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6"/>
  </p:notesMasterIdLst>
  <p:handoutMasterIdLst>
    <p:handoutMasterId r:id="rId17"/>
  </p:handoutMasterIdLst>
  <p:sldIdLst>
    <p:sldId id="272" r:id="rId2"/>
    <p:sldId id="273" r:id="rId3"/>
    <p:sldId id="331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47" autoAdjust="0"/>
    <p:restoredTop sz="94643"/>
  </p:normalViewPr>
  <p:slideViewPr>
    <p:cSldViewPr>
      <p:cViewPr varScale="1">
        <p:scale>
          <a:sx n="122" d="100"/>
          <a:sy n="122" d="100"/>
        </p:scale>
        <p:origin x="83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4E00FCF-8D50-1342-AC2A-1FAC2D078E10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864C0BD-C534-6245-9DD2-534DD36B42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270075F-FEFA-364B-B108-9839CAB263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A3FC785-0626-364A-8B29-74EF11BAF10A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372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C213118-105A-7342-AFA1-9636C20A513A}" type="slidenum">
              <a:rPr lang="en-US" altLang="x-none" sz="1200">
                <a:latin typeface="Arial" charset="0"/>
              </a:rPr>
              <a:pPr/>
              <a:t>10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71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A10CC74-96DF-3141-9322-621A925FE676}" type="slidenum">
              <a:rPr lang="en-US" altLang="x-none" sz="1200">
                <a:latin typeface="Arial" charset="0"/>
              </a:rPr>
              <a:pPr/>
              <a:t>11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243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7D6BA82-639C-1446-9BE4-9D3F23C6B0AE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464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C1DA9FC-9B5B-1648-A7CF-8730E1FE0568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0351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B1D32E9-CA44-EB4E-B793-3DB4EBD526E5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41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5D3DA34-217B-AD42-8A57-E28F7090B184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434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5D3DA34-217B-AD42-8A57-E28F7090B184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643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12CC219-EB31-0845-B20A-034847706C7F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6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817C5A1-DB3A-7C43-AAA4-D27AB0416E26}" type="slidenum">
              <a:rPr lang="en-US" altLang="x-none" sz="1200">
                <a:latin typeface="Arial" charset="0"/>
                <a:ea typeface="MS PGothic" charset="-128"/>
              </a:rPr>
              <a:pPr/>
              <a:t>5</a:t>
            </a:fld>
            <a:endParaRPr lang="en-US" altLang="x-none" sz="1200">
              <a:latin typeface="Arial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4999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2C3445A-BBBC-4E45-8EAC-83DFEAE038DC}" type="slidenum">
              <a:rPr lang="en-US" altLang="x-none" sz="1200">
                <a:latin typeface="Arial" charset="0"/>
                <a:ea typeface="MS PGothic" charset="-128"/>
              </a:rPr>
              <a:pPr/>
              <a:t>6</a:t>
            </a:fld>
            <a:endParaRPr lang="en-US" altLang="x-none" sz="1200">
              <a:latin typeface="Arial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0464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63D35E3-A6DB-734B-9140-2294ACB904F0}" type="slidenum">
              <a:rPr lang="en-US" altLang="x-none" sz="1200">
                <a:latin typeface="Arial" charset="0"/>
                <a:ea typeface="MS PGothic" charset="-128"/>
              </a:rPr>
              <a:pPr/>
              <a:t>7</a:t>
            </a:fld>
            <a:endParaRPr lang="en-US" altLang="x-none" sz="1200">
              <a:latin typeface="Arial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043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4221FB4-8A80-F646-8774-6390408D43EF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4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F0771D9-782E-7E49-B163-AEEDE67DEF05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35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E915317E-7831-C848-B820-1D4980720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072498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575F077-9713-D848-943D-A07BD27B9FC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642996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DA36986-AC34-6C4B-B6B4-6F8E4C7D934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190551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8499EA5-4416-AC4F-AF16-A715B51381C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91230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504C17D-374E-734B-BAD7-C1A6B389F24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21453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5BA12F1-8026-1D4B-9889-7066C7DC404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327515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F7EC9C4-7E0F-EA44-B16A-C95543FD80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752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35EE53E-9D83-E64B-B685-A582D0557199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308805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Repeated Ultimatum game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lphaLcParenR"/>
              <a:defRPr/>
            </a:pPr>
            <a:r>
              <a:rPr lang="en-US" dirty="0"/>
              <a:t>Find the subgame perfect NE of the 10-times repeated game using rollback.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139485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Data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2"/>
              <a:defRPr/>
            </a:pPr>
            <a:r>
              <a:rPr lang="en-US" dirty="0"/>
              <a:t>Analyze the data set of experiment 10. Describe the behavioral pattern you observe. Is there a change in behavior over time, in the different rounds?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544755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CB473B-193E-0B43-9BD7-ABDCC2AC0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64" y="1201735"/>
            <a:ext cx="8302536" cy="5418140"/>
          </a:xfrm>
          <a:prstGeom prst="rect">
            <a:avLst/>
          </a:prstGeom>
        </p:spPr>
      </p:pic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5257800" y="1371600"/>
            <a:ext cx="2438400" cy="762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209800" y="1371600"/>
            <a:ext cx="28956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273076"/>
            <a:ext cx="553998" cy="230832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  <a:ea typeface="+mn-ea"/>
              </a:rPr>
              <a:t>Share of all offers</a:t>
            </a:r>
          </a:p>
        </p:txBody>
      </p:sp>
      <p:sp>
        <p:nvSpPr>
          <p:cNvPr id="55302" name="TextBox 7"/>
          <p:cNvSpPr txBox="1">
            <a:spLocks noChangeArrowheads="1"/>
          </p:cNvSpPr>
          <p:nvPr/>
        </p:nvSpPr>
        <p:spPr bwMode="auto">
          <a:xfrm>
            <a:off x="76200" y="6243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/>
              <a:t>offer</a:t>
            </a:r>
          </a:p>
        </p:txBody>
      </p:sp>
      <p:sp>
        <p:nvSpPr>
          <p:cNvPr id="55303" name="TextBox 8"/>
          <p:cNvSpPr txBox="1">
            <a:spLocks noChangeArrowheads="1"/>
          </p:cNvSpPr>
          <p:nvPr/>
        </p:nvSpPr>
        <p:spPr bwMode="auto">
          <a:xfrm>
            <a:off x="5057775" y="1857375"/>
            <a:ext cx="1333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3.99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63482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975DBB-ECB1-0940-BFDA-D3DE40829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38" y="1023365"/>
            <a:ext cx="8575861" cy="5596509"/>
          </a:xfrm>
          <a:prstGeom prst="rect">
            <a:avLst/>
          </a:prstGeom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8717113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EB918F-A71F-3E43-A390-DE4F144D5D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0950"/>
          <a:stretch/>
        </p:blipFill>
        <p:spPr>
          <a:xfrm>
            <a:off x="0" y="1524000"/>
            <a:ext cx="9144000" cy="4120406"/>
          </a:xfrm>
          <a:prstGeom prst="rect">
            <a:avLst/>
          </a:prstGeom>
        </p:spPr>
      </p:pic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008193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C65C058-8279-1E44-A874-FF2BE72E5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64" y="1201735"/>
            <a:ext cx="8302536" cy="5418140"/>
          </a:xfrm>
          <a:prstGeom prst="rect">
            <a:avLst/>
          </a:prstGeom>
        </p:spPr>
      </p:pic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5257800" y="1828800"/>
            <a:ext cx="24384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2209800" y="1371600"/>
            <a:ext cx="28956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273076"/>
            <a:ext cx="553998" cy="230832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  <a:ea typeface="+mn-ea"/>
              </a:rPr>
              <a:t>Share of all offers</a:t>
            </a:r>
          </a:p>
        </p:txBody>
      </p:sp>
      <p:sp>
        <p:nvSpPr>
          <p:cNvPr id="61446" name="TextBox 7"/>
          <p:cNvSpPr txBox="1">
            <a:spLocks noChangeArrowheads="1"/>
          </p:cNvSpPr>
          <p:nvPr/>
        </p:nvSpPr>
        <p:spPr bwMode="auto">
          <a:xfrm>
            <a:off x="76200" y="6243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/>
              <a:t>offer</a:t>
            </a:r>
          </a:p>
        </p:txBody>
      </p:sp>
      <p:sp>
        <p:nvSpPr>
          <p:cNvPr id="61447" name="TextBox 8"/>
          <p:cNvSpPr txBox="1">
            <a:spLocks noChangeArrowheads="1"/>
          </p:cNvSpPr>
          <p:nvPr/>
        </p:nvSpPr>
        <p:spPr bwMode="auto">
          <a:xfrm>
            <a:off x="5057775" y="1857375"/>
            <a:ext cx="1333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3.99</a:t>
            </a:r>
          </a:p>
        </p:txBody>
      </p:sp>
      <p:sp>
        <p:nvSpPr>
          <p:cNvPr id="61448" name="TextBox 8"/>
          <p:cNvSpPr txBox="1">
            <a:spLocks noChangeArrowheads="1"/>
          </p:cNvSpPr>
          <p:nvPr/>
        </p:nvSpPr>
        <p:spPr bwMode="auto">
          <a:xfrm>
            <a:off x="7277100" y="1371600"/>
            <a:ext cx="1866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3.08   (/10)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698310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The subgame perfect Nash equilibrium (SPNE) of the repeated game (repeated with the same players) corresponds to playing the one-shot SPNE in each repetition.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Why? Backward induction!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In the very last repetition, i.e. last proposal, last response, what is the SPNE of the game?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The unique one-shot SPNE! That means, behavior in the very last round is completely independent of any behavior before.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Thus, in the second-to-last round, as behavior has no impact on how players will behave in the last round, the game is again played like the one-shot game.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The same is true for the third-to-last round, etc. etc., until we arrive at the first round.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5249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Subgame perfect Nash equilibrium (SPNE) of the repeated game: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Proposer: Offer minimum amount in each round.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dirty="0">
                <a:latin typeface="Calibri" charset="0"/>
                <a:ea typeface="ＭＳ Ｐゴシック" charset="-128"/>
              </a:rPr>
              <a:t>Responder: Accept any amount (larger than zero) in each round.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76580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Finitely repeated games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991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Theorem:</a:t>
            </a:r>
          </a:p>
          <a:p>
            <a:pPr lvl="1" eaLnBrk="1" hangingPunct="1">
              <a:lnSpc>
                <a:spcPct val="80000"/>
              </a:lnSpc>
            </a:pPr>
            <a:r>
              <a:rPr lang="de-DE" altLang="x-none">
                <a:latin typeface="Calibri" charset="0"/>
                <a:ea typeface="ＭＳ Ｐゴシック" charset="-128"/>
              </a:rPr>
              <a:t>If a game G has a unique subgame perfect Nash equilibrium, then there exists a unique subgame perfect Nash equilibrium in the finitely repeated game G(T) in which the subgame perfect Nash equilibrium of the game G is played in each repetition.</a:t>
            </a:r>
          </a:p>
          <a:p>
            <a:pPr lvl="1" eaLnBrk="1" hangingPunct="1">
              <a:lnSpc>
                <a:spcPct val="80000"/>
              </a:lnSpc>
            </a:pPr>
            <a:endParaRPr lang="de-DE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Proof: We find the SPNE of the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 times repeated game by </a:t>
            </a:r>
            <a:r>
              <a:rPr lang="en-US" altLang="x-none" b="1">
                <a:latin typeface="Calibri" charset="0"/>
                <a:ea typeface="ＭＳ Ｐゴシック" charset="-128"/>
              </a:rPr>
              <a:t>rollback</a:t>
            </a:r>
            <a:r>
              <a:rPr lang="en-US" altLang="x-none">
                <a:latin typeface="Calibri" charset="0"/>
                <a:ea typeface="ＭＳ Ｐゴシック" charset="-128"/>
              </a:rPr>
              <a:t>. The SPNE solution for the 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 will be the SPNE of the one-shot game. So play in the second-to-last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T-1 </a:t>
            </a:r>
            <a:r>
              <a:rPr lang="en-US" altLang="x-none">
                <a:latin typeface="Calibri" charset="0"/>
                <a:ea typeface="ＭＳ Ｐゴシック" charset="-128"/>
              </a:rPr>
              <a:t>cannot change what comes after in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. As a result, the SPNE solution for the second-to-last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T-1 </a:t>
            </a:r>
            <a:r>
              <a:rPr lang="en-US" altLang="x-none">
                <a:latin typeface="Calibri" charset="0"/>
                <a:ea typeface="ＭＳ Ｐゴシック" charset="-128"/>
              </a:rPr>
              <a:t>will also be the SPNE of the one-shot game. Etc. etc. until the first repetition.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557939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Finitely repeated games: Example</a:t>
            </a:r>
            <a:endParaRPr lang="en-US" altLang="x-none">
              <a:latin typeface="Calibri" charset="0"/>
              <a:ea typeface="MS PGothic" charset="-128"/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MS PGothic" charset="-128"/>
              </a:rPr>
              <a:t>Extensive Form of UG</a:t>
            </a:r>
            <a:br>
              <a:rPr lang="en-US" altLang="x-none">
                <a:latin typeface="Calibri" charset="0"/>
                <a:ea typeface="MS PGothic" charset="-128"/>
              </a:rPr>
            </a:br>
            <a:r>
              <a:rPr lang="en-US" altLang="x-none">
                <a:latin typeface="Calibri" charset="0"/>
                <a:ea typeface="MS PGothic" charset="-128"/>
              </a:rPr>
              <a:t>repeated twice</a:t>
            </a:r>
          </a:p>
        </p:txBody>
      </p:sp>
      <p:sp>
        <p:nvSpPr>
          <p:cNvPr id="37891" name="Oval 3"/>
          <p:cNvSpPr>
            <a:spLocks noChangeArrowheads="1"/>
          </p:cNvSpPr>
          <p:nvPr/>
        </p:nvSpPr>
        <p:spPr bwMode="auto">
          <a:xfrm>
            <a:off x="304800" y="3048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107525" name="Oval 5"/>
          <p:cNvSpPr>
            <a:spLocks noChangeArrowheads="1"/>
          </p:cNvSpPr>
          <p:nvPr/>
        </p:nvSpPr>
        <p:spPr bwMode="auto">
          <a:xfrm>
            <a:off x="2362200" y="3048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5" name="Pie 44"/>
          <p:cNvSpPr/>
          <p:nvPr/>
        </p:nvSpPr>
        <p:spPr bwMode="auto">
          <a:xfrm>
            <a:off x="-685800" y="2362200"/>
            <a:ext cx="3048000" cy="19812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TextBox 20"/>
          <p:cNvSpPr txBox="1">
            <a:spLocks noChangeArrowheads="1"/>
          </p:cNvSpPr>
          <p:nvPr/>
        </p:nvSpPr>
        <p:spPr bwMode="auto">
          <a:xfrm>
            <a:off x="1371600" y="41910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37895" name="TextBox 20"/>
          <p:cNvSpPr txBox="1">
            <a:spLocks noChangeArrowheads="1"/>
          </p:cNvSpPr>
          <p:nvPr/>
        </p:nvSpPr>
        <p:spPr bwMode="auto">
          <a:xfrm>
            <a:off x="1219200" y="21336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37896" name="TextBox 19"/>
          <p:cNvSpPr txBox="1">
            <a:spLocks noChangeArrowheads="1"/>
          </p:cNvSpPr>
          <p:nvPr/>
        </p:nvSpPr>
        <p:spPr bwMode="auto">
          <a:xfrm>
            <a:off x="990600" y="31242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</a:p>
        </p:txBody>
      </p:sp>
      <p:grpSp>
        <p:nvGrpSpPr>
          <p:cNvPr id="54" name="Group 38"/>
          <p:cNvGrpSpPr>
            <a:grpSpLocks/>
          </p:cNvGrpSpPr>
          <p:nvPr/>
        </p:nvGrpSpPr>
        <p:grpSpPr bwMode="auto">
          <a:xfrm>
            <a:off x="1143000" y="5943600"/>
            <a:ext cx="6324600" cy="457200"/>
            <a:chOff x="762000" y="1469572"/>
            <a:chExt cx="6324600" cy="457200"/>
          </a:xfrm>
        </p:grpSpPr>
        <p:cxnSp>
          <p:nvCxnSpPr>
            <p:cNvPr id="43046" name="Straight Arrow Connector 36"/>
            <p:cNvCxnSpPr>
              <a:cxnSpLocks noChangeShapeType="1"/>
            </p:cNvCxnSpPr>
            <p:nvPr/>
          </p:nvCxnSpPr>
          <p:spPr bwMode="auto">
            <a:xfrm rot="10800000">
              <a:off x="762000" y="1827211"/>
              <a:ext cx="6324600" cy="1588"/>
            </a:xfrm>
            <a:prstGeom prst="straightConnector1">
              <a:avLst/>
            </a:prstGeom>
            <a:noFill/>
            <a:ln w="889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Rectangle 3"/>
            <p:cNvSpPr txBox="1">
              <a:spLocks noChangeArrowheads="1"/>
            </p:cNvSpPr>
            <p:nvPr/>
          </p:nvSpPr>
          <p:spPr bwMode="auto">
            <a:xfrm>
              <a:off x="2862263" y="1469572"/>
              <a:ext cx="2819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Clr>
                  <a:srgbClr val="01326D"/>
                </a:buClr>
                <a:defRPr/>
              </a:pPr>
              <a:r>
                <a:rPr lang="en-US" sz="2000" b="1" kern="0" dirty="0">
                  <a:latin typeface="Calibri" pitchFamily="34" charset="0"/>
                  <a:ea typeface="+mn-ea"/>
                </a:rPr>
                <a:t>Solve backwards</a:t>
              </a:r>
            </a:p>
          </p:txBody>
        </p:sp>
      </p:grpSp>
      <p:cxnSp>
        <p:nvCxnSpPr>
          <p:cNvPr id="3" name="Straight Connector 2"/>
          <p:cNvCxnSpPr>
            <a:cxnSpLocks noChangeShapeType="1"/>
            <a:stCxn id="107525" idx="7"/>
            <a:endCxn id="29" idx="2"/>
          </p:cNvCxnSpPr>
          <p:nvPr/>
        </p:nvCxnSpPr>
        <p:spPr bwMode="auto">
          <a:xfrm flipV="1">
            <a:off x="2817813" y="2076450"/>
            <a:ext cx="839787" cy="1049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Connector 4"/>
          <p:cNvCxnSpPr>
            <a:cxnSpLocks noChangeShapeType="1"/>
            <a:stCxn id="107525" idx="5"/>
            <a:endCxn id="39" idx="2"/>
          </p:cNvCxnSpPr>
          <p:nvPr/>
        </p:nvCxnSpPr>
        <p:spPr bwMode="auto">
          <a:xfrm>
            <a:off x="2817813" y="3503613"/>
            <a:ext cx="915987" cy="782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19"/>
          <p:cNvSpPr txBox="1">
            <a:spLocks noChangeArrowheads="1"/>
          </p:cNvSpPr>
          <p:nvPr/>
        </p:nvSpPr>
        <p:spPr bwMode="auto">
          <a:xfrm>
            <a:off x="6934200" y="1195388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 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,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)</a:t>
            </a:r>
          </a:p>
        </p:txBody>
      </p:sp>
      <p:sp>
        <p:nvSpPr>
          <p:cNvPr id="24" name="TextBox 19"/>
          <p:cNvSpPr txBox="1">
            <a:spLocks noChangeArrowheads="1"/>
          </p:cNvSpPr>
          <p:nvPr/>
        </p:nvSpPr>
        <p:spPr bwMode="auto">
          <a:xfrm>
            <a:off x="2514600" y="22098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25" name="TextBox 19"/>
          <p:cNvSpPr txBox="1">
            <a:spLocks noChangeArrowheads="1"/>
          </p:cNvSpPr>
          <p:nvPr/>
        </p:nvSpPr>
        <p:spPr bwMode="auto">
          <a:xfrm>
            <a:off x="2514600" y="3810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29" name="Oval 3"/>
          <p:cNvSpPr>
            <a:spLocks noChangeArrowheads="1"/>
          </p:cNvSpPr>
          <p:nvPr/>
        </p:nvSpPr>
        <p:spPr bwMode="auto">
          <a:xfrm>
            <a:off x="3657600" y="180975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30" name="Oval 5"/>
          <p:cNvSpPr>
            <a:spLocks noChangeArrowheads="1"/>
          </p:cNvSpPr>
          <p:nvPr/>
        </p:nvSpPr>
        <p:spPr bwMode="auto">
          <a:xfrm>
            <a:off x="5715000" y="180975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31" name="TextBox 20"/>
          <p:cNvSpPr txBox="1">
            <a:spLocks noChangeArrowheads="1"/>
          </p:cNvSpPr>
          <p:nvPr/>
        </p:nvSpPr>
        <p:spPr bwMode="auto">
          <a:xfrm>
            <a:off x="4648200" y="287655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32" name="TextBox 20"/>
          <p:cNvSpPr txBox="1">
            <a:spLocks noChangeArrowheads="1"/>
          </p:cNvSpPr>
          <p:nvPr/>
        </p:nvSpPr>
        <p:spPr bwMode="auto">
          <a:xfrm>
            <a:off x="4648200" y="89535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33" name="TextBox 19"/>
          <p:cNvSpPr txBox="1">
            <a:spLocks noChangeArrowheads="1"/>
          </p:cNvSpPr>
          <p:nvPr/>
        </p:nvSpPr>
        <p:spPr bwMode="auto">
          <a:xfrm>
            <a:off x="4343400" y="18859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</a:p>
        </p:txBody>
      </p:sp>
      <p:cxnSp>
        <p:nvCxnSpPr>
          <p:cNvPr id="34" name="Straight Connector 33"/>
          <p:cNvCxnSpPr>
            <a:cxnSpLocks noChangeShapeType="1"/>
            <a:stCxn id="30" idx="7"/>
          </p:cNvCxnSpPr>
          <p:nvPr/>
        </p:nvCxnSpPr>
        <p:spPr bwMode="auto">
          <a:xfrm flipV="1">
            <a:off x="6170613" y="1428750"/>
            <a:ext cx="839787" cy="45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/>
          <p:cNvCxnSpPr>
            <a:cxnSpLocks noChangeShapeType="1"/>
            <a:stCxn id="30" idx="5"/>
          </p:cNvCxnSpPr>
          <p:nvPr/>
        </p:nvCxnSpPr>
        <p:spPr bwMode="auto">
          <a:xfrm>
            <a:off x="6170613" y="2265363"/>
            <a:ext cx="839787" cy="534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5867400" y="13525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37" name="TextBox 19"/>
          <p:cNvSpPr txBox="1">
            <a:spLocks noChangeArrowheads="1"/>
          </p:cNvSpPr>
          <p:nvPr/>
        </p:nvSpPr>
        <p:spPr bwMode="auto">
          <a:xfrm>
            <a:off x="5867400" y="24193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38" name="Pie 37"/>
          <p:cNvSpPr/>
          <p:nvPr/>
        </p:nvSpPr>
        <p:spPr bwMode="auto">
          <a:xfrm>
            <a:off x="2667000" y="1123950"/>
            <a:ext cx="3048000" cy="19050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" name="Oval 3"/>
          <p:cNvSpPr>
            <a:spLocks noChangeArrowheads="1"/>
          </p:cNvSpPr>
          <p:nvPr/>
        </p:nvSpPr>
        <p:spPr bwMode="auto">
          <a:xfrm>
            <a:off x="3733800" y="401955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5791200" y="39624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1" name="TextBox 20"/>
          <p:cNvSpPr txBox="1">
            <a:spLocks noChangeArrowheads="1"/>
          </p:cNvSpPr>
          <p:nvPr/>
        </p:nvSpPr>
        <p:spPr bwMode="auto">
          <a:xfrm>
            <a:off x="4724400" y="51054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42" name="TextBox 20"/>
          <p:cNvSpPr txBox="1">
            <a:spLocks noChangeArrowheads="1"/>
          </p:cNvSpPr>
          <p:nvPr/>
        </p:nvSpPr>
        <p:spPr bwMode="auto">
          <a:xfrm>
            <a:off x="4648200" y="310515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43" name="TextBox 19"/>
          <p:cNvSpPr txBox="1">
            <a:spLocks noChangeArrowheads="1"/>
          </p:cNvSpPr>
          <p:nvPr/>
        </p:nvSpPr>
        <p:spPr bwMode="auto">
          <a:xfrm>
            <a:off x="4419600" y="40386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</a:p>
        </p:txBody>
      </p:sp>
      <p:cxnSp>
        <p:nvCxnSpPr>
          <p:cNvPr id="44" name="Straight Connector 43"/>
          <p:cNvCxnSpPr>
            <a:cxnSpLocks noChangeShapeType="1"/>
            <a:stCxn id="40" idx="7"/>
          </p:cNvCxnSpPr>
          <p:nvPr/>
        </p:nvCxnSpPr>
        <p:spPr bwMode="auto">
          <a:xfrm flipV="1">
            <a:off x="6246813" y="3581400"/>
            <a:ext cx="839787" cy="45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45"/>
          <p:cNvCxnSpPr>
            <a:cxnSpLocks noChangeShapeType="1"/>
            <a:stCxn id="40" idx="5"/>
          </p:cNvCxnSpPr>
          <p:nvPr/>
        </p:nvCxnSpPr>
        <p:spPr bwMode="auto">
          <a:xfrm>
            <a:off x="6246813" y="4418013"/>
            <a:ext cx="839787" cy="534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19"/>
          <p:cNvSpPr txBox="1">
            <a:spLocks noChangeArrowheads="1"/>
          </p:cNvSpPr>
          <p:nvPr/>
        </p:nvSpPr>
        <p:spPr bwMode="auto">
          <a:xfrm>
            <a:off x="5943600" y="3429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48" name="TextBox 19"/>
          <p:cNvSpPr txBox="1">
            <a:spLocks noChangeArrowheads="1"/>
          </p:cNvSpPr>
          <p:nvPr/>
        </p:nvSpPr>
        <p:spPr bwMode="auto">
          <a:xfrm>
            <a:off x="5943600" y="46482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49" name="Pie 48"/>
          <p:cNvSpPr/>
          <p:nvPr/>
        </p:nvSpPr>
        <p:spPr bwMode="auto">
          <a:xfrm>
            <a:off x="2743200" y="3333750"/>
            <a:ext cx="3048000" cy="19050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2" name="TextBox 19"/>
          <p:cNvSpPr txBox="1">
            <a:spLocks noChangeArrowheads="1"/>
          </p:cNvSpPr>
          <p:nvPr/>
        </p:nvSpPr>
        <p:spPr bwMode="auto">
          <a:xfrm>
            <a:off x="6977063" y="2590800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+ 0      ,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+0)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7010400" y="3375025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  0   + 10-x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 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, 0+x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)</a:t>
            </a:r>
          </a:p>
        </p:txBody>
      </p:sp>
      <p:sp>
        <p:nvSpPr>
          <p:cNvPr id="55" name="TextBox 19"/>
          <p:cNvSpPr txBox="1">
            <a:spLocks noChangeArrowheads="1"/>
          </p:cNvSpPr>
          <p:nvPr/>
        </p:nvSpPr>
        <p:spPr bwMode="auto">
          <a:xfrm>
            <a:off x="6977063" y="4770438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   0   +  0      , 0+0)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17022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107525" grpId="0" animBg="1"/>
      <p:bldP spid="37894" grpId="0"/>
      <p:bldP spid="37895" grpId="0"/>
      <p:bldP spid="37896" grpId="0"/>
      <p:bldP spid="22" grpId="0"/>
      <p:bldP spid="24" grpId="0"/>
      <p:bldP spid="25" grpId="0"/>
      <p:bldP spid="29" grpId="0" animBg="1"/>
      <p:bldP spid="30" grpId="0" animBg="1"/>
      <p:bldP spid="31" grpId="0"/>
      <p:bldP spid="32" grpId="0"/>
      <p:bldP spid="33" grpId="0"/>
      <p:bldP spid="36" grpId="0"/>
      <p:bldP spid="37" grpId="0"/>
      <p:bldP spid="39" grpId="0" animBg="1"/>
      <p:bldP spid="40" grpId="0" animBg="1"/>
      <p:bldP spid="41" grpId="0"/>
      <p:bldP spid="42" grpId="0"/>
      <p:bldP spid="43" grpId="0"/>
      <p:bldP spid="47" grpId="0"/>
      <p:bldP spid="48" grpId="0"/>
      <p:bldP spid="52" grpId="0"/>
      <p:bldP spid="53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 bwMode="auto">
          <a:xfrm>
            <a:off x="228600" y="838200"/>
            <a:ext cx="7086600" cy="4667250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Finitely repeated games: Example</a:t>
            </a:r>
            <a:endParaRPr lang="en-US" altLang="x-none">
              <a:latin typeface="Calibri" charset="0"/>
              <a:ea typeface="MS PGothic" charset="-128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MS PGothic" charset="-128"/>
              </a:rPr>
              <a:t>Extensive Form of UG</a:t>
            </a:r>
            <a:br>
              <a:rPr lang="en-US" altLang="x-none">
                <a:latin typeface="Calibri" charset="0"/>
                <a:ea typeface="MS PGothic" charset="-128"/>
              </a:rPr>
            </a:br>
            <a:r>
              <a:rPr lang="en-US" altLang="x-none">
                <a:latin typeface="Calibri" charset="0"/>
                <a:ea typeface="MS PGothic" charset="-128"/>
              </a:rPr>
              <a:t>repeated twice</a:t>
            </a:r>
          </a:p>
        </p:txBody>
      </p:sp>
      <p:sp>
        <p:nvSpPr>
          <p:cNvPr id="45060" name="Oval 3"/>
          <p:cNvSpPr>
            <a:spLocks noChangeArrowheads="1"/>
          </p:cNvSpPr>
          <p:nvPr/>
        </p:nvSpPr>
        <p:spPr bwMode="auto">
          <a:xfrm>
            <a:off x="304800" y="3048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2362200" y="3048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5" name="Pie 44"/>
          <p:cNvSpPr/>
          <p:nvPr/>
        </p:nvSpPr>
        <p:spPr bwMode="auto">
          <a:xfrm>
            <a:off x="-685800" y="2362200"/>
            <a:ext cx="3048000" cy="19812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63" name="TextBox 20"/>
          <p:cNvSpPr txBox="1">
            <a:spLocks noChangeArrowheads="1"/>
          </p:cNvSpPr>
          <p:nvPr/>
        </p:nvSpPr>
        <p:spPr bwMode="auto">
          <a:xfrm>
            <a:off x="1371600" y="41910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45064" name="TextBox 20"/>
          <p:cNvSpPr txBox="1">
            <a:spLocks noChangeArrowheads="1"/>
          </p:cNvSpPr>
          <p:nvPr/>
        </p:nvSpPr>
        <p:spPr bwMode="auto">
          <a:xfrm>
            <a:off x="1219200" y="21336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45065" name="TextBox 19"/>
          <p:cNvSpPr txBox="1">
            <a:spLocks noChangeArrowheads="1"/>
          </p:cNvSpPr>
          <p:nvPr/>
        </p:nvSpPr>
        <p:spPr bwMode="auto">
          <a:xfrm>
            <a:off x="990600" y="31242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</a:p>
        </p:txBody>
      </p:sp>
      <p:cxnSp>
        <p:nvCxnSpPr>
          <p:cNvPr id="45066" name="Straight Connector 2"/>
          <p:cNvCxnSpPr>
            <a:cxnSpLocks noChangeShapeType="1"/>
            <a:stCxn id="45061" idx="7"/>
            <a:endCxn id="45071" idx="2"/>
          </p:cNvCxnSpPr>
          <p:nvPr/>
        </p:nvCxnSpPr>
        <p:spPr bwMode="auto">
          <a:xfrm flipV="1">
            <a:off x="2817813" y="2076450"/>
            <a:ext cx="839787" cy="1049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67" name="Straight Connector 4"/>
          <p:cNvCxnSpPr>
            <a:cxnSpLocks noChangeShapeType="1"/>
            <a:stCxn id="45061" idx="5"/>
            <a:endCxn id="45081" idx="2"/>
          </p:cNvCxnSpPr>
          <p:nvPr/>
        </p:nvCxnSpPr>
        <p:spPr bwMode="auto">
          <a:xfrm>
            <a:off x="2817813" y="3503613"/>
            <a:ext cx="915987" cy="782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68" name="TextBox 19"/>
          <p:cNvSpPr txBox="1">
            <a:spLocks noChangeArrowheads="1"/>
          </p:cNvSpPr>
          <p:nvPr/>
        </p:nvSpPr>
        <p:spPr bwMode="auto">
          <a:xfrm>
            <a:off x="6934200" y="1195388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 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,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)</a:t>
            </a:r>
          </a:p>
        </p:txBody>
      </p:sp>
      <p:sp>
        <p:nvSpPr>
          <p:cNvPr id="45069" name="TextBox 19"/>
          <p:cNvSpPr txBox="1">
            <a:spLocks noChangeArrowheads="1"/>
          </p:cNvSpPr>
          <p:nvPr/>
        </p:nvSpPr>
        <p:spPr bwMode="auto">
          <a:xfrm>
            <a:off x="2514600" y="22098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45070" name="TextBox 19"/>
          <p:cNvSpPr txBox="1">
            <a:spLocks noChangeArrowheads="1"/>
          </p:cNvSpPr>
          <p:nvPr/>
        </p:nvSpPr>
        <p:spPr bwMode="auto">
          <a:xfrm>
            <a:off x="2514600" y="3810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45071" name="Oval 3"/>
          <p:cNvSpPr>
            <a:spLocks noChangeArrowheads="1"/>
          </p:cNvSpPr>
          <p:nvPr/>
        </p:nvSpPr>
        <p:spPr bwMode="auto">
          <a:xfrm>
            <a:off x="3657600" y="180975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45072" name="Oval 5"/>
          <p:cNvSpPr>
            <a:spLocks noChangeArrowheads="1"/>
          </p:cNvSpPr>
          <p:nvPr/>
        </p:nvSpPr>
        <p:spPr bwMode="auto">
          <a:xfrm>
            <a:off x="5715000" y="180975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5073" name="TextBox 20"/>
          <p:cNvSpPr txBox="1">
            <a:spLocks noChangeArrowheads="1"/>
          </p:cNvSpPr>
          <p:nvPr/>
        </p:nvSpPr>
        <p:spPr bwMode="auto">
          <a:xfrm>
            <a:off x="4648200" y="287655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45074" name="TextBox 20"/>
          <p:cNvSpPr txBox="1">
            <a:spLocks noChangeArrowheads="1"/>
          </p:cNvSpPr>
          <p:nvPr/>
        </p:nvSpPr>
        <p:spPr bwMode="auto">
          <a:xfrm>
            <a:off x="4648200" y="89535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45075" name="TextBox 19"/>
          <p:cNvSpPr txBox="1">
            <a:spLocks noChangeArrowheads="1"/>
          </p:cNvSpPr>
          <p:nvPr/>
        </p:nvSpPr>
        <p:spPr bwMode="auto">
          <a:xfrm>
            <a:off x="4343400" y="18859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</a:p>
        </p:txBody>
      </p:sp>
      <p:cxnSp>
        <p:nvCxnSpPr>
          <p:cNvPr id="45076" name="Straight Connector 33"/>
          <p:cNvCxnSpPr>
            <a:cxnSpLocks noChangeShapeType="1"/>
            <a:stCxn id="45072" idx="7"/>
          </p:cNvCxnSpPr>
          <p:nvPr/>
        </p:nvCxnSpPr>
        <p:spPr bwMode="auto">
          <a:xfrm flipV="1">
            <a:off x="6170613" y="1428750"/>
            <a:ext cx="839787" cy="45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7" name="Straight Connector 34"/>
          <p:cNvCxnSpPr>
            <a:cxnSpLocks noChangeShapeType="1"/>
            <a:stCxn id="45072" idx="5"/>
          </p:cNvCxnSpPr>
          <p:nvPr/>
        </p:nvCxnSpPr>
        <p:spPr bwMode="auto">
          <a:xfrm>
            <a:off x="6170613" y="2265363"/>
            <a:ext cx="839787" cy="534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78" name="TextBox 19"/>
          <p:cNvSpPr txBox="1">
            <a:spLocks noChangeArrowheads="1"/>
          </p:cNvSpPr>
          <p:nvPr/>
        </p:nvSpPr>
        <p:spPr bwMode="auto">
          <a:xfrm>
            <a:off x="5867400" y="13525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45079" name="TextBox 19"/>
          <p:cNvSpPr txBox="1">
            <a:spLocks noChangeArrowheads="1"/>
          </p:cNvSpPr>
          <p:nvPr/>
        </p:nvSpPr>
        <p:spPr bwMode="auto">
          <a:xfrm>
            <a:off x="5867400" y="241935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38" name="Pie 37"/>
          <p:cNvSpPr/>
          <p:nvPr/>
        </p:nvSpPr>
        <p:spPr bwMode="auto">
          <a:xfrm>
            <a:off x="2667000" y="1123950"/>
            <a:ext cx="3048000" cy="19050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81" name="Oval 3"/>
          <p:cNvSpPr>
            <a:spLocks noChangeArrowheads="1"/>
          </p:cNvSpPr>
          <p:nvPr/>
        </p:nvSpPr>
        <p:spPr bwMode="auto">
          <a:xfrm>
            <a:off x="3733800" y="401955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45082" name="Oval 5"/>
          <p:cNvSpPr>
            <a:spLocks noChangeArrowheads="1"/>
          </p:cNvSpPr>
          <p:nvPr/>
        </p:nvSpPr>
        <p:spPr bwMode="auto">
          <a:xfrm>
            <a:off x="5791200" y="39624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5083" name="TextBox 20"/>
          <p:cNvSpPr txBox="1">
            <a:spLocks noChangeArrowheads="1"/>
          </p:cNvSpPr>
          <p:nvPr/>
        </p:nvSpPr>
        <p:spPr bwMode="auto">
          <a:xfrm>
            <a:off x="4724400" y="51054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45084" name="TextBox 20"/>
          <p:cNvSpPr txBox="1">
            <a:spLocks noChangeArrowheads="1"/>
          </p:cNvSpPr>
          <p:nvPr/>
        </p:nvSpPr>
        <p:spPr bwMode="auto">
          <a:xfrm>
            <a:off x="4648200" y="310515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45085" name="TextBox 19"/>
          <p:cNvSpPr txBox="1">
            <a:spLocks noChangeArrowheads="1"/>
          </p:cNvSpPr>
          <p:nvPr/>
        </p:nvSpPr>
        <p:spPr bwMode="auto">
          <a:xfrm>
            <a:off x="4419600" y="40386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</a:p>
        </p:txBody>
      </p:sp>
      <p:cxnSp>
        <p:nvCxnSpPr>
          <p:cNvPr id="45086" name="Straight Connector 43"/>
          <p:cNvCxnSpPr>
            <a:cxnSpLocks noChangeShapeType="1"/>
            <a:stCxn id="45082" idx="7"/>
          </p:cNvCxnSpPr>
          <p:nvPr/>
        </p:nvCxnSpPr>
        <p:spPr bwMode="auto">
          <a:xfrm flipV="1">
            <a:off x="6246813" y="3581400"/>
            <a:ext cx="839787" cy="458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7" name="Straight Connector 45"/>
          <p:cNvCxnSpPr>
            <a:cxnSpLocks noChangeShapeType="1"/>
            <a:stCxn id="45082" idx="5"/>
          </p:cNvCxnSpPr>
          <p:nvPr/>
        </p:nvCxnSpPr>
        <p:spPr bwMode="auto">
          <a:xfrm>
            <a:off x="6246813" y="4418013"/>
            <a:ext cx="839787" cy="534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88" name="TextBox 19"/>
          <p:cNvSpPr txBox="1">
            <a:spLocks noChangeArrowheads="1"/>
          </p:cNvSpPr>
          <p:nvPr/>
        </p:nvSpPr>
        <p:spPr bwMode="auto">
          <a:xfrm>
            <a:off x="5943600" y="3429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45089" name="TextBox 19"/>
          <p:cNvSpPr txBox="1">
            <a:spLocks noChangeArrowheads="1"/>
          </p:cNvSpPr>
          <p:nvPr/>
        </p:nvSpPr>
        <p:spPr bwMode="auto">
          <a:xfrm>
            <a:off x="5943600" y="46482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49" name="Pie 48"/>
          <p:cNvSpPr/>
          <p:nvPr/>
        </p:nvSpPr>
        <p:spPr bwMode="auto">
          <a:xfrm>
            <a:off x="2743200" y="3333750"/>
            <a:ext cx="3048000" cy="19050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91" name="TextBox 19"/>
          <p:cNvSpPr txBox="1">
            <a:spLocks noChangeArrowheads="1"/>
          </p:cNvSpPr>
          <p:nvPr/>
        </p:nvSpPr>
        <p:spPr bwMode="auto">
          <a:xfrm>
            <a:off x="6977063" y="2590800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+ 0      ,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+0)</a:t>
            </a:r>
          </a:p>
        </p:txBody>
      </p:sp>
      <p:sp>
        <p:nvSpPr>
          <p:cNvPr id="45092" name="TextBox 19"/>
          <p:cNvSpPr txBox="1">
            <a:spLocks noChangeArrowheads="1"/>
          </p:cNvSpPr>
          <p:nvPr/>
        </p:nvSpPr>
        <p:spPr bwMode="auto">
          <a:xfrm>
            <a:off x="7010400" y="3375025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  0   + 10-x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 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, 0+x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2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)</a:t>
            </a:r>
          </a:p>
        </p:txBody>
      </p:sp>
      <p:sp>
        <p:nvSpPr>
          <p:cNvPr id="45093" name="TextBox 19"/>
          <p:cNvSpPr txBox="1">
            <a:spLocks noChangeArrowheads="1"/>
          </p:cNvSpPr>
          <p:nvPr/>
        </p:nvSpPr>
        <p:spPr bwMode="auto">
          <a:xfrm>
            <a:off x="6977063" y="4770438"/>
            <a:ext cx="243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   0   +  0      , 0+0)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3581400" y="990600"/>
            <a:ext cx="3429000" cy="2209800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57" name="TextBox 28"/>
          <p:cNvSpPr txBox="1">
            <a:spLocks noChangeArrowheads="1"/>
          </p:cNvSpPr>
          <p:nvPr/>
        </p:nvSpPr>
        <p:spPr bwMode="auto">
          <a:xfrm>
            <a:off x="5334000" y="930275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Subgame 1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581400" y="3227388"/>
            <a:ext cx="3429000" cy="2209800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60" name="TextBox 28"/>
          <p:cNvSpPr txBox="1">
            <a:spLocks noChangeArrowheads="1"/>
          </p:cNvSpPr>
          <p:nvPr/>
        </p:nvSpPr>
        <p:spPr bwMode="auto">
          <a:xfrm>
            <a:off x="5334000" y="3167063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Subgame 2</a:t>
            </a: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52400" y="5486400"/>
            <a:ext cx="899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sz="2000"/>
              <a:t>SPNE solution in SG 1 and SG 2 will be exactly the same (here: x</a:t>
            </a:r>
            <a:r>
              <a:rPr lang="en-US" altLang="x-none" sz="2000" baseline="-25000"/>
              <a:t>2</a:t>
            </a:r>
            <a:r>
              <a:rPr lang="en-US" altLang="x-none" sz="2000"/>
              <a:t>=0.01, accept all).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000">
                <a:sym typeface="Wingdings" charset="2"/>
              </a:rPr>
              <a:t> </a:t>
            </a:r>
            <a:r>
              <a:rPr lang="en-US" altLang="x-none" sz="2000"/>
              <a:t>Solution in SG 1 and SG 2 does not depend on what happened before in SG 3.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000"/>
          </a:p>
          <a:p>
            <a:pPr lvl="1" eaLnBrk="1" hangingPunct="1">
              <a:lnSpc>
                <a:spcPct val="80000"/>
              </a:lnSpc>
            </a:pPr>
            <a:endParaRPr lang="en-US" altLang="x-none" sz="2000"/>
          </a:p>
          <a:p>
            <a:pPr eaLnBrk="1" hangingPunct="1">
              <a:lnSpc>
                <a:spcPct val="80000"/>
              </a:lnSpc>
            </a:pPr>
            <a:endParaRPr lang="en-US" altLang="x-none" sz="2000"/>
          </a:p>
          <a:p>
            <a:pPr eaLnBrk="1" hangingPunct="1">
              <a:lnSpc>
                <a:spcPct val="80000"/>
              </a:lnSpc>
            </a:pPr>
            <a:endParaRPr lang="en-US" altLang="x-none" sz="2000"/>
          </a:p>
        </p:txBody>
      </p:sp>
      <p:sp>
        <p:nvSpPr>
          <p:cNvPr id="63" name="TextBox 28"/>
          <p:cNvSpPr txBox="1">
            <a:spLocks noChangeArrowheads="1"/>
          </p:cNvSpPr>
          <p:nvPr/>
        </p:nvSpPr>
        <p:spPr bwMode="auto">
          <a:xfrm>
            <a:off x="1981200" y="1946275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Subgame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8440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50" grpId="0" animBg="1"/>
      <p:bldP spid="57" grpId="0"/>
      <p:bldP spid="59" grpId="0" animBg="1"/>
      <p:bldP spid="60" grpId="0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 bwMode="auto">
          <a:xfrm>
            <a:off x="228600" y="2057400"/>
            <a:ext cx="3429000" cy="2514600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Finitely repeated games: Example</a:t>
            </a:r>
            <a:endParaRPr lang="en-US" altLang="x-none">
              <a:latin typeface="Calibri" charset="0"/>
              <a:ea typeface="MS PGothic" charset="-128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MS PGothic" charset="-128"/>
              </a:rPr>
              <a:t>Extensive Form of UG</a:t>
            </a:r>
            <a:br>
              <a:rPr lang="en-US" altLang="x-none">
                <a:latin typeface="Calibri" charset="0"/>
                <a:ea typeface="MS PGothic" charset="-128"/>
              </a:rPr>
            </a:br>
            <a:r>
              <a:rPr lang="en-US" altLang="x-none">
                <a:latin typeface="Calibri" charset="0"/>
                <a:ea typeface="MS PGothic" charset="-128"/>
              </a:rPr>
              <a:t>repeated twice</a:t>
            </a:r>
          </a:p>
        </p:txBody>
      </p:sp>
      <p:sp>
        <p:nvSpPr>
          <p:cNvPr id="47108" name="Oval 3"/>
          <p:cNvSpPr>
            <a:spLocks noChangeArrowheads="1"/>
          </p:cNvSpPr>
          <p:nvPr/>
        </p:nvSpPr>
        <p:spPr bwMode="auto">
          <a:xfrm>
            <a:off x="304800" y="3048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2362200" y="3048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5" name="Pie 44"/>
          <p:cNvSpPr/>
          <p:nvPr/>
        </p:nvSpPr>
        <p:spPr bwMode="auto">
          <a:xfrm>
            <a:off x="-685800" y="2362200"/>
            <a:ext cx="3048000" cy="19812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11" name="TextBox 20"/>
          <p:cNvSpPr txBox="1">
            <a:spLocks noChangeArrowheads="1"/>
          </p:cNvSpPr>
          <p:nvPr/>
        </p:nvSpPr>
        <p:spPr bwMode="auto">
          <a:xfrm>
            <a:off x="1371600" y="4191000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0.01</a:t>
            </a:r>
          </a:p>
        </p:txBody>
      </p:sp>
      <p:sp>
        <p:nvSpPr>
          <p:cNvPr id="47112" name="TextBox 20"/>
          <p:cNvSpPr txBox="1">
            <a:spLocks noChangeArrowheads="1"/>
          </p:cNvSpPr>
          <p:nvPr/>
        </p:nvSpPr>
        <p:spPr bwMode="auto">
          <a:xfrm>
            <a:off x="1219200" y="21336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10</a:t>
            </a:r>
          </a:p>
        </p:txBody>
      </p:sp>
      <p:sp>
        <p:nvSpPr>
          <p:cNvPr id="47113" name="TextBox 19"/>
          <p:cNvSpPr txBox="1">
            <a:spLocks noChangeArrowheads="1"/>
          </p:cNvSpPr>
          <p:nvPr/>
        </p:nvSpPr>
        <p:spPr bwMode="auto">
          <a:xfrm>
            <a:off x="990600" y="31242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Offer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</a:p>
        </p:txBody>
      </p:sp>
      <p:cxnSp>
        <p:nvCxnSpPr>
          <p:cNvPr id="47114" name="Straight Connector 2"/>
          <p:cNvCxnSpPr>
            <a:cxnSpLocks noChangeShapeType="1"/>
            <a:stCxn id="47109" idx="7"/>
          </p:cNvCxnSpPr>
          <p:nvPr/>
        </p:nvCxnSpPr>
        <p:spPr bwMode="auto">
          <a:xfrm flipV="1">
            <a:off x="2817813" y="2076450"/>
            <a:ext cx="839787" cy="1049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5" name="Straight Connector 4"/>
          <p:cNvCxnSpPr>
            <a:cxnSpLocks noChangeShapeType="1"/>
            <a:stCxn id="47109" idx="5"/>
          </p:cNvCxnSpPr>
          <p:nvPr/>
        </p:nvCxnSpPr>
        <p:spPr bwMode="auto">
          <a:xfrm>
            <a:off x="2817813" y="3503613"/>
            <a:ext cx="915987" cy="782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19"/>
          <p:cNvSpPr txBox="1">
            <a:spLocks noChangeArrowheads="1"/>
          </p:cNvSpPr>
          <p:nvPr/>
        </p:nvSpPr>
        <p:spPr bwMode="auto">
          <a:xfrm>
            <a:off x="3810000" y="1981200"/>
            <a:ext cx="533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(10-x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+SG1_payoff , x</a:t>
            </a:r>
            <a:r>
              <a:rPr lang="en-US" altLang="x-none" sz="2000" b="1" baseline="-25000">
                <a:latin typeface="Times New Roman" charset="0"/>
                <a:ea typeface="MS PGothic" charset="-128"/>
              </a:rPr>
              <a:t>1</a:t>
            </a:r>
            <a:r>
              <a:rPr lang="en-US" altLang="x-none" sz="2000" b="1">
                <a:latin typeface="Times New Roman" charset="0"/>
                <a:ea typeface="MS PGothic" charset="-128"/>
              </a:rPr>
              <a:t>+ SG1_payoff)</a:t>
            </a:r>
          </a:p>
        </p:txBody>
      </p:sp>
      <p:sp>
        <p:nvSpPr>
          <p:cNvPr id="47117" name="TextBox 19"/>
          <p:cNvSpPr txBox="1">
            <a:spLocks noChangeArrowheads="1"/>
          </p:cNvSpPr>
          <p:nvPr/>
        </p:nvSpPr>
        <p:spPr bwMode="auto">
          <a:xfrm>
            <a:off x="2514600" y="22098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accept</a:t>
            </a:r>
          </a:p>
        </p:txBody>
      </p:sp>
      <p:sp>
        <p:nvSpPr>
          <p:cNvPr id="47118" name="TextBox 19"/>
          <p:cNvSpPr txBox="1">
            <a:spLocks noChangeArrowheads="1"/>
          </p:cNvSpPr>
          <p:nvPr/>
        </p:nvSpPr>
        <p:spPr bwMode="auto">
          <a:xfrm>
            <a:off x="2514600" y="38100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reject</a:t>
            </a:r>
          </a:p>
        </p:txBody>
      </p:sp>
      <p:sp>
        <p:nvSpPr>
          <p:cNvPr id="52" name="TextBox 19"/>
          <p:cNvSpPr txBox="1">
            <a:spLocks noChangeArrowheads="1"/>
          </p:cNvSpPr>
          <p:nvPr/>
        </p:nvSpPr>
        <p:spPr bwMode="auto">
          <a:xfrm>
            <a:off x="4641850" y="2895600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solidFill>
                  <a:srgbClr val="3333FF"/>
                </a:solidFill>
                <a:latin typeface="Times New Roman" charset="0"/>
                <a:ea typeface="MS PGothic" charset="-128"/>
              </a:rPr>
              <a:t>with SG1 payoffs equal to SG2 payoffs!</a:t>
            </a:r>
          </a:p>
        </p:txBody>
      </p:sp>
      <p:sp>
        <p:nvSpPr>
          <p:cNvPr id="55" name="TextBox 19"/>
          <p:cNvSpPr txBox="1">
            <a:spLocks noChangeArrowheads="1"/>
          </p:cNvSpPr>
          <p:nvPr/>
        </p:nvSpPr>
        <p:spPr bwMode="auto">
          <a:xfrm>
            <a:off x="3810000" y="4114800"/>
            <a:ext cx="518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b="1">
                <a:latin typeface="Times New Roman" charset="0"/>
                <a:ea typeface="MS PGothic" charset="-128"/>
              </a:rPr>
              <a:t>(   0   +  SG2_payoff , 0+ SG2_payoff)</a:t>
            </a: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52400" y="5486400"/>
            <a:ext cx="899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sz="2000"/>
              <a:t>SPNE solution in SG 1 and SG 2 will be exactly the same (here: x</a:t>
            </a:r>
            <a:r>
              <a:rPr lang="en-US" altLang="x-none" sz="2000" baseline="-25000"/>
              <a:t>2</a:t>
            </a:r>
            <a:r>
              <a:rPr lang="en-US" altLang="x-none" sz="2000"/>
              <a:t>=0.01, accept all).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000">
                <a:sym typeface="Wingdings" charset="2"/>
              </a:rPr>
              <a:t> </a:t>
            </a:r>
            <a:r>
              <a:rPr lang="en-US" altLang="x-none" sz="2000"/>
              <a:t>Solution in SG 1 and SG 2 does not depend on what happened before in SG 3.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000">
                <a:sym typeface="Wingdings" charset="2"/>
              </a:rPr>
              <a:t> Solution in SG 3 will be exactly like solution of one-shot game with no SG 1/ SG 2 afterwards.</a:t>
            </a:r>
            <a:endParaRPr lang="en-US" altLang="x-none" sz="2000"/>
          </a:p>
          <a:p>
            <a:pPr eaLnBrk="1" hangingPunct="1">
              <a:lnSpc>
                <a:spcPct val="80000"/>
              </a:lnSpc>
            </a:pPr>
            <a:endParaRPr lang="en-US" altLang="x-none" sz="2000"/>
          </a:p>
          <a:p>
            <a:pPr lvl="1" eaLnBrk="1" hangingPunct="1">
              <a:lnSpc>
                <a:spcPct val="80000"/>
              </a:lnSpc>
            </a:pPr>
            <a:endParaRPr lang="en-US" altLang="x-none" sz="2000"/>
          </a:p>
          <a:p>
            <a:pPr eaLnBrk="1" hangingPunct="1">
              <a:lnSpc>
                <a:spcPct val="80000"/>
              </a:lnSpc>
            </a:pPr>
            <a:endParaRPr lang="en-US" altLang="x-none" sz="2000"/>
          </a:p>
          <a:p>
            <a:pPr eaLnBrk="1" hangingPunct="1">
              <a:lnSpc>
                <a:spcPct val="80000"/>
              </a:lnSpc>
            </a:pPr>
            <a:endParaRPr lang="en-US" altLang="x-none" sz="2000"/>
          </a:p>
        </p:txBody>
      </p:sp>
      <p:sp>
        <p:nvSpPr>
          <p:cNvPr id="47122" name="TextBox 28"/>
          <p:cNvSpPr txBox="1">
            <a:spLocks noChangeArrowheads="1"/>
          </p:cNvSpPr>
          <p:nvPr/>
        </p:nvSpPr>
        <p:spPr bwMode="auto">
          <a:xfrm>
            <a:off x="1981200" y="1946275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Subgame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05649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2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Finitely repeated games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991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Theorem:</a:t>
            </a:r>
          </a:p>
          <a:p>
            <a:pPr lvl="1" eaLnBrk="1" hangingPunct="1">
              <a:lnSpc>
                <a:spcPct val="80000"/>
              </a:lnSpc>
            </a:pPr>
            <a:r>
              <a:rPr lang="de-DE" altLang="x-none">
                <a:latin typeface="Calibri" charset="0"/>
                <a:ea typeface="ＭＳ Ｐゴシック" charset="-128"/>
              </a:rPr>
              <a:t>If a game G has a unique subgame perfect Nash equilibrium, then there exists a unique subgame perfect Nash equilibrium in the finitely repeated game G(T) in which the subgame perfect Nash equilibrium of the game G is played in each repetition.</a:t>
            </a:r>
          </a:p>
          <a:p>
            <a:pPr lvl="1" eaLnBrk="1" hangingPunct="1">
              <a:lnSpc>
                <a:spcPct val="80000"/>
              </a:lnSpc>
            </a:pPr>
            <a:endParaRPr lang="de-DE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Proof: We find the SPNE of the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 times repeated game by </a:t>
            </a:r>
            <a:r>
              <a:rPr lang="en-US" altLang="x-none" b="1">
                <a:latin typeface="Calibri" charset="0"/>
                <a:ea typeface="ＭＳ Ｐゴシック" charset="-128"/>
              </a:rPr>
              <a:t>rollback</a:t>
            </a:r>
            <a:r>
              <a:rPr lang="en-US" altLang="x-none">
                <a:latin typeface="Calibri" charset="0"/>
                <a:ea typeface="ＭＳ Ｐゴシック" charset="-128"/>
              </a:rPr>
              <a:t>. The SPNE solution for the 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 will be the SPNE of the one-shot game. So play in the second-to-last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T-1 </a:t>
            </a:r>
            <a:r>
              <a:rPr lang="en-US" altLang="x-none">
                <a:latin typeface="Calibri" charset="0"/>
                <a:ea typeface="ＭＳ Ｐゴシック" charset="-128"/>
              </a:rPr>
              <a:t>cannot change what comes after in </a:t>
            </a:r>
            <a:r>
              <a:rPr lang="en-US" altLang="x-none" i="1">
                <a:latin typeface="Calibri" charset="0"/>
                <a:ea typeface="ＭＳ Ｐゴシック" charset="-128"/>
              </a:rPr>
              <a:t>T</a:t>
            </a:r>
            <a:r>
              <a:rPr lang="en-US" altLang="x-none">
                <a:latin typeface="Calibri" charset="0"/>
                <a:ea typeface="ＭＳ Ｐゴシック" charset="-128"/>
              </a:rPr>
              <a:t>. As a result, the SPNE solution for the second-to-last repetition </a:t>
            </a:r>
            <a:r>
              <a:rPr lang="en-US" altLang="x-none" i="1">
                <a:latin typeface="Calibri" charset="0"/>
                <a:ea typeface="ＭＳ Ｐゴシック" charset="-128"/>
              </a:rPr>
              <a:t>T-1 </a:t>
            </a:r>
            <a:r>
              <a:rPr lang="en-US" altLang="x-none">
                <a:latin typeface="Calibri" charset="0"/>
                <a:ea typeface="ＭＳ Ｐゴシック" charset="-128"/>
              </a:rPr>
              <a:t>will also be the SPNE of the one-shot game. Etc. etc. until the first repetition.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255698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Finitely repeated games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991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x-none" dirty="0">
                <a:latin typeface="Calibri" charset="0"/>
                <a:ea typeface="ＭＳ Ｐゴシック" charset="-128"/>
              </a:rPr>
              <a:t>Note:</a:t>
            </a:r>
          </a:p>
          <a:p>
            <a:pPr lvl="1" eaLnBrk="1" hangingPunct="1">
              <a:lnSpc>
                <a:spcPct val="80000"/>
              </a:lnSpc>
            </a:pP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If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a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game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has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only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one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NE,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then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this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must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be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unique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SPNE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of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game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So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when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repeating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game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,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playing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this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NE in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each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repetition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is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only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SPNE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of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the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repeated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 </a:t>
            </a:r>
            <a:r>
              <a:rPr lang="de-DE" altLang="x-none" dirty="0" err="1">
                <a:latin typeface="Calibri" charset="0"/>
                <a:ea typeface="ＭＳ Ｐゴシック" charset="-128"/>
                <a:sym typeface="Wingdings" charset="2"/>
              </a:rPr>
              <a:t>game</a:t>
            </a:r>
            <a:r>
              <a:rPr lang="de-DE" altLang="x-none" dirty="0">
                <a:latin typeface="Calibri" charset="0"/>
                <a:ea typeface="ＭＳ Ｐゴシック" charset="-128"/>
                <a:sym typeface="Wingdings" charset="2"/>
              </a:rPr>
              <a:t>.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484602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7526</TotalTime>
  <Words>874</Words>
  <Application>Microsoft Macintosh PowerPoint</Application>
  <PresentationFormat>On-screen Show (4:3)</PresentationFormat>
  <Paragraphs>168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10</vt:lpstr>
      <vt:lpstr>Experiment 10</vt:lpstr>
      <vt:lpstr>Experiment 10</vt:lpstr>
      <vt:lpstr>Finitely repeated games</vt:lpstr>
      <vt:lpstr>Finitely repeated games: Example</vt:lpstr>
      <vt:lpstr>Finitely repeated games: Example</vt:lpstr>
      <vt:lpstr>Finitely repeated games: Example</vt:lpstr>
      <vt:lpstr>Finitely repeated games</vt:lpstr>
      <vt:lpstr>Finitely repeated games</vt:lpstr>
      <vt:lpstr>Experiment 10</vt:lpstr>
      <vt:lpstr>Experiment 10</vt:lpstr>
      <vt:lpstr>Experiment 10</vt:lpstr>
      <vt:lpstr>Experiment 10</vt:lpstr>
      <vt:lpstr>Experiment 10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2197</cp:revision>
  <cp:lastPrinted>2012-12-18T14:53:29Z</cp:lastPrinted>
  <dcterms:created xsi:type="dcterms:W3CDTF">1601-01-01T00:00:00Z</dcterms:created>
  <dcterms:modified xsi:type="dcterms:W3CDTF">2018-09-05T22:33:02Z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