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2"/>
  </p:notesMasterIdLst>
  <p:handoutMasterIdLst>
    <p:handoutMasterId r:id="rId13"/>
  </p:handoutMasterIdLst>
  <p:sldIdLst>
    <p:sldId id="266" r:id="rId2"/>
    <p:sldId id="328" r:id="rId3"/>
    <p:sldId id="329" r:id="rId4"/>
    <p:sldId id="330" r:id="rId5"/>
    <p:sldId id="267" r:id="rId6"/>
    <p:sldId id="268" r:id="rId7"/>
    <p:sldId id="327" r:id="rId8"/>
    <p:sldId id="269" r:id="rId9"/>
    <p:sldId id="270" r:id="rId10"/>
    <p:sldId id="271" r:id="rId1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947" autoAdjust="0"/>
    <p:restoredTop sz="94643"/>
  </p:normalViewPr>
  <p:slideViewPr>
    <p:cSldViewPr>
      <p:cViewPr varScale="1">
        <p:scale>
          <a:sx n="122" d="100"/>
          <a:sy n="122" d="100"/>
        </p:scale>
        <p:origin x="832"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04E00FCF-8D50-1342-AC2A-1FAC2D078E10}"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4864C0BD-C534-6245-9DD2-534DD36B426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D270075F-FEFA-364B-B108-9839CAB2635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65082114-E578-B144-A2FD-370AC9CE9ADC}"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15451601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0FF51150-542D-BA42-93FC-28EA986D9757}" type="slidenum">
              <a:rPr lang="en-US" altLang="x-none" sz="1200">
                <a:latin typeface="Arial" charset="0"/>
              </a:rPr>
              <a:pPr/>
              <a:t>10</a:t>
            </a:fld>
            <a:endParaRPr lang="en-US" altLang="x-none" sz="1200">
              <a:latin typeface="Arial" charset="0"/>
            </a:endParaRPr>
          </a:p>
        </p:txBody>
      </p:sp>
    </p:spTree>
    <p:extLst>
      <p:ext uri="{BB962C8B-B14F-4D97-AF65-F5344CB8AC3E}">
        <p14:creationId xmlns:p14="http://schemas.microsoft.com/office/powerpoint/2010/main" val="1476837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654DCE56-B3EC-8E46-B280-50B8E538AD3A}" type="slidenum">
              <a:rPr lang="en-US" altLang="x-none" sz="1200">
                <a:latin typeface="Arial" charset="0"/>
                <a:ea typeface="MS PGothic" charset="-128"/>
              </a:rPr>
              <a:pPr/>
              <a:t>2</a:t>
            </a:fld>
            <a:endParaRPr lang="en-US" altLang="x-none" sz="1200">
              <a:latin typeface="Arial" charset="0"/>
              <a:ea typeface="MS PGothic" charset="-128"/>
            </a:endParaRPr>
          </a:p>
        </p:txBody>
      </p:sp>
    </p:spTree>
    <p:extLst>
      <p:ext uri="{BB962C8B-B14F-4D97-AF65-F5344CB8AC3E}">
        <p14:creationId xmlns:p14="http://schemas.microsoft.com/office/powerpoint/2010/main" val="815291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654DCE56-B3EC-8E46-B280-50B8E538AD3A}" type="slidenum">
              <a:rPr lang="en-US" altLang="x-none" sz="1200">
                <a:latin typeface="Arial" charset="0"/>
                <a:ea typeface="MS PGothic" charset="-128"/>
              </a:rPr>
              <a:pPr/>
              <a:t>3</a:t>
            </a:fld>
            <a:endParaRPr lang="en-US" altLang="x-none" sz="1200">
              <a:latin typeface="Arial" charset="0"/>
              <a:ea typeface="MS PGothic" charset="-128"/>
            </a:endParaRPr>
          </a:p>
        </p:txBody>
      </p:sp>
    </p:spTree>
    <p:extLst>
      <p:ext uri="{BB962C8B-B14F-4D97-AF65-F5344CB8AC3E}">
        <p14:creationId xmlns:p14="http://schemas.microsoft.com/office/powerpoint/2010/main" val="1068412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654DCE56-B3EC-8E46-B280-50B8E538AD3A}" type="slidenum">
              <a:rPr lang="en-US" altLang="x-none" sz="1200">
                <a:latin typeface="Arial" charset="0"/>
                <a:ea typeface="MS PGothic" charset="-128"/>
              </a:rPr>
              <a:pPr/>
              <a:t>4</a:t>
            </a:fld>
            <a:endParaRPr lang="en-US" altLang="x-none" sz="1200">
              <a:latin typeface="Arial" charset="0"/>
              <a:ea typeface="MS PGothic" charset="-128"/>
            </a:endParaRPr>
          </a:p>
        </p:txBody>
      </p:sp>
    </p:spTree>
    <p:extLst>
      <p:ext uri="{BB962C8B-B14F-4D97-AF65-F5344CB8AC3E}">
        <p14:creationId xmlns:p14="http://schemas.microsoft.com/office/powerpoint/2010/main" val="1799328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654DCE56-B3EC-8E46-B280-50B8E538AD3A}" type="slidenum">
              <a:rPr lang="en-US" altLang="x-none" sz="1200">
                <a:latin typeface="Arial" charset="0"/>
                <a:ea typeface="MS PGothic" charset="-128"/>
              </a:rPr>
              <a:pPr/>
              <a:t>5</a:t>
            </a:fld>
            <a:endParaRPr lang="en-US" altLang="x-none" sz="1200">
              <a:latin typeface="Arial" charset="0"/>
              <a:ea typeface="MS PGothic" charset="-128"/>
            </a:endParaRPr>
          </a:p>
        </p:txBody>
      </p:sp>
    </p:spTree>
    <p:extLst>
      <p:ext uri="{BB962C8B-B14F-4D97-AF65-F5344CB8AC3E}">
        <p14:creationId xmlns:p14="http://schemas.microsoft.com/office/powerpoint/2010/main" val="1436100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3A352D7-19C5-2445-8C11-B001FEA1326C}" type="slidenum">
              <a:rPr lang="en-US" altLang="x-none" sz="1200">
                <a:latin typeface="Arial" charset="0"/>
              </a:rPr>
              <a:pPr/>
              <a:t>6</a:t>
            </a:fld>
            <a:endParaRPr lang="en-US" altLang="x-none" sz="1200">
              <a:latin typeface="Arial" charset="0"/>
            </a:endParaRPr>
          </a:p>
        </p:txBody>
      </p:sp>
    </p:spTree>
    <p:extLst>
      <p:ext uri="{BB962C8B-B14F-4D97-AF65-F5344CB8AC3E}">
        <p14:creationId xmlns:p14="http://schemas.microsoft.com/office/powerpoint/2010/main" val="1907944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3A352D7-19C5-2445-8C11-B001FEA1326C}" type="slidenum">
              <a:rPr lang="en-US" altLang="x-none" sz="1200">
                <a:latin typeface="Arial" charset="0"/>
              </a:rPr>
              <a:pPr/>
              <a:t>7</a:t>
            </a:fld>
            <a:endParaRPr lang="en-US" altLang="x-none" sz="1200">
              <a:latin typeface="Arial" charset="0"/>
            </a:endParaRPr>
          </a:p>
        </p:txBody>
      </p:sp>
    </p:spTree>
    <p:extLst>
      <p:ext uri="{BB962C8B-B14F-4D97-AF65-F5344CB8AC3E}">
        <p14:creationId xmlns:p14="http://schemas.microsoft.com/office/powerpoint/2010/main" val="482516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D0EA4CF-FDC3-3549-BE80-BAB6D72BB044}" type="slidenum">
              <a:rPr lang="en-US" altLang="x-none" sz="1200">
                <a:latin typeface="Arial" charset="0"/>
              </a:rPr>
              <a:pPr/>
              <a:t>8</a:t>
            </a:fld>
            <a:endParaRPr lang="en-US" altLang="x-none" sz="1200">
              <a:latin typeface="Arial" charset="0"/>
            </a:endParaRPr>
          </a:p>
        </p:txBody>
      </p:sp>
    </p:spTree>
    <p:extLst>
      <p:ext uri="{BB962C8B-B14F-4D97-AF65-F5344CB8AC3E}">
        <p14:creationId xmlns:p14="http://schemas.microsoft.com/office/powerpoint/2010/main" val="1882988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71D2518-89F5-EE4A-AB88-6003F23B663B}" type="slidenum">
              <a:rPr lang="en-US" altLang="x-none" sz="1200">
                <a:latin typeface="Arial" charset="0"/>
              </a:rPr>
              <a:pPr/>
              <a:t>9</a:t>
            </a:fld>
            <a:endParaRPr lang="en-US" altLang="x-none" sz="1200">
              <a:latin typeface="Arial" charset="0"/>
            </a:endParaRPr>
          </a:p>
        </p:txBody>
      </p:sp>
    </p:spTree>
    <p:extLst>
      <p:ext uri="{BB962C8B-B14F-4D97-AF65-F5344CB8AC3E}">
        <p14:creationId xmlns:p14="http://schemas.microsoft.com/office/powerpoint/2010/main" val="1444764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E915317E-7831-C848-B820-1D49807203D3}" type="slidenum">
              <a:rPr lang="en-US" altLang="en-US"/>
              <a:pPr/>
              <a:t>‹#›</a:t>
            </a:fld>
            <a:endParaRPr lang="en-US" altLang="en-US"/>
          </a:p>
        </p:txBody>
      </p:sp>
    </p:spTree>
    <p:extLst>
      <p:ext uri="{BB962C8B-B14F-4D97-AF65-F5344CB8AC3E}">
        <p14:creationId xmlns:p14="http://schemas.microsoft.com/office/powerpoint/2010/main" val="1900072498"/>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D575F077-9713-D848-943D-A07BD27B9FC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436642996"/>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EDA36986-AC34-6C4B-B6B4-6F8E4C7D9346}"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500190551"/>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8499EA5-4416-AC4F-AF16-A715B51381C5}"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97091230"/>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504C17D-374E-734B-BAD7-C1A6B389F245}"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872214537"/>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95BA12F1-8026-1D4B-9889-7066C7DC404B}"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379327515"/>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3F7EC9C4-7E0F-EA44-B16A-C95543FD802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71575240"/>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335EE53E-9D83-E64B-B685-A582D0557199}"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962308805"/>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9</a:t>
            </a:r>
          </a:p>
        </p:txBody>
      </p:sp>
      <p:sp>
        <p:nvSpPr>
          <p:cNvPr id="24578"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dirty="0">
                <a:latin typeface="Calibri" charset="0"/>
                <a:ea typeface="ＭＳ Ｐゴシック" charset="-128"/>
              </a:rPr>
              <a:t>Ultimatum game</a:t>
            </a:r>
          </a:p>
          <a:p>
            <a:pPr marL="971550" lvl="1" indent="-514350" eaLnBrk="1" hangingPunct="1">
              <a:lnSpc>
                <a:spcPct val="80000"/>
              </a:lnSpc>
              <a:buFont typeface="Times New Roman" charset="0"/>
              <a:buAutoNum type="alphaLcParenR"/>
            </a:pPr>
            <a:r>
              <a:rPr lang="en-US" dirty="0"/>
              <a:t>What kind of game is this: sequential or simultaneous?  </a:t>
            </a:r>
          </a:p>
          <a:p>
            <a:pPr marL="971550" lvl="1" indent="-514350" eaLnBrk="1" hangingPunct="1">
              <a:lnSpc>
                <a:spcPct val="80000"/>
              </a:lnSpc>
              <a:buFont typeface="Times New Roman" charset="0"/>
              <a:buAutoNum type="alphaLcParenR"/>
            </a:pPr>
            <a:r>
              <a:rPr lang="en-US" dirty="0"/>
              <a:t>Assume that person A can only make offers of either 0.10, 25, 50, or 75. Write down the possible strategies of A and B. (Don’t forget that B’s strategies are conditional on what A did.) Solve for all Nash equilibria of the game. </a:t>
            </a:r>
          </a:p>
          <a:p>
            <a:pPr marL="971550" lvl="1" indent="-514350" eaLnBrk="1" hangingPunct="1">
              <a:lnSpc>
                <a:spcPct val="80000"/>
              </a:lnSpc>
              <a:buFont typeface="Times New Roman" charset="0"/>
              <a:buAutoNum type="alphaLcParenR"/>
            </a:pPr>
            <a:r>
              <a:rPr lang="en-US" dirty="0"/>
              <a:t>Which of the Nash equilibria you found are subgame perfect? Use the rollback technique (backward induction) to find them. Name all subgame perfect NEs. </a:t>
            </a:r>
            <a:endParaRPr lang="en-US" altLang="x-none" dirty="0">
              <a:latin typeface="Calibri" charset="0"/>
              <a:ea typeface="ＭＳ Ｐゴシック" charset="-128"/>
            </a:endParaRPr>
          </a:p>
          <a:p>
            <a:pPr marL="971550" lvl="1" indent="-514350" eaLnBrk="1" hangingPunct="1">
              <a:lnSpc>
                <a:spcPct val="80000"/>
              </a:lnSpc>
            </a:pPr>
            <a:endParaRPr lang="en-US" altLang="x-none" dirty="0">
              <a:latin typeface="Calibri" charset="0"/>
              <a:ea typeface="ＭＳ Ｐゴシック" charset="-128"/>
            </a:endParaRPr>
          </a:p>
          <a:p>
            <a:pPr marL="971550" lvl="1" indent="-514350"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p:txBody>
      </p:sp>
      <p:sp>
        <p:nvSpPr>
          <p:cNvPr id="2" name="Slide Number Placeholder 1"/>
          <p:cNvSpPr>
            <a:spLocks noGrp="1"/>
          </p:cNvSpPr>
          <p:nvPr>
            <p:ph type="sldNum" sz="quarter" idx="10"/>
          </p:nvPr>
        </p:nvSpPr>
        <p:spPr/>
        <p:txBody>
          <a:bodyPr/>
          <a:lstStyle/>
          <a:p>
            <a:fld id="{E915317E-7831-C848-B820-1D49807203D3}" type="slidenum">
              <a:rPr lang="en-US" altLang="en-US" smtClean="0"/>
              <a:pPr/>
              <a:t>1</a:t>
            </a:fld>
            <a:endParaRPr lang="en-US" altLang="en-US"/>
          </a:p>
        </p:txBody>
      </p:sp>
    </p:spTree>
    <p:extLst>
      <p:ext uri="{BB962C8B-B14F-4D97-AF65-F5344CB8AC3E}">
        <p14:creationId xmlns:p14="http://schemas.microsoft.com/office/powerpoint/2010/main" val="1396780443"/>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422A741-E766-314D-954F-F437D36DABB0}"/>
              </a:ext>
            </a:extLst>
          </p:cNvPr>
          <p:cNvPicPr>
            <a:picLocks noChangeAspect="1"/>
          </p:cNvPicPr>
          <p:nvPr/>
        </p:nvPicPr>
        <p:blipFill>
          <a:blip r:embed="rId3"/>
          <a:stretch>
            <a:fillRect/>
          </a:stretch>
        </p:blipFill>
        <p:spPr>
          <a:xfrm>
            <a:off x="765264" y="1201735"/>
            <a:ext cx="8302536" cy="5418140"/>
          </a:xfrm>
          <a:prstGeom prst="rect">
            <a:avLst/>
          </a:prstGeom>
        </p:spPr>
      </p:pic>
      <p:sp>
        <p:nvSpPr>
          <p:cNvPr id="34818"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9</a:t>
            </a:r>
          </a:p>
        </p:txBody>
      </p:sp>
      <p:sp>
        <p:nvSpPr>
          <p:cNvPr id="34819" name="Rectangle 3"/>
          <p:cNvSpPr>
            <a:spLocks noChangeArrowheads="1"/>
          </p:cNvSpPr>
          <p:nvPr/>
        </p:nvSpPr>
        <p:spPr bwMode="auto">
          <a:xfrm>
            <a:off x="5257800" y="1752600"/>
            <a:ext cx="2438400" cy="3810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4820" name="Rectangle 4"/>
          <p:cNvSpPr>
            <a:spLocks noChangeArrowheads="1"/>
          </p:cNvSpPr>
          <p:nvPr/>
        </p:nvSpPr>
        <p:spPr bwMode="auto">
          <a:xfrm>
            <a:off x="2209800" y="1828800"/>
            <a:ext cx="2895600" cy="304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7" name="TextBox 6"/>
          <p:cNvSpPr txBox="1"/>
          <p:nvPr/>
        </p:nvSpPr>
        <p:spPr>
          <a:xfrm>
            <a:off x="228600" y="1273076"/>
            <a:ext cx="553998" cy="2308324"/>
          </a:xfrm>
          <a:prstGeom prst="rect">
            <a:avLst/>
          </a:prstGeom>
          <a:noFill/>
        </p:spPr>
        <p:txBody>
          <a:bodyPr vert="vert270">
            <a:spAutoFit/>
          </a:bodyPr>
          <a:lstStyle/>
          <a:p>
            <a:pPr>
              <a:defRPr/>
            </a:pPr>
            <a:r>
              <a:rPr lang="en-US" dirty="0">
                <a:latin typeface="Calibri" pitchFamily="34" charset="0"/>
                <a:ea typeface="+mn-ea"/>
              </a:rPr>
              <a:t>Share of all offers</a:t>
            </a:r>
          </a:p>
        </p:txBody>
      </p:sp>
      <p:sp>
        <p:nvSpPr>
          <p:cNvPr id="34822" name="TextBox 7"/>
          <p:cNvSpPr txBox="1">
            <a:spLocks noChangeArrowheads="1"/>
          </p:cNvSpPr>
          <p:nvPr/>
        </p:nvSpPr>
        <p:spPr bwMode="auto">
          <a:xfrm>
            <a:off x="76200" y="6243638"/>
            <a:ext cx="914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a:t>offer</a:t>
            </a:r>
          </a:p>
        </p:txBody>
      </p:sp>
      <p:sp>
        <p:nvSpPr>
          <p:cNvPr id="34823" name="TextBox 8"/>
          <p:cNvSpPr txBox="1">
            <a:spLocks noChangeArrowheads="1"/>
          </p:cNvSpPr>
          <p:nvPr/>
        </p:nvSpPr>
        <p:spPr bwMode="auto">
          <a:xfrm>
            <a:off x="7277100" y="1371600"/>
            <a:ext cx="13335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000" dirty="0" err="1"/>
              <a:t>Avg</a:t>
            </a:r>
            <a:r>
              <a:rPr lang="en-US" altLang="x-none" sz="2000" dirty="0"/>
              <a:t>: 30.8</a:t>
            </a:r>
          </a:p>
        </p:txBody>
      </p:sp>
      <p:sp>
        <p:nvSpPr>
          <p:cNvPr id="34824" name="TextBox 8"/>
          <p:cNvSpPr txBox="1">
            <a:spLocks noChangeArrowheads="1"/>
          </p:cNvSpPr>
          <p:nvPr/>
        </p:nvSpPr>
        <p:spPr bwMode="auto">
          <a:xfrm>
            <a:off x="3848100" y="1371600"/>
            <a:ext cx="13335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000" dirty="0" err="1"/>
              <a:t>Avg</a:t>
            </a:r>
            <a:r>
              <a:rPr lang="en-US" altLang="x-none" sz="2000" dirty="0"/>
              <a:t>: 11.5</a:t>
            </a:r>
          </a:p>
        </p:txBody>
      </p:sp>
      <p:sp>
        <p:nvSpPr>
          <p:cNvPr id="2" name="Slide Number Placeholder 1"/>
          <p:cNvSpPr>
            <a:spLocks noGrp="1"/>
          </p:cNvSpPr>
          <p:nvPr>
            <p:ph type="sldNum" sz="quarter" idx="10"/>
          </p:nvPr>
        </p:nvSpPr>
        <p:spPr/>
        <p:txBody>
          <a:bodyPr/>
          <a:lstStyle/>
          <a:p>
            <a:fld id="{E915317E-7831-C848-B820-1D49807203D3}" type="slidenum">
              <a:rPr lang="en-US" altLang="en-US" smtClean="0"/>
              <a:pPr/>
              <a:t>10</a:t>
            </a:fld>
            <a:endParaRPr lang="en-US" altLang="en-US"/>
          </a:p>
        </p:txBody>
      </p:sp>
    </p:spTree>
    <p:extLst>
      <p:ext uri="{BB962C8B-B14F-4D97-AF65-F5344CB8AC3E}">
        <p14:creationId xmlns:p14="http://schemas.microsoft.com/office/powerpoint/2010/main" val="560884308"/>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9</a:t>
            </a:r>
          </a:p>
        </p:txBody>
      </p:sp>
      <p:sp>
        <p:nvSpPr>
          <p:cNvPr id="26626" name="Rectangle 3"/>
          <p:cNvSpPr>
            <a:spLocks noGrp="1" noChangeArrowheads="1"/>
          </p:cNvSpPr>
          <p:nvPr>
            <p:ph idx="1"/>
          </p:nvPr>
        </p:nvSpPr>
        <p:spPr>
          <a:xfrm>
            <a:off x="152400" y="990600"/>
            <a:ext cx="8991600" cy="381000"/>
          </a:xfrm>
        </p:spPr>
        <p:txBody>
          <a:bodyPr/>
          <a:lstStyle/>
          <a:p>
            <a:pPr eaLnBrk="1" hangingPunct="1">
              <a:lnSpc>
                <a:spcPct val="80000"/>
              </a:lnSpc>
            </a:pPr>
            <a:r>
              <a:rPr lang="en-US" altLang="x-none" dirty="0">
                <a:latin typeface="Calibri" charset="0"/>
                <a:ea typeface="MS PGothic" charset="-128"/>
              </a:rPr>
              <a:t>Normal form</a:t>
            </a:r>
          </a:p>
        </p:txBody>
      </p:sp>
      <p:graphicFrame>
        <p:nvGraphicFramePr>
          <p:cNvPr id="2" name="Table 1"/>
          <p:cNvGraphicFramePr>
            <a:graphicFrameLocks noGrp="1"/>
          </p:cNvGraphicFramePr>
          <p:nvPr>
            <p:extLst>
              <p:ext uri="{D42A27DB-BD31-4B8C-83A1-F6EECF244321}">
                <p14:modId xmlns:p14="http://schemas.microsoft.com/office/powerpoint/2010/main" val="176520644"/>
              </p:ext>
            </p:extLst>
          </p:nvPr>
        </p:nvGraphicFramePr>
        <p:xfrm>
          <a:off x="609600" y="1456267"/>
          <a:ext cx="8382000" cy="5158077"/>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2184400">
                  <a:extLst>
                    <a:ext uri="{9D8B030D-6E8A-4147-A177-3AD203B41FA5}">
                      <a16:colId xmlns:a16="http://schemas.microsoft.com/office/drawing/2014/main" val="20001"/>
                    </a:ext>
                  </a:extLst>
                </a:gridCol>
                <a:gridCol w="1397000">
                  <a:extLst>
                    <a:ext uri="{9D8B030D-6E8A-4147-A177-3AD203B41FA5}">
                      <a16:colId xmlns:a16="http://schemas.microsoft.com/office/drawing/2014/main" val="20002"/>
                    </a:ext>
                  </a:extLst>
                </a:gridCol>
                <a:gridCol w="1397000">
                  <a:extLst>
                    <a:ext uri="{9D8B030D-6E8A-4147-A177-3AD203B41FA5}">
                      <a16:colId xmlns:a16="http://schemas.microsoft.com/office/drawing/2014/main" val="20003"/>
                    </a:ext>
                  </a:extLst>
                </a:gridCol>
                <a:gridCol w="1397000">
                  <a:extLst>
                    <a:ext uri="{9D8B030D-6E8A-4147-A177-3AD203B41FA5}">
                      <a16:colId xmlns:a16="http://schemas.microsoft.com/office/drawing/2014/main" val="20004"/>
                    </a:ext>
                  </a:extLst>
                </a:gridCol>
                <a:gridCol w="1397000">
                  <a:extLst>
                    <a:ext uri="{9D8B030D-6E8A-4147-A177-3AD203B41FA5}">
                      <a16:colId xmlns:a16="http://schemas.microsoft.com/office/drawing/2014/main" val="20005"/>
                    </a:ext>
                  </a:extLst>
                </a:gridCol>
              </a:tblGrid>
              <a:tr h="287396">
                <a:tc>
                  <a:txBody>
                    <a:bodyPr/>
                    <a:lstStyle/>
                    <a:p>
                      <a:pPr>
                        <a:spcAft>
                          <a:spcPts val="600"/>
                        </a:spcAft>
                      </a:pPr>
                      <a:endParaRPr lang="en-US" sz="1600" dirty="0"/>
                    </a:p>
                  </a:txBody>
                  <a:tcPr marL="0" marR="0" marT="0" marB="0"/>
                </a:tc>
                <a:tc>
                  <a:txBody>
                    <a:bodyPr/>
                    <a:lstStyle/>
                    <a:p>
                      <a:pPr algn="ctr">
                        <a:spcAft>
                          <a:spcPts val="600"/>
                        </a:spcAft>
                      </a:pPr>
                      <a:endParaRPr lang="en-US" sz="1600" dirty="0"/>
                    </a:p>
                  </a:txBody>
                  <a:tcPr marL="0" marR="0" marT="0" marB="0" anchor="ctr"/>
                </a:tc>
                <a:tc gridSpan="4">
                  <a:txBody>
                    <a:bodyPr/>
                    <a:lstStyle/>
                    <a:p>
                      <a:pPr algn="ctr">
                        <a:spcAft>
                          <a:spcPts val="600"/>
                        </a:spcAft>
                      </a:pPr>
                      <a:r>
                        <a:rPr lang="en-US" sz="1600" dirty="0"/>
                        <a:t>Proposer</a:t>
                      </a:r>
                    </a:p>
                  </a:txBody>
                  <a:tcPr marL="0" marR="0" marT="0" marB="0"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287396">
                <a:tc>
                  <a:txBody>
                    <a:bodyPr/>
                    <a:lstStyle/>
                    <a:p>
                      <a:pPr>
                        <a:spcAft>
                          <a:spcPts val="600"/>
                        </a:spcAft>
                      </a:pPr>
                      <a:endParaRPr lang="en-US" sz="1600" dirty="0"/>
                    </a:p>
                  </a:txBody>
                  <a:tcPr marL="0" marR="0" marT="0" marB="0"/>
                </a:tc>
                <a:tc>
                  <a:txBody>
                    <a:bodyPr/>
                    <a:lstStyle/>
                    <a:p>
                      <a:pPr algn="ctr">
                        <a:spcAft>
                          <a:spcPts val="600"/>
                        </a:spcAft>
                      </a:pPr>
                      <a:endParaRPr lang="en-US" sz="1600" dirty="0"/>
                    </a:p>
                  </a:txBody>
                  <a:tcPr marL="0" marR="0" marT="0" marB="0" anchor="ctr"/>
                </a:tc>
                <a:tc>
                  <a:txBody>
                    <a:bodyPr/>
                    <a:lstStyle/>
                    <a:p>
                      <a:pPr algn="ctr">
                        <a:spcAft>
                          <a:spcPts val="600"/>
                        </a:spcAft>
                      </a:pPr>
                      <a:r>
                        <a:rPr lang="en-US" sz="1600" dirty="0"/>
                        <a:t>0.10</a:t>
                      </a:r>
                    </a:p>
                  </a:txBody>
                  <a:tcPr marL="0" marR="0" marT="0" marB="0" anchor="ctr"/>
                </a:tc>
                <a:tc>
                  <a:txBody>
                    <a:bodyPr/>
                    <a:lstStyle/>
                    <a:p>
                      <a:pPr algn="ctr">
                        <a:spcAft>
                          <a:spcPts val="600"/>
                        </a:spcAft>
                      </a:pPr>
                      <a:r>
                        <a:rPr lang="en-US" sz="1600" dirty="0"/>
                        <a:t>25</a:t>
                      </a:r>
                    </a:p>
                  </a:txBody>
                  <a:tcPr marL="0" marR="0" marT="0" marB="0" anchor="ctr"/>
                </a:tc>
                <a:tc>
                  <a:txBody>
                    <a:bodyPr/>
                    <a:lstStyle/>
                    <a:p>
                      <a:pPr algn="ctr">
                        <a:spcAft>
                          <a:spcPts val="600"/>
                        </a:spcAft>
                      </a:pPr>
                      <a:r>
                        <a:rPr lang="en-US" sz="1600" dirty="0"/>
                        <a:t>50</a:t>
                      </a:r>
                    </a:p>
                  </a:txBody>
                  <a:tcPr marL="0" marR="0" marT="0" marB="0" anchor="ctr"/>
                </a:tc>
                <a:tc>
                  <a:txBody>
                    <a:bodyPr/>
                    <a:lstStyle/>
                    <a:p>
                      <a:pPr algn="ctr">
                        <a:spcAft>
                          <a:spcPts val="600"/>
                        </a:spcAft>
                      </a:pPr>
                      <a:r>
                        <a:rPr lang="en-US" sz="1600" dirty="0"/>
                        <a:t>75</a:t>
                      </a:r>
                    </a:p>
                  </a:txBody>
                  <a:tcPr marL="0" marR="0" marT="0" marB="0" anchor="ctr"/>
                </a:tc>
                <a:extLst>
                  <a:ext uri="{0D108BD9-81ED-4DB2-BD59-A6C34878D82A}">
                    <a16:rowId xmlns:a16="http://schemas.microsoft.com/office/drawing/2014/main" val="10001"/>
                  </a:ext>
                </a:extLst>
              </a:tr>
              <a:tr h="287396">
                <a:tc rowSpan="16">
                  <a:txBody>
                    <a:bodyPr/>
                    <a:lstStyle/>
                    <a:p>
                      <a:pPr algn="ctr">
                        <a:spcAft>
                          <a:spcPts val="600"/>
                        </a:spcAft>
                      </a:pPr>
                      <a:r>
                        <a:rPr lang="en-US" sz="1600" dirty="0"/>
                        <a:t>Responder</a:t>
                      </a:r>
                    </a:p>
                  </a:txBody>
                  <a:tcPr marL="0" marR="0" marT="0" marB="0" vert="vert270" anchor="ctr"/>
                </a:tc>
                <a:tc>
                  <a:txBody>
                    <a:bodyPr/>
                    <a:lstStyle/>
                    <a:p>
                      <a:pPr algn="ctr">
                        <a:spcAft>
                          <a:spcPts val="600"/>
                        </a:spcAft>
                      </a:pPr>
                      <a:r>
                        <a:rPr lang="en-US" sz="1600" dirty="0"/>
                        <a:t>0.10r, 25r, 50r,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2"/>
                  </a:ext>
                </a:extLst>
              </a:tr>
              <a:tr h="272345">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50r,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3"/>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50a,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4"/>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50a,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5"/>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50r,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6"/>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50r,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7"/>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50a,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8"/>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50a,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9"/>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50r,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0"/>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50r, 75a</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1"/>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50a,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2"/>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50a,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3"/>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50r,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4"/>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50r,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5"/>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50a,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6"/>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50a,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7"/>
                  </a:ext>
                </a:extLst>
              </a:tr>
            </a:tbl>
          </a:graphicData>
        </a:graphic>
      </p:graphicFrame>
      <p:sp>
        <p:nvSpPr>
          <p:cNvPr id="3" name="Slide Number Placeholder 2"/>
          <p:cNvSpPr>
            <a:spLocks noGrp="1"/>
          </p:cNvSpPr>
          <p:nvPr>
            <p:ph type="sldNum" sz="quarter" idx="10"/>
          </p:nvPr>
        </p:nvSpPr>
        <p:spPr/>
        <p:txBody>
          <a:bodyPr/>
          <a:lstStyle/>
          <a:p>
            <a:fld id="{E915317E-7831-C848-B820-1D49807203D3}" type="slidenum">
              <a:rPr lang="en-US" altLang="en-US" smtClean="0"/>
              <a:pPr/>
              <a:t>2</a:t>
            </a:fld>
            <a:endParaRPr lang="en-US" altLang="en-US"/>
          </a:p>
        </p:txBody>
      </p:sp>
    </p:spTree>
    <p:extLst>
      <p:ext uri="{BB962C8B-B14F-4D97-AF65-F5344CB8AC3E}">
        <p14:creationId xmlns:p14="http://schemas.microsoft.com/office/powerpoint/2010/main" val="1724219648"/>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9</a:t>
            </a:r>
          </a:p>
        </p:txBody>
      </p:sp>
      <p:sp>
        <p:nvSpPr>
          <p:cNvPr id="26626" name="Rectangle 3"/>
          <p:cNvSpPr>
            <a:spLocks noGrp="1" noChangeArrowheads="1"/>
          </p:cNvSpPr>
          <p:nvPr>
            <p:ph idx="1"/>
          </p:nvPr>
        </p:nvSpPr>
        <p:spPr>
          <a:xfrm>
            <a:off x="152400" y="990600"/>
            <a:ext cx="8991600" cy="381000"/>
          </a:xfrm>
        </p:spPr>
        <p:txBody>
          <a:bodyPr/>
          <a:lstStyle/>
          <a:p>
            <a:pPr eaLnBrk="1" hangingPunct="1">
              <a:lnSpc>
                <a:spcPct val="80000"/>
              </a:lnSpc>
            </a:pPr>
            <a:r>
              <a:rPr lang="en-US" altLang="x-none" dirty="0">
                <a:latin typeface="Calibri" charset="0"/>
                <a:ea typeface="MS PGothic" charset="-128"/>
              </a:rPr>
              <a:t>Normal form</a:t>
            </a:r>
          </a:p>
        </p:txBody>
      </p:sp>
      <p:graphicFrame>
        <p:nvGraphicFramePr>
          <p:cNvPr id="2" name="Table 1"/>
          <p:cNvGraphicFramePr>
            <a:graphicFrameLocks noGrp="1"/>
          </p:cNvGraphicFramePr>
          <p:nvPr>
            <p:extLst>
              <p:ext uri="{D42A27DB-BD31-4B8C-83A1-F6EECF244321}">
                <p14:modId xmlns:p14="http://schemas.microsoft.com/office/powerpoint/2010/main" val="1187646420"/>
              </p:ext>
            </p:extLst>
          </p:nvPr>
        </p:nvGraphicFramePr>
        <p:xfrm>
          <a:off x="609600" y="1456267"/>
          <a:ext cx="8382000" cy="5158077"/>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2184400">
                  <a:extLst>
                    <a:ext uri="{9D8B030D-6E8A-4147-A177-3AD203B41FA5}">
                      <a16:colId xmlns:a16="http://schemas.microsoft.com/office/drawing/2014/main" val="20001"/>
                    </a:ext>
                  </a:extLst>
                </a:gridCol>
                <a:gridCol w="1397000">
                  <a:extLst>
                    <a:ext uri="{9D8B030D-6E8A-4147-A177-3AD203B41FA5}">
                      <a16:colId xmlns:a16="http://schemas.microsoft.com/office/drawing/2014/main" val="20002"/>
                    </a:ext>
                  </a:extLst>
                </a:gridCol>
                <a:gridCol w="1397000">
                  <a:extLst>
                    <a:ext uri="{9D8B030D-6E8A-4147-A177-3AD203B41FA5}">
                      <a16:colId xmlns:a16="http://schemas.microsoft.com/office/drawing/2014/main" val="20003"/>
                    </a:ext>
                  </a:extLst>
                </a:gridCol>
                <a:gridCol w="1397000">
                  <a:extLst>
                    <a:ext uri="{9D8B030D-6E8A-4147-A177-3AD203B41FA5}">
                      <a16:colId xmlns:a16="http://schemas.microsoft.com/office/drawing/2014/main" val="20004"/>
                    </a:ext>
                  </a:extLst>
                </a:gridCol>
                <a:gridCol w="1397000">
                  <a:extLst>
                    <a:ext uri="{9D8B030D-6E8A-4147-A177-3AD203B41FA5}">
                      <a16:colId xmlns:a16="http://schemas.microsoft.com/office/drawing/2014/main" val="20005"/>
                    </a:ext>
                  </a:extLst>
                </a:gridCol>
              </a:tblGrid>
              <a:tr h="287396">
                <a:tc>
                  <a:txBody>
                    <a:bodyPr/>
                    <a:lstStyle/>
                    <a:p>
                      <a:pPr>
                        <a:spcAft>
                          <a:spcPts val="600"/>
                        </a:spcAft>
                      </a:pPr>
                      <a:endParaRPr lang="en-US" sz="1600" dirty="0"/>
                    </a:p>
                  </a:txBody>
                  <a:tcPr marL="0" marR="0" marT="0" marB="0"/>
                </a:tc>
                <a:tc>
                  <a:txBody>
                    <a:bodyPr/>
                    <a:lstStyle/>
                    <a:p>
                      <a:pPr algn="ctr">
                        <a:spcAft>
                          <a:spcPts val="600"/>
                        </a:spcAft>
                      </a:pPr>
                      <a:endParaRPr lang="en-US" sz="1600" dirty="0"/>
                    </a:p>
                  </a:txBody>
                  <a:tcPr marL="0" marR="0" marT="0" marB="0" anchor="ctr"/>
                </a:tc>
                <a:tc gridSpan="4">
                  <a:txBody>
                    <a:bodyPr/>
                    <a:lstStyle/>
                    <a:p>
                      <a:pPr algn="ctr">
                        <a:spcAft>
                          <a:spcPts val="600"/>
                        </a:spcAft>
                      </a:pPr>
                      <a:r>
                        <a:rPr lang="en-US" sz="1600" dirty="0"/>
                        <a:t>Proposer</a:t>
                      </a:r>
                    </a:p>
                  </a:txBody>
                  <a:tcPr marL="0" marR="0" marT="0" marB="0"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287396">
                <a:tc>
                  <a:txBody>
                    <a:bodyPr/>
                    <a:lstStyle/>
                    <a:p>
                      <a:pPr>
                        <a:spcAft>
                          <a:spcPts val="600"/>
                        </a:spcAft>
                      </a:pPr>
                      <a:endParaRPr lang="en-US" sz="1600" dirty="0"/>
                    </a:p>
                  </a:txBody>
                  <a:tcPr marL="0" marR="0" marT="0" marB="0"/>
                </a:tc>
                <a:tc>
                  <a:txBody>
                    <a:bodyPr/>
                    <a:lstStyle/>
                    <a:p>
                      <a:pPr algn="ctr">
                        <a:spcAft>
                          <a:spcPts val="600"/>
                        </a:spcAft>
                      </a:pPr>
                      <a:endParaRPr lang="en-US" sz="1600" dirty="0"/>
                    </a:p>
                  </a:txBody>
                  <a:tcPr marL="0" marR="0" marT="0" marB="0" anchor="ctr"/>
                </a:tc>
                <a:tc>
                  <a:txBody>
                    <a:bodyPr/>
                    <a:lstStyle/>
                    <a:p>
                      <a:pPr algn="ctr">
                        <a:spcAft>
                          <a:spcPts val="600"/>
                        </a:spcAft>
                      </a:pPr>
                      <a:r>
                        <a:rPr lang="en-US" sz="1600" dirty="0"/>
                        <a:t>0.10</a:t>
                      </a:r>
                    </a:p>
                  </a:txBody>
                  <a:tcPr marL="0" marR="0" marT="0" marB="0" anchor="ctr"/>
                </a:tc>
                <a:tc>
                  <a:txBody>
                    <a:bodyPr/>
                    <a:lstStyle/>
                    <a:p>
                      <a:pPr algn="ctr">
                        <a:spcAft>
                          <a:spcPts val="600"/>
                        </a:spcAft>
                      </a:pPr>
                      <a:r>
                        <a:rPr lang="en-US" sz="1600" dirty="0"/>
                        <a:t>25</a:t>
                      </a:r>
                    </a:p>
                  </a:txBody>
                  <a:tcPr marL="0" marR="0" marT="0" marB="0" anchor="ctr"/>
                </a:tc>
                <a:tc>
                  <a:txBody>
                    <a:bodyPr/>
                    <a:lstStyle/>
                    <a:p>
                      <a:pPr algn="ctr">
                        <a:spcAft>
                          <a:spcPts val="600"/>
                        </a:spcAft>
                      </a:pPr>
                      <a:r>
                        <a:rPr lang="en-US" sz="1600" dirty="0"/>
                        <a:t>50</a:t>
                      </a:r>
                    </a:p>
                  </a:txBody>
                  <a:tcPr marL="0" marR="0" marT="0" marB="0" anchor="ctr"/>
                </a:tc>
                <a:tc>
                  <a:txBody>
                    <a:bodyPr/>
                    <a:lstStyle/>
                    <a:p>
                      <a:pPr algn="ctr">
                        <a:spcAft>
                          <a:spcPts val="600"/>
                        </a:spcAft>
                      </a:pPr>
                      <a:r>
                        <a:rPr lang="en-US" sz="1600" dirty="0"/>
                        <a:t>75</a:t>
                      </a:r>
                    </a:p>
                  </a:txBody>
                  <a:tcPr marL="0" marR="0" marT="0" marB="0" anchor="ctr"/>
                </a:tc>
                <a:extLst>
                  <a:ext uri="{0D108BD9-81ED-4DB2-BD59-A6C34878D82A}">
                    <a16:rowId xmlns:a16="http://schemas.microsoft.com/office/drawing/2014/main" val="10001"/>
                  </a:ext>
                </a:extLst>
              </a:tr>
              <a:tr h="287396">
                <a:tc rowSpan="16">
                  <a:txBody>
                    <a:bodyPr/>
                    <a:lstStyle/>
                    <a:p>
                      <a:pPr algn="ctr">
                        <a:spcAft>
                          <a:spcPts val="600"/>
                        </a:spcAft>
                      </a:pPr>
                      <a:r>
                        <a:rPr lang="en-US" sz="1600" dirty="0"/>
                        <a:t>Responder</a:t>
                      </a:r>
                    </a:p>
                  </a:txBody>
                  <a:tcPr marL="0" marR="0" marT="0" marB="0" vert="vert270" anchor="ctr"/>
                </a:tc>
                <a:tc>
                  <a:txBody>
                    <a:bodyPr/>
                    <a:lstStyle/>
                    <a:p>
                      <a:pPr algn="ctr">
                        <a:spcAft>
                          <a:spcPts val="600"/>
                        </a:spcAft>
                      </a:pPr>
                      <a:r>
                        <a:rPr lang="en-US" sz="1600" dirty="0"/>
                        <a:t>0.10r, 25r, 50r,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2"/>
                  </a:ext>
                </a:extLst>
              </a:tr>
              <a:tr h="272345">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50r,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3"/>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50a,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4"/>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50a,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5"/>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50r,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6"/>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50r,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7"/>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50a,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8"/>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50a,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9"/>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50r,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0"/>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50r, 75a</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1"/>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50a,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2"/>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50a,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3"/>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50r,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4"/>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50r,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5"/>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50a,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6"/>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50a,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7"/>
                  </a:ext>
                </a:extLst>
              </a:tr>
            </a:tbl>
          </a:graphicData>
        </a:graphic>
      </p:graphicFrame>
      <p:sp>
        <p:nvSpPr>
          <p:cNvPr id="3" name="Slide Number Placeholder 2"/>
          <p:cNvSpPr>
            <a:spLocks noGrp="1"/>
          </p:cNvSpPr>
          <p:nvPr>
            <p:ph type="sldNum" sz="quarter" idx="10"/>
          </p:nvPr>
        </p:nvSpPr>
        <p:spPr/>
        <p:txBody>
          <a:bodyPr/>
          <a:lstStyle/>
          <a:p>
            <a:fld id="{E915317E-7831-C848-B820-1D49807203D3}" type="slidenum">
              <a:rPr lang="en-US" altLang="en-US" smtClean="0"/>
              <a:pPr/>
              <a:t>3</a:t>
            </a:fld>
            <a:endParaRPr lang="en-US" altLang="en-US"/>
          </a:p>
        </p:txBody>
      </p:sp>
    </p:spTree>
    <p:extLst>
      <p:ext uri="{BB962C8B-B14F-4D97-AF65-F5344CB8AC3E}">
        <p14:creationId xmlns:p14="http://schemas.microsoft.com/office/powerpoint/2010/main" val="546421639"/>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9</a:t>
            </a:r>
          </a:p>
        </p:txBody>
      </p:sp>
      <p:sp>
        <p:nvSpPr>
          <p:cNvPr id="26626" name="Rectangle 3"/>
          <p:cNvSpPr>
            <a:spLocks noGrp="1" noChangeArrowheads="1"/>
          </p:cNvSpPr>
          <p:nvPr>
            <p:ph idx="1"/>
          </p:nvPr>
        </p:nvSpPr>
        <p:spPr>
          <a:xfrm>
            <a:off x="152400" y="990600"/>
            <a:ext cx="8991600" cy="381000"/>
          </a:xfrm>
        </p:spPr>
        <p:txBody>
          <a:bodyPr/>
          <a:lstStyle/>
          <a:p>
            <a:pPr eaLnBrk="1" hangingPunct="1">
              <a:lnSpc>
                <a:spcPct val="80000"/>
              </a:lnSpc>
            </a:pPr>
            <a:r>
              <a:rPr lang="en-US" altLang="x-none" dirty="0">
                <a:latin typeface="Calibri" charset="0"/>
                <a:ea typeface="MS PGothic" charset="-128"/>
              </a:rPr>
              <a:t>Normal form: 15 Nash equilibria</a:t>
            </a:r>
          </a:p>
        </p:txBody>
      </p:sp>
      <p:graphicFrame>
        <p:nvGraphicFramePr>
          <p:cNvPr id="2" name="Table 1"/>
          <p:cNvGraphicFramePr>
            <a:graphicFrameLocks noGrp="1"/>
          </p:cNvGraphicFramePr>
          <p:nvPr/>
        </p:nvGraphicFramePr>
        <p:xfrm>
          <a:off x="609600" y="1456267"/>
          <a:ext cx="8382000" cy="5158077"/>
        </p:xfrm>
        <a:graphic>
          <a:graphicData uri="http://schemas.openxmlformats.org/drawingml/2006/table">
            <a:tbl>
              <a:tblPr firstRow="1" bandRow="1">
                <a:tableStyleId>{5940675A-B579-460E-94D1-54222C63F5DA}</a:tableStyleId>
              </a:tblPr>
              <a:tblGrid>
                <a:gridCol w="609600">
                  <a:extLst>
                    <a:ext uri="{9D8B030D-6E8A-4147-A177-3AD203B41FA5}">
                      <a16:colId xmlns:a16="http://schemas.microsoft.com/office/drawing/2014/main" val="20000"/>
                    </a:ext>
                  </a:extLst>
                </a:gridCol>
                <a:gridCol w="2184400">
                  <a:extLst>
                    <a:ext uri="{9D8B030D-6E8A-4147-A177-3AD203B41FA5}">
                      <a16:colId xmlns:a16="http://schemas.microsoft.com/office/drawing/2014/main" val="20001"/>
                    </a:ext>
                  </a:extLst>
                </a:gridCol>
                <a:gridCol w="1397000">
                  <a:extLst>
                    <a:ext uri="{9D8B030D-6E8A-4147-A177-3AD203B41FA5}">
                      <a16:colId xmlns:a16="http://schemas.microsoft.com/office/drawing/2014/main" val="20002"/>
                    </a:ext>
                  </a:extLst>
                </a:gridCol>
                <a:gridCol w="1397000">
                  <a:extLst>
                    <a:ext uri="{9D8B030D-6E8A-4147-A177-3AD203B41FA5}">
                      <a16:colId xmlns:a16="http://schemas.microsoft.com/office/drawing/2014/main" val="20003"/>
                    </a:ext>
                  </a:extLst>
                </a:gridCol>
                <a:gridCol w="1397000">
                  <a:extLst>
                    <a:ext uri="{9D8B030D-6E8A-4147-A177-3AD203B41FA5}">
                      <a16:colId xmlns:a16="http://schemas.microsoft.com/office/drawing/2014/main" val="20004"/>
                    </a:ext>
                  </a:extLst>
                </a:gridCol>
                <a:gridCol w="1397000">
                  <a:extLst>
                    <a:ext uri="{9D8B030D-6E8A-4147-A177-3AD203B41FA5}">
                      <a16:colId xmlns:a16="http://schemas.microsoft.com/office/drawing/2014/main" val="20005"/>
                    </a:ext>
                  </a:extLst>
                </a:gridCol>
              </a:tblGrid>
              <a:tr h="287396">
                <a:tc>
                  <a:txBody>
                    <a:bodyPr/>
                    <a:lstStyle/>
                    <a:p>
                      <a:pPr>
                        <a:spcAft>
                          <a:spcPts val="600"/>
                        </a:spcAft>
                      </a:pPr>
                      <a:endParaRPr lang="en-US" sz="1600" dirty="0"/>
                    </a:p>
                  </a:txBody>
                  <a:tcPr marL="0" marR="0" marT="0" marB="0"/>
                </a:tc>
                <a:tc>
                  <a:txBody>
                    <a:bodyPr/>
                    <a:lstStyle/>
                    <a:p>
                      <a:pPr algn="ctr">
                        <a:spcAft>
                          <a:spcPts val="600"/>
                        </a:spcAft>
                      </a:pPr>
                      <a:endParaRPr lang="en-US" sz="1600" dirty="0"/>
                    </a:p>
                  </a:txBody>
                  <a:tcPr marL="0" marR="0" marT="0" marB="0" anchor="ctr"/>
                </a:tc>
                <a:tc gridSpan="4">
                  <a:txBody>
                    <a:bodyPr/>
                    <a:lstStyle/>
                    <a:p>
                      <a:pPr algn="ctr">
                        <a:spcAft>
                          <a:spcPts val="600"/>
                        </a:spcAft>
                      </a:pPr>
                      <a:r>
                        <a:rPr lang="en-US" sz="1600" dirty="0"/>
                        <a:t>Proposer</a:t>
                      </a:r>
                    </a:p>
                  </a:txBody>
                  <a:tcPr marL="0" marR="0" marT="0" marB="0"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287396">
                <a:tc>
                  <a:txBody>
                    <a:bodyPr/>
                    <a:lstStyle/>
                    <a:p>
                      <a:pPr>
                        <a:spcAft>
                          <a:spcPts val="600"/>
                        </a:spcAft>
                      </a:pPr>
                      <a:endParaRPr lang="en-US" sz="1600" dirty="0"/>
                    </a:p>
                  </a:txBody>
                  <a:tcPr marL="0" marR="0" marT="0" marB="0"/>
                </a:tc>
                <a:tc>
                  <a:txBody>
                    <a:bodyPr/>
                    <a:lstStyle/>
                    <a:p>
                      <a:pPr algn="ctr">
                        <a:spcAft>
                          <a:spcPts val="600"/>
                        </a:spcAft>
                      </a:pPr>
                      <a:endParaRPr lang="en-US" sz="1600" dirty="0"/>
                    </a:p>
                  </a:txBody>
                  <a:tcPr marL="0" marR="0" marT="0" marB="0" anchor="ctr"/>
                </a:tc>
                <a:tc>
                  <a:txBody>
                    <a:bodyPr/>
                    <a:lstStyle/>
                    <a:p>
                      <a:pPr algn="ctr">
                        <a:spcAft>
                          <a:spcPts val="600"/>
                        </a:spcAft>
                      </a:pPr>
                      <a:r>
                        <a:rPr lang="en-US" sz="1600" dirty="0"/>
                        <a:t>0.10</a:t>
                      </a:r>
                    </a:p>
                  </a:txBody>
                  <a:tcPr marL="0" marR="0" marT="0" marB="0" anchor="ctr"/>
                </a:tc>
                <a:tc>
                  <a:txBody>
                    <a:bodyPr/>
                    <a:lstStyle/>
                    <a:p>
                      <a:pPr algn="ctr">
                        <a:spcAft>
                          <a:spcPts val="600"/>
                        </a:spcAft>
                      </a:pPr>
                      <a:r>
                        <a:rPr lang="en-US" sz="1600" dirty="0"/>
                        <a:t>25</a:t>
                      </a:r>
                    </a:p>
                  </a:txBody>
                  <a:tcPr marL="0" marR="0" marT="0" marB="0" anchor="ctr"/>
                </a:tc>
                <a:tc>
                  <a:txBody>
                    <a:bodyPr/>
                    <a:lstStyle/>
                    <a:p>
                      <a:pPr algn="ctr">
                        <a:spcAft>
                          <a:spcPts val="600"/>
                        </a:spcAft>
                      </a:pPr>
                      <a:r>
                        <a:rPr lang="en-US" sz="1600" dirty="0"/>
                        <a:t>50</a:t>
                      </a:r>
                    </a:p>
                  </a:txBody>
                  <a:tcPr marL="0" marR="0" marT="0" marB="0" anchor="ctr"/>
                </a:tc>
                <a:tc>
                  <a:txBody>
                    <a:bodyPr/>
                    <a:lstStyle/>
                    <a:p>
                      <a:pPr algn="ctr">
                        <a:spcAft>
                          <a:spcPts val="600"/>
                        </a:spcAft>
                      </a:pPr>
                      <a:r>
                        <a:rPr lang="en-US" sz="1600" dirty="0"/>
                        <a:t>75</a:t>
                      </a:r>
                    </a:p>
                  </a:txBody>
                  <a:tcPr marL="0" marR="0" marT="0" marB="0" anchor="ctr"/>
                </a:tc>
                <a:extLst>
                  <a:ext uri="{0D108BD9-81ED-4DB2-BD59-A6C34878D82A}">
                    <a16:rowId xmlns:a16="http://schemas.microsoft.com/office/drawing/2014/main" val="10001"/>
                  </a:ext>
                </a:extLst>
              </a:tr>
              <a:tr h="287396">
                <a:tc rowSpan="16">
                  <a:txBody>
                    <a:bodyPr/>
                    <a:lstStyle/>
                    <a:p>
                      <a:pPr algn="ctr">
                        <a:spcAft>
                          <a:spcPts val="600"/>
                        </a:spcAft>
                      </a:pPr>
                      <a:r>
                        <a:rPr lang="en-US" sz="1600" dirty="0"/>
                        <a:t>Responder</a:t>
                      </a:r>
                    </a:p>
                  </a:txBody>
                  <a:tcPr marL="0" marR="0" marT="0" marB="0" vert="vert270" anchor="ctr"/>
                </a:tc>
                <a:tc>
                  <a:txBody>
                    <a:bodyPr/>
                    <a:lstStyle/>
                    <a:p>
                      <a:pPr algn="ctr">
                        <a:spcAft>
                          <a:spcPts val="600"/>
                        </a:spcAft>
                      </a:pPr>
                      <a:r>
                        <a:rPr lang="en-US" sz="1600" dirty="0"/>
                        <a:t>0.10r, 25r, 50r,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2"/>
                  </a:ext>
                </a:extLst>
              </a:tr>
              <a:tr h="272345">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50r,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3"/>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50a,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4"/>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25r, 50a,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5"/>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50r,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6"/>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50r,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7"/>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50a, 75r</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08"/>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0.10r, 25a, 50a, 75a</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09"/>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50r,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0"/>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50r, 75a</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1"/>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50a,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2"/>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25r, 50a,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0 , 0</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3"/>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50r,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4"/>
                  </a:ext>
                </a:extLst>
              </a:tr>
              <a:tr h="287396">
                <a:tc vMerge="1">
                  <a:txBody>
                    <a:bodyPr/>
                    <a:lstStyle/>
                    <a:p>
                      <a:pPr>
                        <a:spcAft>
                          <a:spcPts val="600"/>
                        </a:spcAft>
                      </a:pPr>
                      <a:endParaRPr lang="en-US" sz="160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50r,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algn="ctr">
                        <a:spcAft>
                          <a:spcPts val="600"/>
                        </a:spcAft>
                      </a:pPr>
                      <a:r>
                        <a:rPr lang="en-US" sz="1600" dirty="0"/>
                        <a:t>0 , 0</a:t>
                      </a:r>
                    </a:p>
                  </a:txBody>
                  <a:tcPr marL="0" marR="0" marT="0" marB="0" anchor="ctr"/>
                </a:tc>
                <a:tc>
                  <a:txBody>
                    <a:bodyPr/>
                    <a:lstStyle/>
                    <a:p>
                      <a:pPr algn="ctr">
                        <a:spcAft>
                          <a:spcPts val="600"/>
                        </a:spcAft>
                      </a:pPr>
                      <a:r>
                        <a:rPr lang="en-US" sz="1600" dirty="0"/>
                        <a:t>75* , 25</a:t>
                      </a:r>
                    </a:p>
                  </a:txBody>
                  <a:tcPr marL="0" marR="0" marT="0" marB="0" anchor="ctr"/>
                </a:tc>
                <a:extLst>
                  <a:ext uri="{0D108BD9-81ED-4DB2-BD59-A6C34878D82A}">
                    <a16:rowId xmlns:a16="http://schemas.microsoft.com/office/drawing/2014/main" val="10015"/>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50a, 75r</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dirty="0"/>
                        <a:t>0 , 0</a:t>
                      </a:r>
                    </a:p>
                  </a:txBody>
                  <a:tcPr marL="0" marR="0" marT="0" marB="0" anchor="ctr"/>
                </a:tc>
                <a:extLst>
                  <a:ext uri="{0D108BD9-81ED-4DB2-BD59-A6C34878D82A}">
                    <a16:rowId xmlns:a16="http://schemas.microsoft.com/office/drawing/2014/main" val="10016"/>
                  </a:ext>
                </a:extLst>
              </a:tr>
              <a:tr h="287396">
                <a:tc vMerge="1">
                  <a:txBody>
                    <a:bodyPr/>
                    <a:lstStyle/>
                    <a:p>
                      <a:pPr>
                        <a:spcAft>
                          <a:spcPts val="600"/>
                        </a:spcAft>
                      </a:pPr>
                      <a:endParaRPr lang="en-US" sz="1600" dirty="0"/>
                    </a:p>
                  </a:txBody>
                  <a:tcPr marL="0" marR="0" marT="0" marB="0"/>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0.10a, 25a, 50a, 75a</a:t>
                      </a:r>
                    </a:p>
                  </a:txBody>
                  <a:tcPr marL="0" marR="0" marT="0" marB="0" anchor="ctr"/>
                </a:tc>
                <a:tc>
                  <a:txBody>
                    <a:bodyPr/>
                    <a:lstStyle/>
                    <a:p>
                      <a:pPr algn="ctr">
                        <a:spcAft>
                          <a:spcPts val="600"/>
                        </a:spcAft>
                      </a:pPr>
                      <a:r>
                        <a:rPr lang="en-US" sz="1600" dirty="0"/>
                        <a:t>0.1*, 99.9*</a:t>
                      </a:r>
                    </a:p>
                  </a:txBody>
                  <a:tcPr marL="0" marR="0" marT="0" marB="0" anchor="ctr"/>
                </a:tc>
                <a:tc>
                  <a:txBody>
                    <a:bodyPr/>
                    <a:lstStyle/>
                    <a:p>
                      <a:pPr algn="ctr">
                        <a:spcAft>
                          <a:spcPts val="600"/>
                        </a:spcAft>
                      </a:pPr>
                      <a:r>
                        <a:rPr lang="en-US" sz="1600" dirty="0"/>
                        <a:t>25* , 75</a:t>
                      </a:r>
                    </a:p>
                  </a:txBody>
                  <a:tcPr marL="0" marR="0" marT="0" marB="0" anchor="ctr"/>
                </a:tc>
                <a:tc>
                  <a:txBody>
                    <a:bodyPr/>
                    <a:lstStyle/>
                    <a:p>
                      <a:pPr marL="0" marR="0" indent="0" algn="ctr" defTabSz="914400" rtl="0" eaLnBrk="1" fontAlgn="auto" latinLnBrk="0" hangingPunct="1">
                        <a:lnSpc>
                          <a:spcPct val="100000"/>
                        </a:lnSpc>
                        <a:spcBef>
                          <a:spcPts val="0"/>
                        </a:spcBef>
                        <a:spcAft>
                          <a:spcPts val="600"/>
                        </a:spcAft>
                        <a:buClrTx/>
                        <a:buSzTx/>
                        <a:buFontTx/>
                        <a:buNone/>
                        <a:tabLst/>
                        <a:defRPr/>
                      </a:pPr>
                      <a:r>
                        <a:rPr lang="en-US" sz="1600" dirty="0"/>
                        <a:t>50* , 50</a:t>
                      </a:r>
                    </a:p>
                  </a:txBody>
                  <a:tcPr marL="0" marR="0" marT="0" marB="0" anchor="ctr"/>
                </a:tc>
                <a:tc>
                  <a:txBody>
                    <a:bodyPr/>
                    <a:lstStyle/>
                    <a:p>
                      <a:pPr algn="ctr">
                        <a:spcAft>
                          <a:spcPts val="600"/>
                        </a:spcAft>
                      </a:pPr>
                      <a:r>
                        <a:rPr lang="en-US" sz="1600"/>
                        <a:t>75* </a:t>
                      </a:r>
                      <a:r>
                        <a:rPr lang="en-US" sz="1600" dirty="0"/>
                        <a:t>, 25</a:t>
                      </a:r>
                    </a:p>
                  </a:txBody>
                  <a:tcPr marL="0" marR="0" marT="0" marB="0" anchor="ctr"/>
                </a:tc>
                <a:extLst>
                  <a:ext uri="{0D108BD9-81ED-4DB2-BD59-A6C34878D82A}">
                    <a16:rowId xmlns:a16="http://schemas.microsoft.com/office/drawing/2014/main" val="10017"/>
                  </a:ext>
                </a:extLst>
              </a:tr>
            </a:tbl>
          </a:graphicData>
        </a:graphic>
      </p:graphicFrame>
      <p:sp>
        <p:nvSpPr>
          <p:cNvPr id="5" name="Rectangle 4"/>
          <p:cNvSpPr>
            <a:spLocks noChangeArrowheads="1"/>
          </p:cNvSpPr>
          <p:nvPr/>
        </p:nvSpPr>
        <p:spPr bwMode="auto">
          <a:xfrm>
            <a:off x="3429000" y="4343400"/>
            <a:ext cx="1371600" cy="2270944"/>
          </a:xfrm>
          <a:prstGeom prst="rect">
            <a:avLst/>
          </a:prstGeom>
          <a:noFill/>
          <a:ln w="381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6" name="Rectangle 5"/>
          <p:cNvSpPr>
            <a:spLocks noChangeArrowheads="1"/>
          </p:cNvSpPr>
          <p:nvPr/>
        </p:nvSpPr>
        <p:spPr bwMode="auto">
          <a:xfrm>
            <a:off x="4809067" y="3139256"/>
            <a:ext cx="1371600" cy="1204144"/>
          </a:xfrm>
          <a:prstGeom prst="rect">
            <a:avLst/>
          </a:prstGeom>
          <a:noFill/>
          <a:ln w="381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7" name="Rectangle 6"/>
          <p:cNvSpPr>
            <a:spLocks noChangeArrowheads="1"/>
          </p:cNvSpPr>
          <p:nvPr/>
        </p:nvSpPr>
        <p:spPr bwMode="auto">
          <a:xfrm>
            <a:off x="6189134" y="2590800"/>
            <a:ext cx="1371600" cy="548456"/>
          </a:xfrm>
          <a:prstGeom prst="rect">
            <a:avLst/>
          </a:prstGeom>
          <a:noFill/>
          <a:ln w="381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8" name="Rectangle 7"/>
          <p:cNvSpPr>
            <a:spLocks noChangeArrowheads="1"/>
          </p:cNvSpPr>
          <p:nvPr/>
        </p:nvSpPr>
        <p:spPr bwMode="auto">
          <a:xfrm>
            <a:off x="7594600" y="2299639"/>
            <a:ext cx="1371600" cy="291161"/>
          </a:xfrm>
          <a:prstGeom prst="rect">
            <a:avLst/>
          </a:prstGeom>
          <a:noFill/>
          <a:ln w="381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 name="Slide Number Placeholder 2"/>
          <p:cNvSpPr>
            <a:spLocks noGrp="1"/>
          </p:cNvSpPr>
          <p:nvPr>
            <p:ph type="sldNum" sz="quarter" idx="10"/>
          </p:nvPr>
        </p:nvSpPr>
        <p:spPr/>
        <p:txBody>
          <a:bodyPr/>
          <a:lstStyle/>
          <a:p>
            <a:fld id="{E915317E-7831-C848-B820-1D49807203D3}" type="slidenum">
              <a:rPr lang="en-US" altLang="en-US" smtClean="0"/>
              <a:pPr/>
              <a:t>4</a:t>
            </a:fld>
            <a:endParaRPr lang="en-US" altLang="en-US"/>
          </a:p>
        </p:txBody>
      </p:sp>
    </p:spTree>
    <p:extLst>
      <p:ext uri="{BB962C8B-B14F-4D97-AF65-F5344CB8AC3E}">
        <p14:creationId xmlns:p14="http://schemas.microsoft.com/office/powerpoint/2010/main" val="392881779"/>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9</a:t>
            </a:r>
          </a:p>
        </p:txBody>
      </p:sp>
      <p:sp>
        <p:nvSpPr>
          <p:cNvPr id="26626" name="Rectangle 3"/>
          <p:cNvSpPr>
            <a:spLocks noGrp="1" noChangeArrowheads="1"/>
          </p:cNvSpPr>
          <p:nvPr>
            <p:ph idx="1"/>
          </p:nvPr>
        </p:nvSpPr>
        <p:spPr>
          <a:xfrm>
            <a:off x="152400" y="990600"/>
            <a:ext cx="8991600" cy="381000"/>
          </a:xfrm>
        </p:spPr>
        <p:txBody>
          <a:bodyPr/>
          <a:lstStyle/>
          <a:p>
            <a:pPr eaLnBrk="1" hangingPunct="1">
              <a:lnSpc>
                <a:spcPct val="80000"/>
              </a:lnSpc>
            </a:pPr>
            <a:r>
              <a:rPr lang="en-US" altLang="x-none">
                <a:latin typeface="Calibri" charset="0"/>
                <a:ea typeface="MS PGothic" charset="-128"/>
              </a:rPr>
              <a:t>Extensive Form</a:t>
            </a:r>
          </a:p>
        </p:txBody>
      </p:sp>
      <p:sp>
        <p:nvSpPr>
          <p:cNvPr id="26627" name="Oval 3"/>
          <p:cNvSpPr>
            <a:spLocks noChangeArrowheads="1"/>
          </p:cNvSpPr>
          <p:nvPr/>
        </p:nvSpPr>
        <p:spPr bwMode="auto">
          <a:xfrm>
            <a:off x="1219200" y="2743200"/>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latin typeface="Times New Roman" charset="0"/>
              </a:rPr>
              <a:t>A</a:t>
            </a:r>
          </a:p>
        </p:txBody>
      </p:sp>
      <p:sp>
        <p:nvSpPr>
          <p:cNvPr id="107525" name="Oval 5"/>
          <p:cNvSpPr>
            <a:spLocks noChangeArrowheads="1"/>
          </p:cNvSpPr>
          <p:nvPr/>
        </p:nvSpPr>
        <p:spPr bwMode="auto">
          <a:xfrm>
            <a:off x="4267200" y="2743200"/>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latin typeface="Times New Roman" charset="0"/>
              </a:rPr>
              <a:t>B</a:t>
            </a:r>
            <a:endParaRPr lang="en-US" altLang="x-none" sz="2400" b="1" baseline="-25000">
              <a:latin typeface="Times New Roman" charset="0"/>
            </a:endParaRPr>
          </a:p>
        </p:txBody>
      </p:sp>
      <p:sp>
        <p:nvSpPr>
          <p:cNvPr id="45" name="Pie 44"/>
          <p:cNvSpPr/>
          <p:nvPr/>
        </p:nvSpPr>
        <p:spPr bwMode="auto">
          <a:xfrm>
            <a:off x="-381000" y="1066800"/>
            <a:ext cx="4648200" cy="3962400"/>
          </a:xfrm>
          <a:prstGeom prst="pie">
            <a:avLst>
              <a:gd name="adj1" fmla="val 18940291"/>
              <a:gd name="adj2" fmla="val 2850715"/>
            </a:avLst>
          </a:prstGeom>
          <a:noFill/>
          <a:ln w="38100" cap="flat" cmpd="sng" algn="ctr">
            <a:solidFill>
              <a:schemeClr val="tx1"/>
            </a:solidFill>
            <a:prstDash val="solid"/>
            <a:round/>
            <a:headEnd type="none" w="med" len="med"/>
            <a:tailEnd type="none" w="med" len="med"/>
          </a:ln>
          <a:effectLst/>
        </p:spPr>
        <p:txBody>
          <a:bodyPr/>
          <a:lstStyle/>
          <a:p>
            <a:pPr>
              <a:defRPr/>
            </a:pPr>
            <a:endParaRPr lang="en-US">
              <a:latin typeface="Times New Roman" pitchFamily="18" charset="0"/>
              <a:ea typeface="ＭＳ Ｐゴシック" charset="0"/>
              <a:cs typeface="ＭＳ Ｐゴシック" charset="0"/>
            </a:endParaRPr>
          </a:p>
        </p:txBody>
      </p:sp>
      <p:sp>
        <p:nvSpPr>
          <p:cNvPr id="26630" name="TextBox 20"/>
          <p:cNvSpPr txBox="1">
            <a:spLocks noChangeArrowheads="1"/>
          </p:cNvSpPr>
          <p:nvPr/>
        </p:nvSpPr>
        <p:spPr bwMode="auto">
          <a:xfrm>
            <a:off x="2971800" y="4572000"/>
            <a:ext cx="685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0.1</a:t>
            </a:r>
          </a:p>
        </p:txBody>
      </p:sp>
      <p:sp>
        <p:nvSpPr>
          <p:cNvPr id="26631" name="TextBox 20"/>
          <p:cNvSpPr txBox="1">
            <a:spLocks noChangeArrowheads="1"/>
          </p:cNvSpPr>
          <p:nvPr/>
        </p:nvSpPr>
        <p:spPr bwMode="auto">
          <a:xfrm>
            <a:off x="3048000" y="990600"/>
            <a:ext cx="838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b="1">
                <a:latin typeface="Times New Roman" charset="0"/>
                <a:ea typeface="MS PGothic" charset="-128"/>
              </a:rPr>
              <a:t>100</a:t>
            </a:r>
          </a:p>
        </p:txBody>
      </p:sp>
      <p:sp>
        <p:nvSpPr>
          <p:cNvPr id="26632" name="TextBox 19"/>
          <p:cNvSpPr txBox="1">
            <a:spLocks noChangeArrowheads="1"/>
          </p:cNvSpPr>
          <p:nvPr/>
        </p:nvSpPr>
        <p:spPr bwMode="auto">
          <a:xfrm>
            <a:off x="2743200" y="2743200"/>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b="1">
                <a:latin typeface="Times New Roman" charset="0"/>
                <a:ea typeface="MS PGothic" charset="-128"/>
              </a:rPr>
              <a:t>Offer x</a:t>
            </a:r>
          </a:p>
        </p:txBody>
      </p:sp>
      <p:grpSp>
        <p:nvGrpSpPr>
          <p:cNvPr id="54" name="Group 38"/>
          <p:cNvGrpSpPr>
            <a:grpSpLocks/>
          </p:cNvGrpSpPr>
          <p:nvPr/>
        </p:nvGrpSpPr>
        <p:grpSpPr bwMode="auto">
          <a:xfrm>
            <a:off x="1143000" y="4953000"/>
            <a:ext cx="6324600" cy="457200"/>
            <a:chOff x="762000" y="1469572"/>
            <a:chExt cx="6324600" cy="457200"/>
          </a:xfrm>
        </p:grpSpPr>
        <p:cxnSp>
          <p:nvCxnSpPr>
            <p:cNvPr id="26641" name="Straight Arrow Connector 36"/>
            <p:cNvCxnSpPr>
              <a:cxnSpLocks noChangeShapeType="1"/>
            </p:cNvCxnSpPr>
            <p:nvPr/>
          </p:nvCxnSpPr>
          <p:spPr bwMode="auto">
            <a:xfrm rot="10800000">
              <a:off x="762000" y="1827211"/>
              <a:ext cx="6324600" cy="1588"/>
            </a:xfrm>
            <a:prstGeom prst="straightConnector1">
              <a:avLst/>
            </a:prstGeom>
            <a:noFill/>
            <a:ln w="88900">
              <a:solidFill>
                <a:schemeClr val="tx1"/>
              </a:solidFill>
              <a:round/>
              <a:headEnd/>
              <a:tailEnd type="arrow" w="med" len="med"/>
            </a:ln>
            <a:extLst>
              <a:ext uri="{909E8E84-426E-40DD-AFC4-6F175D3DCCD1}">
                <a14:hiddenFill xmlns:a14="http://schemas.microsoft.com/office/drawing/2010/main">
                  <a:noFill/>
                </a14:hiddenFill>
              </a:ext>
            </a:extLst>
          </p:spPr>
        </p:cxnSp>
        <p:sp>
          <p:nvSpPr>
            <p:cNvPr id="56" name="Rectangle 3"/>
            <p:cNvSpPr txBox="1">
              <a:spLocks noChangeArrowheads="1"/>
            </p:cNvSpPr>
            <p:nvPr/>
          </p:nvSpPr>
          <p:spPr bwMode="auto">
            <a:xfrm>
              <a:off x="2862263" y="1469572"/>
              <a:ext cx="2819400" cy="457200"/>
            </a:xfrm>
            <a:prstGeom prst="rect">
              <a:avLst/>
            </a:prstGeom>
            <a:noFill/>
            <a:ln w="9525">
              <a:noFill/>
              <a:miter lim="800000"/>
              <a:headEnd/>
              <a:tailEnd/>
            </a:ln>
          </p:spPr>
          <p:txBody>
            <a:bodyPr/>
            <a:lstStyle/>
            <a:p>
              <a:pPr marL="342900" indent="-342900">
                <a:lnSpc>
                  <a:spcPct val="80000"/>
                </a:lnSpc>
                <a:spcBef>
                  <a:spcPct val="20000"/>
                </a:spcBef>
                <a:buClr>
                  <a:srgbClr val="01326D"/>
                </a:buClr>
                <a:defRPr/>
              </a:pPr>
              <a:r>
                <a:rPr lang="en-US" sz="2000" b="1" kern="0" dirty="0">
                  <a:latin typeface="Calibri" pitchFamily="34" charset="0"/>
                  <a:ea typeface="+mn-ea"/>
                </a:rPr>
                <a:t>Solve backwards</a:t>
              </a:r>
            </a:p>
          </p:txBody>
        </p:sp>
      </p:grpSp>
      <p:sp>
        <p:nvSpPr>
          <p:cNvPr id="58" name="Rectangle 3"/>
          <p:cNvSpPr txBox="1">
            <a:spLocks noChangeArrowheads="1"/>
          </p:cNvSpPr>
          <p:nvPr/>
        </p:nvSpPr>
        <p:spPr bwMode="auto">
          <a:xfrm>
            <a:off x="0" y="5462588"/>
            <a:ext cx="91440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dirty="0"/>
              <a:t>Player B: For any possible x, B should choose accept</a:t>
            </a:r>
          </a:p>
          <a:p>
            <a:pPr eaLnBrk="1" hangingPunct="1">
              <a:lnSpc>
                <a:spcPct val="80000"/>
              </a:lnSpc>
            </a:pPr>
            <a:r>
              <a:rPr lang="en-US" altLang="x-none" dirty="0"/>
              <a:t>Player A: Given B</a:t>
            </a:r>
            <a:r>
              <a:rPr lang="en-US" altLang="en-US" dirty="0"/>
              <a:t>’</a:t>
            </a:r>
            <a:r>
              <a:rPr lang="en-US" altLang="x-none" dirty="0"/>
              <a:t>s best reply function (accept any x), A should offer the minimal amount</a:t>
            </a:r>
          </a:p>
          <a:p>
            <a:pPr lvl="1" eaLnBrk="1" hangingPunct="1">
              <a:lnSpc>
                <a:spcPct val="80000"/>
              </a:lnSpc>
            </a:pPr>
            <a:endParaRPr lang="en-US" altLang="x-none" dirty="0"/>
          </a:p>
          <a:p>
            <a:pPr lvl="1" eaLnBrk="1" hangingPunct="1">
              <a:lnSpc>
                <a:spcPct val="80000"/>
              </a:lnSpc>
            </a:pPr>
            <a:endParaRPr lang="en-US" altLang="x-none" dirty="0"/>
          </a:p>
          <a:p>
            <a:pPr lvl="1" eaLnBrk="1" hangingPunct="1">
              <a:lnSpc>
                <a:spcPct val="80000"/>
              </a:lnSpc>
            </a:pPr>
            <a:endParaRPr lang="en-US" altLang="x-none" dirty="0"/>
          </a:p>
          <a:p>
            <a:pPr lvl="1" eaLnBrk="1" hangingPunct="1">
              <a:lnSpc>
                <a:spcPct val="80000"/>
              </a:lnSpc>
            </a:pPr>
            <a:endParaRPr lang="en-US" altLang="x-none" dirty="0"/>
          </a:p>
          <a:p>
            <a:pPr lvl="1" eaLnBrk="1" hangingPunct="1">
              <a:lnSpc>
                <a:spcPct val="80000"/>
              </a:lnSpc>
            </a:pPr>
            <a:endParaRPr lang="en-US" altLang="x-none" dirty="0"/>
          </a:p>
          <a:p>
            <a:pPr eaLnBrk="1" hangingPunct="1">
              <a:lnSpc>
                <a:spcPct val="80000"/>
              </a:lnSpc>
            </a:pPr>
            <a:endParaRPr lang="en-US" altLang="x-none" dirty="0"/>
          </a:p>
          <a:p>
            <a:pPr eaLnBrk="1" hangingPunct="1">
              <a:lnSpc>
                <a:spcPct val="80000"/>
              </a:lnSpc>
            </a:pPr>
            <a:endParaRPr lang="en-US" altLang="x-none" dirty="0"/>
          </a:p>
        </p:txBody>
      </p:sp>
      <p:cxnSp>
        <p:nvCxnSpPr>
          <p:cNvPr id="3" name="Straight Connector 2"/>
          <p:cNvCxnSpPr>
            <a:cxnSpLocks noChangeShapeType="1"/>
            <a:stCxn id="107525" idx="7"/>
          </p:cNvCxnSpPr>
          <p:nvPr/>
        </p:nvCxnSpPr>
        <p:spPr bwMode="auto">
          <a:xfrm flipV="1">
            <a:off x="4852988" y="2057400"/>
            <a:ext cx="1547812" cy="78581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 name="Straight Connector 4"/>
          <p:cNvCxnSpPr>
            <a:cxnSpLocks noChangeShapeType="1"/>
            <a:stCxn id="107525" idx="5"/>
          </p:cNvCxnSpPr>
          <p:nvPr/>
        </p:nvCxnSpPr>
        <p:spPr bwMode="auto">
          <a:xfrm>
            <a:off x="4852988" y="3328988"/>
            <a:ext cx="1547812" cy="86201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22" name="TextBox 19"/>
          <p:cNvSpPr txBox="1">
            <a:spLocks noChangeArrowheads="1"/>
          </p:cNvSpPr>
          <p:nvPr/>
        </p:nvSpPr>
        <p:spPr bwMode="auto">
          <a:xfrm>
            <a:off x="6477000" y="1676400"/>
            <a:ext cx="182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b="1">
                <a:latin typeface="Times New Roman" charset="0"/>
                <a:ea typeface="MS PGothic" charset="-128"/>
              </a:rPr>
              <a:t>(100-x, x)</a:t>
            </a:r>
          </a:p>
        </p:txBody>
      </p:sp>
      <p:sp>
        <p:nvSpPr>
          <p:cNvPr id="23" name="TextBox 19"/>
          <p:cNvSpPr txBox="1">
            <a:spLocks noChangeArrowheads="1"/>
          </p:cNvSpPr>
          <p:nvPr/>
        </p:nvSpPr>
        <p:spPr bwMode="auto">
          <a:xfrm>
            <a:off x="6477000" y="3886200"/>
            <a:ext cx="182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b="1">
                <a:latin typeface="Times New Roman" charset="0"/>
                <a:ea typeface="MS PGothic" charset="-128"/>
              </a:rPr>
              <a:t>(0, 0)</a:t>
            </a:r>
          </a:p>
        </p:txBody>
      </p:sp>
      <p:sp>
        <p:nvSpPr>
          <p:cNvPr id="24" name="TextBox 19"/>
          <p:cNvSpPr txBox="1">
            <a:spLocks noChangeArrowheads="1"/>
          </p:cNvSpPr>
          <p:nvPr/>
        </p:nvSpPr>
        <p:spPr bwMode="auto">
          <a:xfrm>
            <a:off x="4572000" y="1990725"/>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b="1">
                <a:latin typeface="Times New Roman" charset="0"/>
                <a:ea typeface="MS PGothic" charset="-128"/>
              </a:rPr>
              <a:t>accept</a:t>
            </a:r>
          </a:p>
        </p:txBody>
      </p:sp>
      <p:sp>
        <p:nvSpPr>
          <p:cNvPr id="25" name="TextBox 19"/>
          <p:cNvSpPr txBox="1">
            <a:spLocks noChangeArrowheads="1"/>
          </p:cNvSpPr>
          <p:nvPr/>
        </p:nvSpPr>
        <p:spPr bwMode="auto">
          <a:xfrm>
            <a:off x="4724400" y="3590925"/>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b="1">
                <a:latin typeface="Times New Roman" charset="0"/>
                <a:ea typeface="MS PGothic" charset="-128"/>
              </a:rPr>
              <a:t>reject</a:t>
            </a:r>
          </a:p>
        </p:txBody>
      </p:sp>
      <p:sp>
        <p:nvSpPr>
          <p:cNvPr id="2" name="Slide Number Placeholder 1"/>
          <p:cNvSpPr>
            <a:spLocks noGrp="1"/>
          </p:cNvSpPr>
          <p:nvPr>
            <p:ph type="sldNum" sz="quarter" idx="10"/>
          </p:nvPr>
        </p:nvSpPr>
        <p:spPr/>
        <p:txBody>
          <a:bodyPr/>
          <a:lstStyle/>
          <a:p>
            <a:fld id="{E915317E-7831-C848-B820-1D49807203D3}" type="slidenum">
              <a:rPr lang="en-US" altLang="en-US" smtClean="0"/>
              <a:pPr/>
              <a:t>5</a:t>
            </a:fld>
            <a:endParaRPr lang="en-US" altLang="en-US"/>
          </a:p>
        </p:txBody>
      </p:sp>
    </p:spTree>
    <p:extLst>
      <p:ext uri="{BB962C8B-B14F-4D97-AF65-F5344CB8AC3E}">
        <p14:creationId xmlns:p14="http://schemas.microsoft.com/office/powerpoint/2010/main" val="213428068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5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58">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5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5" grpId="0" animBg="1"/>
      <p:bldP spid="22" grpId="0"/>
      <p:bldP spid="23" grpId="0"/>
      <p:bldP spid="24"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9</a:t>
            </a:r>
          </a:p>
        </p:txBody>
      </p:sp>
      <p:sp>
        <p:nvSpPr>
          <p:cNvPr id="13315"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dirty="0">
                <a:latin typeface="Calibri" charset="0"/>
                <a:ea typeface="ＭＳ Ｐゴシック" charset="-128"/>
              </a:rPr>
              <a:t>Ultimatum game</a:t>
            </a:r>
          </a:p>
          <a:p>
            <a:pPr eaLnBrk="1" hangingPunct="1">
              <a:lnSpc>
                <a:spcPct val="80000"/>
              </a:lnSpc>
            </a:pPr>
            <a:r>
              <a:rPr lang="en-US" altLang="x-none" b="1" dirty="0">
                <a:latin typeface="Calibri" charset="0"/>
                <a:ea typeface="ＭＳ Ｐゴシック" charset="-128"/>
              </a:rPr>
              <a:t>A Take-it-or-leave-it offer</a:t>
            </a:r>
          </a:p>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b="1" dirty="0">
                <a:latin typeface="Calibri" charset="0"/>
                <a:ea typeface="ＭＳ Ｐゴシック" charset="-128"/>
              </a:rPr>
              <a:t>Only one subgame perfect Nash equilibrium </a:t>
            </a:r>
            <a:r>
              <a:rPr lang="en-US" altLang="x-none" dirty="0">
                <a:latin typeface="Calibri" charset="0"/>
                <a:ea typeface="ＭＳ Ｐゴシック" charset="-128"/>
              </a:rPr>
              <a:t>(assuming both players are only interested in E$):</a:t>
            </a:r>
          </a:p>
          <a:p>
            <a:pPr lvl="1" eaLnBrk="1" hangingPunct="1">
              <a:lnSpc>
                <a:spcPct val="80000"/>
              </a:lnSpc>
            </a:pPr>
            <a:r>
              <a:rPr lang="en-US" altLang="x-none" dirty="0">
                <a:latin typeface="Calibri" charset="0"/>
                <a:ea typeface="ＭＳ Ｐゴシック" charset="-128"/>
              </a:rPr>
              <a:t>Proposer gives minimal amount, E$ 0.10</a:t>
            </a:r>
          </a:p>
          <a:p>
            <a:pPr lvl="1" eaLnBrk="1" hangingPunct="1">
              <a:lnSpc>
                <a:spcPct val="80000"/>
              </a:lnSpc>
            </a:pPr>
            <a:r>
              <a:rPr lang="en-US" altLang="x-none" dirty="0">
                <a:latin typeface="Calibri" charset="0"/>
                <a:ea typeface="ＭＳ Ｐゴシック" charset="-128"/>
              </a:rPr>
              <a:t>Responder accepts any proposal (larger than zero).</a:t>
            </a:r>
          </a:p>
          <a:p>
            <a:pPr lvl="1" eaLnBrk="1" hangingPunct="1">
              <a:lnSpc>
                <a:spcPct val="80000"/>
              </a:lnSpc>
            </a:pP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p:txBody>
      </p:sp>
      <p:sp>
        <p:nvSpPr>
          <p:cNvPr id="4" name="Rectangle 3"/>
          <p:cNvSpPr>
            <a:spLocks noChangeArrowheads="1"/>
          </p:cNvSpPr>
          <p:nvPr/>
        </p:nvSpPr>
        <p:spPr bwMode="auto">
          <a:xfrm>
            <a:off x="609600" y="2971800"/>
            <a:ext cx="7772400" cy="914400"/>
          </a:xfrm>
          <a:prstGeom prst="rect">
            <a:avLst/>
          </a:prstGeom>
          <a:noFill/>
          <a:ln w="381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E915317E-7831-C848-B820-1D49807203D3}" type="slidenum">
              <a:rPr lang="en-US" altLang="en-US" smtClean="0"/>
              <a:pPr/>
              <a:t>6</a:t>
            </a:fld>
            <a:endParaRPr lang="en-US" altLang="en-US"/>
          </a:p>
        </p:txBody>
      </p:sp>
    </p:spTree>
    <p:extLst>
      <p:ext uri="{BB962C8B-B14F-4D97-AF65-F5344CB8AC3E}">
        <p14:creationId xmlns:p14="http://schemas.microsoft.com/office/powerpoint/2010/main" val="96646199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5">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9</a:t>
            </a:r>
          </a:p>
        </p:txBody>
      </p:sp>
      <p:sp>
        <p:nvSpPr>
          <p:cNvPr id="13315"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b="1" dirty="0">
                <a:latin typeface="Calibri" charset="0"/>
                <a:ea typeface="ＭＳ Ｐゴシック" charset="-128"/>
              </a:rPr>
              <a:t>Only one subgame perfect Nash equilibrium </a:t>
            </a:r>
          </a:p>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dirty="0">
                <a:latin typeface="Calibri" charset="0"/>
                <a:ea typeface="ＭＳ Ｐゴシック" charset="-128"/>
              </a:rPr>
              <a:t>As we have seen, there are more (not subgame perfect) Nash Equilibria</a:t>
            </a:r>
          </a:p>
          <a:p>
            <a:pPr eaLnBrk="1" hangingPunct="1">
              <a:lnSpc>
                <a:spcPct val="80000"/>
              </a:lnSpc>
            </a:pPr>
            <a:r>
              <a:rPr lang="en-US" altLang="x-none" dirty="0">
                <a:latin typeface="Calibri" charset="0"/>
                <a:ea typeface="ＭＳ Ｐゴシック" charset="-128"/>
              </a:rPr>
              <a:t>Each outcome can be reached in a Nash equilibrium</a:t>
            </a:r>
          </a:p>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dirty="0">
                <a:latin typeface="Calibri" charset="0"/>
                <a:ea typeface="ＭＳ Ｐゴシック" charset="-128"/>
              </a:rPr>
              <a:t>Example for (not subgame perfect) NE:</a:t>
            </a:r>
          </a:p>
          <a:p>
            <a:pPr lvl="1" eaLnBrk="1" hangingPunct="1">
              <a:lnSpc>
                <a:spcPct val="80000"/>
              </a:lnSpc>
            </a:pPr>
            <a:r>
              <a:rPr lang="en-US" altLang="x-none" dirty="0">
                <a:latin typeface="Calibri" charset="0"/>
                <a:ea typeface="ＭＳ Ｐゴシック" charset="-128"/>
              </a:rPr>
              <a:t>Proposer offers 75</a:t>
            </a:r>
          </a:p>
          <a:p>
            <a:pPr lvl="1" eaLnBrk="1" hangingPunct="1">
              <a:lnSpc>
                <a:spcPct val="80000"/>
              </a:lnSpc>
            </a:pPr>
            <a:r>
              <a:rPr lang="en-US" altLang="x-none" dirty="0">
                <a:latin typeface="Calibri" charset="0"/>
                <a:ea typeface="ＭＳ Ｐゴシック" charset="-128"/>
              </a:rPr>
              <a:t>Responder accepts any offer above or equal to 75, and rejects everything below</a:t>
            </a:r>
          </a:p>
          <a:p>
            <a:pPr lvl="1" eaLnBrk="1" hangingPunct="1">
              <a:lnSpc>
                <a:spcPct val="80000"/>
              </a:lnSpc>
            </a:pPr>
            <a:endParaRPr lang="en-US" altLang="x-none" dirty="0">
              <a:latin typeface="Calibri" charset="0"/>
              <a:ea typeface="ＭＳ Ｐゴシック" charset="-128"/>
            </a:endParaRPr>
          </a:p>
          <a:p>
            <a:pPr lvl="1" eaLnBrk="1" hangingPunct="1">
              <a:lnSpc>
                <a:spcPct val="80000"/>
              </a:lnSpc>
            </a:pPr>
            <a:r>
              <a:rPr lang="en-US" altLang="x-none" dirty="0">
                <a:latin typeface="Calibri" charset="0"/>
                <a:ea typeface="ＭＳ Ｐゴシック" charset="-128"/>
                <a:sym typeface="Wingdings"/>
              </a:rPr>
              <a:t> The proposer’s strategy is a best response to the responder’s strategy, and the responder’s strategy is a best response to the proposer’s strategy.</a:t>
            </a: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lvl="1"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p:txBody>
      </p:sp>
      <p:sp>
        <p:nvSpPr>
          <p:cNvPr id="4" name="Rectangle 3"/>
          <p:cNvSpPr>
            <a:spLocks noChangeArrowheads="1"/>
          </p:cNvSpPr>
          <p:nvPr/>
        </p:nvSpPr>
        <p:spPr bwMode="auto">
          <a:xfrm>
            <a:off x="533400" y="3886200"/>
            <a:ext cx="8382000" cy="1219200"/>
          </a:xfrm>
          <a:prstGeom prst="rect">
            <a:avLst/>
          </a:prstGeom>
          <a:noFill/>
          <a:ln w="38100">
            <a:solidFill>
              <a:schemeClr val="accent1">
                <a:lumMod val="60000"/>
                <a:lumOff val="40000"/>
              </a:schemeClr>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E915317E-7831-C848-B820-1D49807203D3}" type="slidenum">
              <a:rPr lang="en-US" altLang="en-US" smtClean="0"/>
              <a:pPr/>
              <a:t>7</a:t>
            </a:fld>
            <a:endParaRPr lang="en-US" altLang="en-US"/>
          </a:p>
        </p:txBody>
      </p:sp>
    </p:spTree>
    <p:extLst>
      <p:ext uri="{BB962C8B-B14F-4D97-AF65-F5344CB8AC3E}">
        <p14:creationId xmlns:p14="http://schemas.microsoft.com/office/powerpoint/2010/main" val="192620922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15">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15">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9</a:t>
            </a:r>
          </a:p>
        </p:txBody>
      </p:sp>
      <p:sp>
        <p:nvSpPr>
          <p:cNvPr id="13315"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r>
              <a:rPr lang="en-US" dirty="0">
                <a:ea typeface="+mn-ea"/>
                <a:cs typeface="+mn-cs"/>
              </a:rPr>
              <a:t>Data</a:t>
            </a:r>
          </a:p>
          <a:p>
            <a:pPr marL="971550" lvl="1" indent="-514350" eaLnBrk="1" hangingPunct="1">
              <a:lnSpc>
                <a:spcPct val="80000"/>
              </a:lnSpc>
              <a:buFont typeface="+mj-lt"/>
              <a:buAutoNum type="alphaLcParenR" startAt="4"/>
              <a:defRPr/>
            </a:pPr>
            <a:r>
              <a:rPr lang="en-US" dirty="0"/>
              <a:t>Analyze the data set of experiment 9. Describe how participants in the experiment behave. Compare the behavior to the prediction of the subgame perfect Nash equilibrium, and explain differences if you find some.  </a:t>
            </a:r>
          </a:p>
          <a:p>
            <a:pPr marL="971550" lvl="1" indent="-514350" eaLnBrk="1" hangingPunct="1">
              <a:lnSpc>
                <a:spcPct val="80000"/>
              </a:lnSpc>
              <a:buFont typeface="+mj-lt"/>
              <a:buAutoNum type="alphaLcParenR" startAt="4"/>
              <a:defRPr/>
            </a:pPr>
            <a:r>
              <a:rPr lang="en-US" dirty="0"/>
              <a:t>Compare the behavior of person A in experiment 9 to the behavior of person A in experiment 8, both in theory and in the data. What explains the differences? Do you think that E$ payoffs are the right way to describe “outcome utilities” in this game? </a:t>
            </a:r>
          </a:p>
          <a:p>
            <a:pPr lvl="1" eaLnBrk="1" hangingPunct="1">
              <a:lnSpc>
                <a:spcPct val="80000"/>
              </a:lnSpc>
              <a:defRPr/>
            </a:pPr>
            <a:endParaRPr lang="en-US" dirty="0"/>
          </a:p>
          <a:p>
            <a:pPr lvl="1" eaLnBrk="1" hangingPunct="1">
              <a:lnSpc>
                <a:spcPct val="80000"/>
              </a:lnSpc>
              <a:defRPr/>
            </a:pPr>
            <a:endParaRPr lang="en-US" dirty="0"/>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
        <p:nvSpPr>
          <p:cNvPr id="2" name="Slide Number Placeholder 1"/>
          <p:cNvSpPr>
            <a:spLocks noGrp="1"/>
          </p:cNvSpPr>
          <p:nvPr>
            <p:ph type="sldNum" sz="quarter" idx="10"/>
          </p:nvPr>
        </p:nvSpPr>
        <p:spPr/>
        <p:txBody>
          <a:bodyPr/>
          <a:lstStyle/>
          <a:p>
            <a:fld id="{E915317E-7831-C848-B820-1D49807203D3}" type="slidenum">
              <a:rPr lang="en-US" altLang="en-US" smtClean="0"/>
              <a:pPr/>
              <a:t>8</a:t>
            </a:fld>
            <a:endParaRPr lang="en-US" altLang="en-US"/>
          </a:p>
        </p:txBody>
      </p:sp>
    </p:spTree>
    <p:extLst>
      <p:ext uri="{BB962C8B-B14F-4D97-AF65-F5344CB8AC3E}">
        <p14:creationId xmlns:p14="http://schemas.microsoft.com/office/powerpoint/2010/main" val="597579373"/>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B04E5D-3228-2749-92F8-ED7B387E0427}"/>
              </a:ext>
            </a:extLst>
          </p:cNvPr>
          <p:cNvPicPr>
            <a:picLocks noChangeAspect="1"/>
          </p:cNvPicPr>
          <p:nvPr/>
        </p:nvPicPr>
        <p:blipFill>
          <a:blip r:embed="rId3"/>
          <a:stretch>
            <a:fillRect/>
          </a:stretch>
        </p:blipFill>
        <p:spPr>
          <a:xfrm>
            <a:off x="762502" y="1202479"/>
            <a:ext cx="8285196" cy="5406824"/>
          </a:xfrm>
          <a:prstGeom prst="rect">
            <a:avLst/>
          </a:prstGeom>
        </p:spPr>
      </p:pic>
      <p:sp>
        <p:nvSpPr>
          <p:cNvPr id="32770"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Experiment 9</a:t>
            </a:r>
          </a:p>
        </p:txBody>
      </p:sp>
      <p:sp>
        <p:nvSpPr>
          <p:cNvPr id="32771" name="Rectangle 3"/>
          <p:cNvSpPr>
            <a:spLocks noChangeArrowheads="1"/>
          </p:cNvSpPr>
          <p:nvPr/>
        </p:nvSpPr>
        <p:spPr bwMode="auto">
          <a:xfrm>
            <a:off x="5257800" y="1752600"/>
            <a:ext cx="2438400" cy="3810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2772" name="Rectangle 4"/>
          <p:cNvSpPr>
            <a:spLocks noChangeArrowheads="1"/>
          </p:cNvSpPr>
          <p:nvPr/>
        </p:nvSpPr>
        <p:spPr bwMode="auto">
          <a:xfrm>
            <a:off x="2209800" y="1447800"/>
            <a:ext cx="2895600" cy="6858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7" name="TextBox 6"/>
          <p:cNvSpPr txBox="1"/>
          <p:nvPr/>
        </p:nvSpPr>
        <p:spPr>
          <a:xfrm>
            <a:off x="228600" y="1273076"/>
            <a:ext cx="553998" cy="2308324"/>
          </a:xfrm>
          <a:prstGeom prst="rect">
            <a:avLst/>
          </a:prstGeom>
          <a:noFill/>
        </p:spPr>
        <p:txBody>
          <a:bodyPr vert="vert270">
            <a:spAutoFit/>
          </a:bodyPr>
          <a:lstStyle/>
          <a:p>
            <a:pPr>
              <a:defRPr/>
            </a:pPr>
            <a:r>
              <a:rPr lang="en-US" dirty="0">
                <a:latin typeface="Calibri" pitchFamily="34" charset="0"/>
                <a:ea typeface="+mn-ea"/>
              </a:rPr>
              <a:t>Share of all offers</a:t>
            </a:r>
          </a:p>
        </p:txBody>
      </p:sp>
      <p:sp>
        <p:nvSpPr>
          <p:cNvPr id="32774" name="TextBox 7"/>
          <p:cNvSpPr txBox="1">
            <a:spLocks noChangeArrowheads="1"/>
          </p:cNvSpPr>
          <p:nvPr/>
        </p:nvSpPr>
        <p:spPr bwMode="auto">
          <a:xfrm>
            <a:off x="76200" y="6243638"/>
            <a:ext cx="914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a:t>offer</a:t>
            </a:r>
          </a:p>
        </p:txBody>
      </p:sp>
      <p:sp>
        <p:nvSpPr>
          <p:cNvPr id="32775" name="TextBox 8"/>
          <p:cNvSpPr txBox="1">
            <a:spLocks noChangeArrowheads="1"/>
          </p:cNvSpPr>
          <p:nvPr/>
        </p:nvSpPr>
        <p:spPr bwMode="auto">
          <a:xfrm>
            <a:off x="7277100" y="1371600"/>
            <a:ext cx="13335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000" dirty="0" err="1"/>
              <a:t>Avg</a:t>
            </a:r>
            <a:r>
              <a:rPr lang="en-US" altLang="x-none" sz="2000" dirty="0"/>
              <a:t>: 30.8</a:t>
            </a:r>
          </a:p>
        </p:txBody>
      </p:sp>
      <p:sp>
        <p:nvSpPr>
          <p:cNvPr id="2" name="Slide Number Placeholder 1"/>
          <p:cNvSpPr>
            <a:spLocks noGrp="1"/>
          </p:cNvSpPr>
          <p:nvPr>
            <p:ph type="sldNum" sz="quarter" idx="10"/>
          </p:nvPr>
        </p:nvSpPr>
        <p:spPr/>
        <p:txBody>
          <a:bodyPr/>
          <a:lstStyle/>
          <a:p>
            <a:fld id="{E915317E-7831-C848-B820-1D49807203D3}" type="slidenum">
              <a:rPr lang="en-US" altLang="en-US" smtClean="0"/>
              <a:pPr/>
              <a:t>9</a:t>
            </a:fld>
            <a:endParaRPr lang="en-US" altLang="en-US"/>
          </a:p>
        </p:txBody>
      </p:sp>
    </p:spTree>
    <p:extLst>
      <p:ext uri="{BB962C8B-B14F-4D97-AF65-F5344CB8AC3E}">
        <p14:creationId xmlns:p14="http://schemas.microsoft.com/office/powerpoint/2010/main" val="2071033481"/>
      </p:ext>
    </p:extLst>
  </p:cSld>
  <p:clrMapOvr>
    <a:masterClrMapping/>
  </p:clrMapOvr>
  <p:transition spd="med">
    <p:wipe dir="r"/>
  </p:transition>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7526</TotalTime>
  <Words>1442</Words>
  <Application>Microsoft Macintosh PowerPoint</Application>
  <PresentationFormat>On-screen Show (4:3)</PresentationFormat>
  <Paragraphs>353</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ＭＳ Ｐゴシック</vt:lpstr>
      <vt:lpstr>ＭＳ Ｐゴシック</vt:lpstr>
      <vt:lpstr>Arial</vt:lpstr>
      <vt:lpstr>Calibri</vt:lpstr>
      <vt:lpstr>Times New Roman</vt:lpstr>
      <vt:lpstr>Wingdings</vt:lpstr>
      <vt:lpstr>unsw</vt:lpstr>
      <vt:lpstr>Experiment 9</vt:lpstr>
      <vt:lpstr>Experiment 9</vt:lpstr>
      <vt:lpstr>Experiment 9</vt:lpstr>
      <vt:lpstr>Experiment 9</vt:lpstr>
      <vt:lpstr>Experiment 9</vt:lpstr>
      <vt:lpstr>Experiment 9</vt:lpstr>
      <vt:lpstr>Experiment 9</vt:lpstr>
      <vt:lpstr>Experiment 9</vt:lpstr>
      <vt:lpstr>Experiment 9</vt:lpstr>
      <vt:lpstr>Experiment 9</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2197</cp:revision>
  <cp:lastPrinted>2012-12-18T14:53:29Z</cp:lastPrinted>
  <dcterms:created xsi:type="dcterms:W3CDTF">1601-01-01T00:00:00Z</dcterms:created>
  <dcterms:modified xsi:type="dcterms:W3CDTF">2018-09-05T22:31:47Z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