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3"/>
  </p:notesMasterIdLst>
  <p:handoutMasterIdLst>
    <p:handoutMasterId r:id="rId14"/>
  </p:handoutMasterIdLst>
  <p:sldIdLst>
    <p:sldId id="300" r:id="rId2"/>
    <p:sldId id="301" r:id="rId3"/>
    <p:sldId id="302" r:id="rId4"/>
    <p:sldId id="303" r:id="rId5"/>
    <p:sldId id="304" r:id="rId6"/>
    <p:sldId id="349" r:id="rId7"/>
    <p:sldId id="305" r:id="rId8"/>
    <p:sldId id="306" r:id="rId9"/>
    <p:sldId id="307" r:id="rId10"/>
    <p:sldId id="308" r:id="rId11"/>
    <p:sldId id="310" r:id="rId1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S PGothic" charset="-128"/>
        <a:cs typeface="+mn-cs"/>
      </a:defRPr>
    </a:lvl1pPr>
    <a:lvl2pPr marL="457200" algn="l" rtl="0" eaLnBrk="0" fontAlgn="base" hangingPunct="0">
      <a:spcBef>
        <a:spcPct val="0"/>
      </a:spcBef>
      <a:spcAft>
        <a:spcPct val="0"/>
      </a:spcAft>
      <a:defRPr sz="2400" kern="1200">
        <a:solidFill>
          <a:schemeClr val="tx1"/>
        </a:solidFill>
        <a:latin typeface="Times New Roman" charset="0"/>
        <a:ea typeface="MS PGothic" charset="-128"/>
        <a:cs typeface="+mn-cs"/>
      </a:defRPr>
    </a:lvl2pPr>
    <a:lvl3pPr marL="914400" algn="l" rtl="0" eaLnBrk="0" fontAlgn="base" hangingPunct="0">
      <a:spcBef>
        <a:spcPct val="0"/>
      </a:spcBef>
      <a:spcAft>
        <a:spcPct val="0"/>
      </a:spcAft>
      <a:defRPr sz="2400" kern="1200">
        <a:solidFill>
          <a:schemeClr val="tx1"/>
        </a:solidFill>
        <a:latin typeface="Times New Roman" charset="0"/>
        <a:ea typeface="MS PGothic" charset="-128"/>
        <a:cs typeface="+mn-cs"/>
      </a:defRPr>
    </a:lvl3pPr>
    <a:lvl4pPr marL="1371600" algn="l" rtl="0" eaLnBrk="0" fontAlgn="base" hangingPunct="0">
      <a:spcBef>
        <a:spcPct val="0"/>
      </a:spcBef>
      <a:spcAft>
        <a:spcPct val="0"/>
      </a:spcAft>
      <a:defRPr sz="2400" kern="1200">
        <a:solidFill>
          <a:schemeClr val="tx1"/>
        </a:solidFill>
        <a:latin typeface="Times New Roman" charset="0"/>
        <a:ea typeface="MS PGothic" charset="-128"/>
        <a:cs typeface="+mn-cs"/>
      </a:defRPr>
    </a:lvl4pPr>
    <a:lvl5pPr marL="1828800" algn="l" rtl="0" eaLnBrk="0" fontAlgn="base" hangingPunct="0">
      <a:spcBef>
        <a:spcPct val="0"/>
      </a:spcBef>
      <a:spcAft>
        <a:spcPct val="0"/>
      </a:spcAft>
      <a:defRPr sz="2400" kern="1200">
        <a:solidFill>
          <a:schemeClr val="tx1"/>
        </a:solidFill>
        <a:latin typeface="Times New Roman" charset="0"/>
        <a:ea typeface="MS PGothic" charset="-128"/>
        <a:cs typeface="+mn-cs"/>
      </a:defRPr>
    </a:lvl5pPr>
    <a:lvl6pPr marL="2286000" algn="l" defTabSz="914400" rtl="0" eaLnBrk="1" latinLnBrk="0" hangingPunct="1">
      <a:defRPr sz="2400" kern="1200">
        <a:solidFill>
          <a:schemeClr val="tx1"/>
        </a:solidFill>
        <a:latin typeface="Times New Roman" charset="0"/>
        <a:ea typeface="MS PGothic" charset="-128"/>
        <a:cs typeface="+mn-cs"/>
      </a:defRPr>
    </a:lvl6pPr>
    <a:lvl7pPr marL="2743200" algn="l" defTabSz="914400" rtl="0" eaLnBrk="1" latinLnBrk="0" hangingPunct="1">
      <a:defRPr sz="2400" kern="1200">
        <a:solidFill>
          <a:schemeClr val="tx1"/>
        </a:solidFill>
        <a:latin typeface="Times New Roman" charset="0"/>
        <a:ea typeface="MS PGothic" charset="-128"/>
        <a:cs typeface="+mn-cs"/>
      </a:defRPr>
    </a:lvl7pPr>
    <a:lvl8pPr marL="3200400" algn="l" defTabSz="914400" rtl="0" eaLnBrk="1" latinLnBrk="0" hangingPunct="1">
      <a:defRPr sz="2400" kern="1200">
        <a:solidFill>
          <a:schemeClr val="tx1"/>
        </a:solidFill>
        <a:latin typeface="Times New Roman" charset="0"/>
        <a:ea typeface="MS PGothic" charset="-128"/>
        <a:cs typeface="+mn-cs"/>
      </a:defRPr>
    </a:lvl8pPr>
    <a:lvl9pPr marL="3657600" algn="l" defTabSz="914400" rtl="0" eaLnBrk="1" latinLnBrk="0" hangingPunct="1">
      <a:defRPr sz="2400" kern="1200">
        <a:solidFill>
          <a:schemeClr val="tx1"/>
        </a:solidFill>
        <a:latin typeface="Times New Roman" charset="0"/>
        <a:ea typeface="MS P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658CBF"/>
    <a:srgbClr val="FFFFFF"/>
    <a:srgbClr val="102863"/>
    <a:srgbClr val="5399D7"/>
    <a:srgbClr val="002C61"/>
    <a:srgbClr val="83B43A"/>
    <a:srgbClr val="005F3B"/>
    <a:srgbClr val="4B25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772" autoAdjust="0"/>
    <p:restoredTop sz="94643"/>
  </p:normalViewPr>
  <p:slideViewPr>
    <p:cSldViewPr>
      <p:cViewPr varScale="1">
        <p:scale>
          <a:sx n="122" d="100"/>
          <a:sy n="122" d="100"/>
        </p:scale>
        <p:origin x="784" y="2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331DE9DD-B183-F149-8D6F-A3D5BFD13FF1}" type="datetimeFigureOut">
              <a:rPr lang="en-US" altLang="en-US"/>
              <a:pPr>
                <a:defRPr/>
              </a:pPr>
              <a:t>9/6/18</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EBC2F2AA-E2E7-9542-86E7-FA335AA8613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921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1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fld id="{7C719A16-0A92-D74D-8DD6-1BF791E480F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Slide Image Placeholder 1"/>
          <p:cNvSpPr>
            <a:spLocks noGrp="1" noRot="1" noChangeAspect="1" noTextEdit="1"/>
          </p:cNvSpPr>
          <p:nvPr>
            <p:ph type="sldImg"/>
          </p:nvPr>
        </p:nvSpPr>
        <p:spPr>
          <a:ln/>
        </p:spPr>
      </p:sp>
      <p:sp>
        <p:nvSpPr>
          <p:cNvPr id="9523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9523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7AD083C3-C4BC-B745-AAA2-B8098535429D}" type="slidenum">
              <a:rPr lang="en-US" altLang="x-none" sz="1200">
                <a:latin typeface="Arial" charset="0"/>
              </a:rPr>
              <a:pPr/>
              <a:t>1</a:t>
            </a:fld>
            <a:endParaRPr lang="en-US" altLang="x-none" sz="1200">
              <a:latin typeface="Arial" charset="0"/>
            </a:endParaRPr>
          </a:p>
        </p:txBody>
      </p:sp>
    </p:spTree>
    <p:extLst>
      <p:ext uri="{BB962C8B-B14F-4D97-AF65-F5344CB8AC3E}">
        <p14:creationId xmlns:p14="http://schemas.microsoft.com/office/powerpoint/2010/main" val="5185323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Slide Image Placeholder 1"/>
          <p:cNvSpPr>
            <a:spLocks noGrp="1" noRot="1" noChangeAspect="1" noTextEdit="1"/>
          </p:cNvSpPr>
          <p:nvPr>
            <p:ph type="sldImg"/>
          </p:nvPr>
        </p:nvSpPr>
        <p:spPr>
          <a:ln/>
        </p:spPr>
      </p:sp>
      <p:sp>
        <p:nvSpPr>
          <p:cNvPr id="11161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11161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05B5C343-563B-F344-997D-73E726C9C226}" type="slidenum">
              <a:rPr lang="en-US" altLang="x-none" sz="1200">
                <a:latin typeface="Arial" charset="0"/>
              </a:rPr>
              <a:pPr/>
              <a:t>10</a:t>
            </a:fld>
            <a:endParaRPr lang="en-US" altLang="x-none" sz="1200">
              <a:latin typeface="Arial" charset="0"/>
            </a:endParaRPr>
          </a:p>
        </p:txBody>
      </p:sp>
    </p:spTree>
    <p:extLst>
      <p:ext uri="{BB962C8B-B14F-4D97-AF65-F5344CB8AC3E}">
        <p14:creationId xmlns:p14="http://schemas.microsoft.com/office/powerpoint/2010/main" val="11288088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Slide Image Placeholder 1"/>
          <p:cNvSpPr>
            <a:spLocks noGrp="1" noRot="1" noChangeAspect="1" noTextEdit="1"/>
          </p:cNvSpPr>
          <p:nvPr>
            <p:ph type="sldImg"/>
          </p:nvPr>
        </p:nvSpPr>
        <p:spPr>
          <a:ln/>
        </p:spPr>
      </p:sp>
      <p:sp>
        <p:nvSpPr>
          <p:cNvPr id="11571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11571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D9572A9-D359-AE45-BF74-8B27FE7BC45D}" type="slidenum">
              <a:rPr lang="en-US" altLang="x-none" sz="1200">
                <a:latin typeface="Arial" charset="0"/>
              </a:rPr>
              <a:pPr/>
              <a:t>11</a:t>
            </a:fld>
            <a:endParaRPr lang="en-US" altLang="x-none" sz="1200">
              <a:latin typeface="Arial" charset="0"/>
            </a:endParaRPr>
          </a:p>
        </p:txBody>
      </p:sp>
    </p:spTree>
    <p:extLst>
      <p:ext uri="{BB962C8B-B14F-4D97-AF65-F5344CB8AC3E}">
        <p14:creationId xmlns:p14="http://schemas.microsoft.com/office/powerpoint/2010/main" val="1515160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Slide Image Placeholder 1"/>
          <p:cNvSpPr>
            <a:spLocks noGrp="1" noRot="1" noChangeAspect="1" noTextEdit="1"/>
          </p:cNvSpPr>
          <p:nvPr>
            <p:ph type="sldImg"/>
          </p:nvPr>
        </p:nvSpPr>
        <p:spPr>
          <a:ln/>
        </p:spPr>
      </p:sp>
      <p:sp>
        <p:nvSpPr>
          <p:cNvPr id="9728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9728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B109CE8B-4DC7-1147-9761-B57B91295E29}" type="slidenum">
              <a:rPr lang="en-US" altLang="x-none" sz="1200">
                <a:latin typeface="Arial" charset="0"/>
              </a:rPr>
              <a:pPr/>
              <a:t>2</a:t>
            </a:fld>
            <a:endParaRPr lang="en-US" altLang="x-none" sz="1200">
              <a:latin typeface="Arial" charset="0"/>
            </a:endParaRPr>
          </a:p>
        </p:txBody>
      </p:sp>
    </p:spTree>
    <p:extLst>
      <p:ext uri="{BB962C8B-B14F-4D97-AF65-F5344CB8AC3E}">
        <p14:creationId xmlns:p14="http://schemas.microsoft.com/office/powerpoint/2010/main" val="15900508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Slide Image Placeholder 1"/>
          <p:cNvSpPr>
            <a:spLocks noGrp="1" noRot="1" noChangeAspect="1" noTextEdit="1"/>
          </p:cNvSpPr>
          <p:nvPr>
            <p:ph type="sldImg"/>
          </p:nvPr>
        </p:nvSpPr>
        <p:spPr>
          <a:ln/>
        </p:spPr>
      </p:sp>
      <p:sp>
        <p:nvSpPr>
          <p:cNvPr id="9933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9933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33FF31E7-4D9F-EC48-88EB-8E40325D3062}" type="slidenum">
              <a:rPr lang="en-US" altLang="x-none" sz="1200">
                <a:latin typeface="Arial" charset="0"/>
                <a:ea typeface="MS PGothic" charset="-128"/>
              </a:rPr>
              <a:pPr/>
              <a:t>3</a:t>
            </a:fld>
            <a:endParaRPr lang="en-US" altLang="x-none" sz="1200">
              <a:latin typeface="Arial" charset="0"/>
              <a:ea typeface="MS PGothic" charset="-128"/>
            </a:endParaRPr>
          </a:p>
        </p:txBody>
      </p:sp>
    </p:spTree>
    <p:extLst>
      <p:ext uri="{BB962C8B-B14F-4D97-AF65-F5344CB8AC3E}">
        <p14:creationId xmlns:p14="http://schemas.microsoft.com/office/powerpoint/2010/main" val="18673025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Slide Image Placeholder 1"/>
          <p:cNvSpPr>
            <a:spLocks noGrp="1" noRot="1" noChangeAspect="1" noTextEdit="1"/>
          </p:cNvSpPr>
          <p:nvPr>
            <p:ph type="sldImg"/>
          </p:nvPr>
        </p:nvSpPr>
        <p:spPr>
          <a:ln/>
        </p:spPr>
      </p:sp>
      <p:sp>
        <p:nvSpPr>
          <p:cNvPr id="10137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10137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ADC80BAF-9515-DA4F-8448-AD753E461E3E}" type="slidenum">
              <a:rPr lang="en-US" altLang="x-none" sz="1200">
                <a:latin typeface="Arial" charset="0"/>
              </a:rPr>
              <a:pPr/>
              <a:t>4</a:t>
            </a:fld>
            <a:endParaRPr lang="en-US" altLang="x-none" sz="1200">
              <a:latin typeface="Arial" charset="0"/>
            </a:endParaRPr>
          </a:p>
        </p:txBody>
      </p:sp>
    </p:spTree>
    <p:extLst>
      <p:ext uri="{BB962C8B-B14F-4D97-AF65-F5344CB8AC3E}">
        <p14:creationId xmlns:p14="http://schemas.microsoft.com/office/powerpoint/2010/main" val="14311812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Slide Image Placeholder 1"/>
          <p:cNvSpPr>
            <a:spLocks noGrp="1" noRot="1" noChangeAspect="1" noTextEdit="1"/>
          </p:cNvSpPr>
          <p:nvPr>
            <p:ph type="sldImg"/>
          </p:nvPr>
        </p:nvSpPr>
        <p:spPr>
          <a:ln/>
        </p:spPr>
      </p:sp>
      <p:sp>
        <p:nvSpPr>
          <p:cNvPr id="1034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1034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3426271A-F143-9F4F-9E4F-FA860D5A468C}" type="slidenum">
              <a:rPr lang="en-US" altLang="x-none" sz="1200">
                <a:latin typeface="Arial" charset="0"/>
              </a:rPr>
              <a:pPr/>
              <a:t>5</a:t>
            </a:fld>
            <a:endParaRPr lang="en-US" altLang="x-none" sz="1200">
              <a:latin typeface="Arial" charset="0"/>
            </a:endParaRPr>
          </a:p>
        </p:txBody>
      </p:sp>
    </p:spTree>
    <p:extLst>
      <p:ext uri="{BB962C8B-B14F-4D97-AF65-F5344CB8AC3E}">
        <p14:creationId xmlns:p14="http://schemas.microsoft.com/office/powerpoint/2010/main" val="7996149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Slide Image Placeholder 1"/>
          <p:cNvSpPr>
            <a:spLocks noGrp="1" noRot="1" noChangeAspect="1" noTextEdit="1"/>
          </p:cNvSpPr>
          <p:nvPr>
            <p:ph type="sldImg"/>
          </p:nvPr>
        </p:nvSpPr>
        <p:spPr>
          <a:ln/>
        </p:spPr>
      </p:sp>
      <p:sp>
        <p:nvSpPr>
          <p:cNvPr id="8089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8089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7FAA320B-66B9-A246-8619-DA70C0206DE0}" type="slidenum">
              <a:rPr lang="en-US" altLang="x-none" sz="1200">
                <a:latin typeface="Arial" charset="0"/>
              </a:rPr>
              <a:pPr/>
              <a:t>6</a:t>
            </a:fld>
            <a:endParaRPr lang="en-US" altLang="x-none" sz="1200">
              <a:latin typeface="Arial" charset="0"/>
            </a:endParaRPr>
          </a:p>
        </p:txBody>
      </p:sp>
    </p:spTree>
    <p:extLst>
      <p:ext uri="{BB962C8B-B14F-4D97-AF65-F5344CB8AC3E}">
        <p14:creationId xmlns:p14="http://schemas.microsoft.com/office/powerpoint/2010/main" val="20598286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Slide Image Placeholder 1"/>
          <p:cNvSpPr>
            <a:spLocks noGrp="1" noRot="1" noChangeAspect="1" noTextEdit="1"/>
          </p:cNvSpPr>
          <p:nvPr>
            <p:ph type="sldImg"/>
          </p:nvPr>
        </p:nvSpPr>
        <p:spPr>
          <a:ln/>
        </p:spPr>
      </p:sp>
      <p:sp>
        <p:nvSpPr>
          <p:cNvPr id="10547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10547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B146F9F4-C96B-F64A-894D-D189DDE72822}" type="slidenum">
              <a:rPr lang="en-US" altLang="x-none" sz="1200">
                <a:latin typeface="Arial" charset="0"/>
              </a:rPr>
              <a:pPr/>
              <a:t>7</a:t>
            </a:fld>
            <a:endParaRPr lang="en-US" altLang="x-none" sz="1200">
              <a:latin typeface="Arial" charset="0"/>
            </a:endParaRPr>
          </a:p>
        </p:txBody>
      </p:sp>
    </p:spTree>
    <p:extLst>
      <p:ext uri="{BB962C8B-B14F-4D97-AF65-F5344CB8AC3E}">
        <p14:creationId xmlns:p14="http://schemas.microsoft.com/office/powerpoint/2010/main" val="15147670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Slide Image Placeholder 1"/>
          <p:cNvSpPr>
            <a:spLocks noGrp="1" noRot="1" noChangeAspect="1" noTextEdit="1"/>
          </p:cNvSpPr>
          <p:nvPr>
            <p:ph type="sldImg"/>
          </p:nvPr>
        </p:nvSpPr>
        <p:spPr>
          <a:ln/>
        </p:spPr>
      </p:sp>
      <p:sp>
        <p:nvSpPr>
          <p:cNvPr id="1075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1075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9875677F-0CB1-C045-AA2F-A31BE74ACB46}" type="slidenum">
              <a:rPr lang="en-US" altLang="x-none" sz="1200">
                <a:latin typeface="Arial" charset="0"/>
              </a:rPr>
              <a:pPr/>
              <a:t>8</a:t>
            </a:fld>
            <a:endParaRPr lang="en-US" altLang="x-none" sz="1200">
              <a:latin typeface="Arial" charset="0"/>
            </a:endParaRPr>
          </a:p>
        </p:txBody>
      </p:sp>
    </p:spTree>
    <p:extLst>
      <p:ext uri="{BB962C8B-B14F-4D97-AF65-F5344CB8AC3E}">
        <p14:creationId xmlns:p14="http://schemas.microsoft.com/office/powerpoint/2010/main" val="3814169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Slide Image Placeholder 1"/>
          <p:cNvSpPr>
            <a:spLocks noGrp="1" noRot="1" noChangeAspect="1" noTextEdit="1"/>
          </p:cNvSpPr>
          <p:nvPr>
            <p:ph type="sldImg"/>
          </p:nvPr>
        </p:nvSpPr>
        <p:spPr>
          <a:ln/>
        </p:spPr>
      </p:sp>
      <p:sp>
        <p:nvSpPr>
          <p:cNvPr id="10957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10957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F9F5B05B-EC9D-4642-B822-592DA779AB8E}" type="slidenum">
              <a:rPr lang="en-US" altLang="x-none" sz="1200">
                <a:latin typeface="Arial" charset="0"/>
              </a:rPr>
              <a:pPr/>
              <a:t>9</a:t>
            </a:fld>
            <a:endParaRPr lang="en-US" altLang="x-none" sz="1200">
              <a:latin typeface="Arial" charset="0"/>
            </a:endParaRPr>
          </a:p>
        </p:txBody>
      </p:sp>
    </p:spTree>
    <p:extLst>
      <p:ext uri="{BB962C8B-B14F-4D97-AF65-F5344CB8AC3E}">
        <p14:creationId xmlns:p14="http://schemas.microsoft.com/office/powerpoint/2010/main" val="1840702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0" y="6661150"/>
            <a:ext cx="990600" cy="20637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r>
              <a:rPr lang="de-DE" altLang="en-US" sz="1000">
                <a:solidFill>
                  <a:srgbClr val="FFFFFF"/>
                </a:solidFill>
                <a:latin typeface="Calibri" charset="0"/>
              </a:rPr>
              <a:t>© WU IMS </a:t>
            </a:r>
            <a:endParaRPr lang="en-US" altLang="en-US" sz="1000">
              <a:solidFill>
                <a:srgbClr val="FFFFFF"/>
              </a:solidFill>
              <a:latin typeface="Calibri" charset="0"/>
            </a:endParaRPr>
          </a:p>
        </p:txBody>
      </p:sp>
      <p:sp>
        <p:nvSpPr>
          <p:cNvPr id="2" name="Title 1"/>
          <p:cNvSpPr>
            <a:spLocks noGrp="1"/>
          </p:cNvSpPr>
          <p:nvPr>
            <p:ph type="title"/>
          </p:nvPr>
        </p:nvSpPr>
        <p:spPr/>
        <p:txBody>
          <a:bodyPr/>
          <a:lstStyle>
            <a:lvl1pPr>
              <a:defRPr>
                <a:latin typeface="Calibri" pitchFamily="34"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8534400" y="6619875"/>
            <a:ext cx="609600" cy="238125"/>
          </a:xfrm>
        </p:spPr>
        <p:txBody>
          <a:bodyPr/>
          <a:lstStyle>
            <a:lvl1pPr>
              <a:defRPr sz="1400" b="1"/>
            </a:lvl1pPr>
          </a:lstStyle>
          <a:p>
            <a:fld id="{3BE99143-9491-374F-97F8-AE90C9040AE5}" type="slidenum">
              <a:rPr lang="en-US" altLang="en-US"/>
              <a:pPr/>
              <a:t>‹#›</a:t>
            </a:fld>
            <a:endParaRPr lang="en-US" altLang="en-US"/>
          </a:p>
        </p:txBody>
      </p:sp>
    </p:spTree>
    <p:extLst>
      <p:ext uri="{BB962C8B-B14F-4D97-AF65-F5344CB8AC3E}">
        <p14:creationId xmlns:p14="http://schemas.microsoft.com/office/powerpoint/2010/main" val="2018028839"/>
      </p:ext>
    </p:extLst>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ABF915C1-E760-C34D-A102-4BB9069266B1}"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801460002"/>
      </p:ext>
    </p:extLst>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7143E521-A0F0-3747-87D9-1E1532B6ED3E}"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913798208"/>
      </p:ext>
    </p:extLst>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C53F2F4B-0177-1A4F-A8BF-86015EDB2D68}"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457200" y="0"/>
            <a:ext cx="8229600" cy="838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706562"/>
            <a:ext cx="4040188"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0668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706562"/>
            <a:ext cx="4041775"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96417090"/>
      </p:ext>
    </p:extLst>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6ABE6827-7E47-5647-91EF-F5A322961217}"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4"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499666191"/>
      </p:ext>
    </p:extLst>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A50900F2-EE00-754E-8BC3-6D862A1CE053}"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3"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228612367"/>
      </p:ext>
    </p:extLst>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F662250A-9685-3A42-9976-AB8521190BBA}"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685800" y="152400"/>
            <a:ext cx="7772400" cy="762000"/>
          </a:xfrm>
        </p:spPr>
        <p:txBody>
          <a:bodyPr/>
          <a:lstStyle/>
          <a:p>
            <a:r>
              <a:rPr lang="en-US"/>
              <a:t>Click to edit Master title style</a:t>
            </a:r>
          </a:p>
        </p:txBody>
      </p:sp>
      <p:sp>
        <p:nvSpPr>
          <p:cNvPr id="3" name="Text Placeholder 2"/>
          <p:cNvSpPr>
            <a:spLocks noGrp="1"/>
          </p:cNvSpPr>
          <p:nvPr>
            <p:ph type="body" sz="half" idx="1"/>
          </p:nvPr>
        </p:nvSpPr>
        <p:spPr>
          <a:xfrm>
            <a:off x="533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232786264"/>
      </p:ext>
    </p:extLst>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102E7DA8-507D-AE49-8220-69B9B6766073}"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sz="quarter"/>
          </p:nvPr>
        </p:nvSpPr>
        <p:spPr>
          <a:xfrm>
            <a:off x="685800" y="152400"/>
            <a:ext cx="7772400" cy="762000"/>
          </a:xfrm>
        </p:spPr>
        <p:txBody>
          <a:bodyPr/>
          <a:lstStyle/>
          <a:p>
            <a:r>
              <a:rPr lang="en-US"/>
              <a:t>Click to edit Master title style</a:t>
            </a:r>
          </a:p>
        </p:txBody>
      </p:sp>
      <p:sp>
        <p:nvSpPr>
          <p:cNvPr id="3" name="Content Placeholder 2"/>
          <p:cNvSpPr>
            <a:spLocks noGrp="1"/>
          </p:cNvSpPr>
          <p:nvPr>
            <p:ph sz="quarter" idx="1"/>
          </p:nvPr>
        </p:nvSpPr>
        <p:spPr>
          <a:xfrm>
            <a:off x="533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33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724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516512792"/>
      </p:ext>
    </p:extLst>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ChangeArrowheads="1"/>
          </p:cNvSpPr>
          <p:nvPr userDrawn="1"/>
        </p:nvSpPr>
        <p:spPr bwMode="auto">
          <a:xfrm>
            <a:off x="0" y="6705600"/>
            <a:ext cx="9144000" cy="152400"/>
          </a:xfrm>
          <a:prstGeom prst="rect">
            <a:avLst/>
          </a:prstGeom>
          <a:solidFill>
            <a:srgbClr val="102863"/>
          </a:solidFill>
          <a:ln w="9525">
            <a:solidFill>
              <a:srgbClr val="005F3B"/>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27" name="Line 4"/>
          <p:cNvSpPr>
            <a:spLocks noChangeShapeType="1"/>
          </p:cNvSpPr>
          <p:nvPr/>
        </p:nvSpPr>
        <p:spPr bwMode="auto">
          <a:xfrm>
            <a:off x="533400" y="990600"/>
            <a:ext cx="8077200" cy="0"/>
          </a:xfrm>
          <a:prstGeom prst="line">
            <a:avLst/>
          </a:prstGeom>
          <a:noFill/>
          <a:ln w="34925">
            <a:solidFill>
              <a:srgbClr val="10286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8" name="Rectangle 5"/>
          <p:cNvSpPr>
            <a:spLocks noGrp="1" noChangeArrowheads="1"/>
          </p:cNvSpPr>
          <p:nvPr>
            <p:ph type="title"/>
          </p:nvPr>
        </p:nvSpPr>
        <p:spPr bwMode="auto">
          <a:xfrm>
            <a:off x="685800" y="1524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1" compatLnSpc="1">
            <a:prstTxWarp prst="textNoShape">
              <a:avLst/>
            </a:prstTxWarp>
          </a:bodyPr>
          <a:lstStyle/>
          <a:p>
            <a:pPr lvl="0"/>
            <a:r>
              <a:rPr lang="en-US" altLang="en-US"/>
              <a:t>Click to edit Master title style</a:t>
            </a:r>
          </a:p>
        </p:txBody>
      </p:sp>
      <p:sp>
        <p:nvSpPr>
          <p:cNvPr id="1029" name="Rectangle 7"/>
          <p:cNvSpPr>
            <a:spLocks noGrp="1" noChangeArrowheads="1"/>
          </p:cNvSpPr>
          <p:nvPr>
            <p:ph type="body" idx="1"/>
          </p:nvPr>
        </p:nvSpPr>
        <p:spPr bwMode="auto">
          <a:xfrm>
            <a:off x="533400" y="1066800"/>
            <a:ext cx="82296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2"/>
          <p:cNvSpPr>
            <a:spLocks noChangeArrowheads="1"/>
          </p:cNvSpPr>
          <p:nvPr userDrawn="1"/>
        </p:nvSpPr>
        <p:spPr bwMode="auto">
          <a:xfrm>
            <a:off x="0" y="6629400"/>
            <a:ext cx="9144000" cy="76200"/>
          </a:xfrm>
          <a:prstGeom prst="rect">
            <a:avLst/>
          </a:prstGeom>
          <a:solidFill>
            <a:srgbClr val="658CBF"/>
          </a:solidFill>
          <a:ln w="9525">
            <a:solidFill>
              <a:srgbClr val="658CBF"/>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31" name="Line 4"/>
          <p:cNvSpPr>
            <a:spLocks noChangeShapeType="1"/>
          </p:cNvSpPr>
          <p:nvPr userDrawn="1"/>
        </p:nvSpPr>
        <p:spPr bwMode="auto">
          <a:xfrm>
            <a:off x="533400" y="958850"/>
            <a:ext cx="8077200" cy="0"/>
          </a:xfrm>
          <a:prstGeom prst="line">
            <a:avLst/>
          </a:prstGeom>
          <a:noFill/>
          <a:ln w="34925">
            <a:solidFill>
              <a:srgbClr val="658CB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6"/>
          <p:cNvSpPr>
            <a:spLocks noGrp="1" noChangeArrowheads="1"/>
          </p:cNvSpPr>
          <p:nvPr>
            <p:ph type="sldNum" sz="quarter" idx="4"/>
          </p:nvPr>
        </p:nvSpPr>
        <p:spPr>
          <a:xfrm>
            <a:off x="0" y="6661150"/>
            <a:ext cx="990600" cy="206375"/>
          </a:xfrm>
          <a:prstGeom prst="rect">
            <a:avLst/>
          </a:prstGeom>
        </p:spPr>
        <p:txBody>
          <a:bodyPr vert="horz" wrap="square" lIns="91440" tIns="45720" rIns="91440" bIns="45720" numCol="1" anchor="t" anchorCtr="0" compatLnSpc="1">
            <a:prstTxWarp prst="textNoShape">
              <a:avLst/>
            </a:prstTxWarp>
          </a:bodyPr>
          <a:lstStyle>
            <a:lvl1pPr>
              <a:defRPr sz="1000">
                <a:solidFill>
                  <a:srgbClr val="FFFFFF"/>
                </a:solidFill>
                <a:latin typeface="Calibri" charset="0"/>
              </a:defRPr>
            </a:lvl1pPr>
          </a:lstStyle>
          <a:p>
            <a:r>
              <a:rPr lang="de-DE" altLang="en-US"/>
              <a:t>© WU IMS </a:t>
            </a:r>
            <a:endParaRPr lang="en-US" altLang="en-US"/>
          </a:p>
        </p:txBody>
      </p:sp>
    </p:spTree>
  </p:cSld>
  <p:clrMap bg1="lt1" tx1="dk1" bg2="lt2" tx2="dk2" accent1="accent1" accent2="accent2" accent3="accent3" accent4="accent4" accent5="accent5" accent6="accent6" hlink="hlink" folHlink="folHlink"/>
  <p:sldLayoutIdLst>
    <p:sldLayoutId id="2147485555" r:id="rId1"/>
    <p:sldLayoutId id="2147485556" r:id="rId2"/>
    <p:sldLayoutId id="2147485557" r:id="rId3"/>
    <p:sldLayoutId id="2147485558" r:id="rId4"/>
    <p:sldLayoutId id="2147485559" r:id="rId5"/>
    <p:sldLayoutId id="2147485560" r:id="rId6"/>
    <p:sldLayoutId id="2147485561" r:id="rId7"/>
    <p:sldLayoutId id="2147485562" r:id="rId8"/>
  </p:sldLayoutIdLst>
  <p:transition spd="med">
    <p:wipe dir="r"/>
  </p:transition>
  <p:hf hdr="0" ftr="0" dt="0"/>
  <p:txStyles>
    <p:titleStyle>
      <a:lvl1pPr algn="ctr" rtl="0" eaLnBrk="0" fontAlgn="base" hangingPunct="0">
        <a:spcBef>
          <a:spcPct val="0"/>
        </a:spcBef>
        <a:spcAft>
          <a:spcPct val="0"/>
        </a:spcAft>
        <a:defRPr sz="4000">
          <a:solidFill>
            <a:srgbClr val="1A1718"/>
          </a:solidFill>
          <a:latin typeface="Calibri" pitchFamily="34" charset="0"/>
          <a:ea typeface="MS PGothic" panose="020B0600070205080204" pitchFamily="34" charset="-128"/>
          <a:cs typeface="ＭＳ Ｐゴシック" charset="0"/>
        </a:defRPr>
      </a:lvl1pPr>
      <a:lvl2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2pPr>
      <a:lvl3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3pPr>
      <a:lvl4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4pPr>
      <a:lvl5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5pPr>
      <a:lvl6pPr marL="457200" algn="ctr" rtl="0" eaLnBrk="1" fontAlgn="base" hangingPunct="1">
        <a:spcBef>
          <a:spcPct val="0"/>
        </a:spcBef>
        <a:spcAft>
          <a:spcPct val="0"/>
        </a:spcAft>
        <a:defRPr sz="4000">
          <a:solidFill>
            <a:srgbClr val="7D0000"/>
          </a:solidFill>
          <a:latin typeface="Times New Roman" pitchFamily="18" charset="0"/>
        </a:defRPr>
      </a:lvl6pPr>
      <a:lvl7pPr marL="914400" algn="ctr" rtl="0" eaLnBrk="1" fontAlgn="base" hangingPunct="1">
        <a:spcBef>
          <a:spcPct val="0"/>
        </a:spcBef>
        <a:spcAft>
          <a:spcPct val="0"/>
        </a:spcAft>
        <a:defRPr sz="4000">
          <a:solidFill>
            <a:srgbClr val="7D0000"/>
          </a:solidFill>
          <a:latin typeface="Times New Roman" pitchFamily="18" charset="0"/>
        </a:defRPr>
      </a:lvl7pPr>
      <a:lvl8pPr marL="1371600" algn="ctr" rtl="0" eaLnBrk="1" fontAlgn="base" hangingPunct="1">
        <a:spcBef>
          <a:spcPct val="0"/>
        </a:spcBef>
        <a:spcAft>
          <a:spcPct val="0"/>
        </a:spcAft>
        <a:defRPr sz="4000">
          <a:solidFill>
            <a:srgbClr val="7D0000"/>
          </a:solidFill>
          <a:latin typeface="Times New Roman" pitchFamily="18" charset="0"/>
        </a:defRPr>
      </a:lvl8pPr>
      <a:lvl9pPr marL="1828800" algn="ctr" rtl="0" eaLnBrk="1" fontAlgn="base" hangingPunct="1">
        <a:spcBef>
          <a:spcPct val="0"/>
        </a:spcBef>
        <a:spcAft>
          <a:spcPct val="0"/>
        </a:spcAft>
        <a:defRPr sz="4000">
          <a:solidFill>
            <a:srgbClr val="7D0000"/>
          </a:solidFill>
          <a:latin typeface="Times New Roman" pitchFamily="18" charset="0"/>
        </a:defRPr>
      </a:lvl9pPr>
    </p:titleStyle>
    <p:body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Experiment 6</a:t>
            </a:r>
          </a:p>
        </p:txBody>
      </p:sp>
      <p:sp>
        <p:nvSpPr>
          <p:cNvPr id="94210" name="Rectangle 3"/>
          <p:cNvSpPr>
            <a:spLocks noGrp="1" noChangeArrowheads="1"/>
          </p:cNvSpPr>
          <p:nvPr>
            <p:ph idx="1"/>
          </p:nvPr>
        </p:nvSpPr>
        <p:spPr>
          <a:xfrm>
            <a:off x="152400" y="990600"/>
            <a:ext cx="8991600" cy="5410200"/>
          </a:xfrm>
        </p:spPr>
        <p:txBody>
          <a:bodyPr/>
          <a:lstStyle/>
          <a:p>
            <a:pPr eaLnBrk="1" hangingPunct="1">
              <a:lnSpc>
                <a:spcPct val="80000"/>
              </a:lnSpc>
            </a:pPr>
            <a:endParaRPr lang="en-US" altLang="x-none" dirty="0">
              <a:latin typeface="Calibri" charset="0"/>
              <a:ea typeface="ＭＳ Ｐゴシック" charset="-128"/>
            </a:endParaRPr>
          </a:p>
          <a:p>
            <a:pPr eaLnBrk="1" hangingPunct="1">
              <a:lnSpc>
                <a:spcPct val="80000"/>
              </a:lnSpc>
            </a:pPr>
            <a:r>
              <a:rPr lang="en-US" altLang="x-none" b="1" dirty="0" err="1">
                <a:latin typeface="Calibri" charset="0"/>
                <a:ea typeface="ＭＳ Ｐゴシック" charset="-128"/>
              </a:rPr>
              <a:t>Stackelberg</a:t>
            </a:r>
            <a:r>
              <a:rPr lang="en-US" altLang="x-none" b="1" dirty="0">
                <a:latin typeface="Calibri" charset="0"/>
                <a:ea typeface="ＭＳ Ｐゴシック" charset="-128"/>
              </a:rPr>
              <a:t> competition II – first mover can revise decision</a:t>
            </a:r>
          </a:p>
          <a:p>
            <a:pPr marL="971550" lvl="1" indent="-514350" eaLnBrk="1" hangingPunct="1">
              <a:lnSpc>
                <a:spcPct val="80000"/>
              </a:lnSpc>
              <a:buFont typeface="Times New Roman" charset="0"/>
              <a:buAutoNum type="alphaLcParenR" startAt="4"/>
            </a:pPr>
            <a:r>
              <a:rPr lang="en-US" dirty="0"/>
              <a:t>Does your analysis and conclusions above change if the rules of the game are changed as in experiment 6 (producer 1 can revise her quantity while producer 2 decides)? Specifically, does it change the Nash equilibrium when the first mover has the opportunity to revise her decision? Which quantity should the first mover announce? Which quantity should the second mover choose? Should the first mover revise her quantity decision? What should she choose? Is this the only Nash equilibrium in this game? Can you derive the equilibrium mathematically?</a:t>
            </a:r>
            <a:endParaRPr lang="en-US" altLang="x-none" dirty="0">
              <a:latin typeface="Calibri" charset="0"/>
              <a:ea typeface="ＭＳ Ｐゴシック" charset="-128"/>
            </a:endParaRPr>
          </a:p>
          <a:p>
            <a:pPr eaLnBrk="1" hangingPunct="1">
              <a:lnSpc>
                <a:spcPct val="80000"/>
              </a:lnSpc>
            </a:pPr>
            <a:endParaRPr lang="en-US" altLang="x-none" dirty="0">
              <a:latin typeface="Calibri" charset="0"/>
              <a:ea typeface="ＭＳ Ｐゴシック" charset="-128"/>
            </a:endParaRPr>
          </a:p>
          <a:p>
            <a:pPr eaLnBrk="1" hangingPunct="1">
              <a:lnSpc>
                <a:spcPct val="80000"/>
              </a:lnSpc>
            </a:pPr>
            <a:endParaRPr lang="en-US" altLang="x-none" dirty="0">
              <a:latin typeface="Calibri" charset="0"/>
              <a:ea typeface="ＭＳ Ｐゴシック" charset="-128"/>
            </a:endParaRPr>
          </a:p>
        </p:txBody>
      </p:sp>
      <p:sp>
        <p:nvSpPr>
          <p:cNvPr id="2" name="Slide Number Placeholder 1">
            <a:extLst>
              <a:ext uri="{FF2B5EF4-FFF2-40B4-BE49-F238E27FC236}">
                <a16:creationId xmlns:a16="http://schemas.microsoft.com/office/drawing/2014/main" id="{77BD4B44-288E-FC4B-97D9-343624A5CED1}"/>
              </a:ext>
            </a:extLst>
          </p:cNvPr>
          <p:cNvSpPr>
            <a:spLocks noGrp="1"/>
          </p:cNvSpPr>
          <p:nvPr>
            <p:ph type="sldNum" sz="quarter" idx="10"/>
          </p:nvPr>
        </p:nvSpPr>
        <p:spPr/>
        <p:txBody>
          <a:bodyPr/>
          <a:lstStyle/>
          <a:p>
            <a:fld id="{3BE99143-9491-374F-97F8-AE90C9040AE5}" type="slidenum">
              <a:rPr lang="en-US" altLang="en-US" smtClean="0"/>
              <a:pPr/>
              <a:t>1</a:t>
            </a:fld>
            <a:endParaRPr lang="en-US" altLang="en-US"/>
          </a:p>
        </p:txBody>
      </p:sp>
    </p:spTree>
    <p:extLst>
      <p:ext uri="{BB962C8B-B14F-4D97-AF65-F5344CB8AC3E}">
        <p14:creationId xmlns:p14="http://schemas.microsoft.com/office/powerpoint/2010/main" val="1839197843"/>
      </p:ext>
    </p:extLst>
  </p:cSld>
  <p:clrMapOvr>
    <a:masterClrMapping/>
  </p:clrMapOvr>
  <p:transitio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5FD187B1-E2A9-5143-9072-29CCFAA00E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6772" y="381000"/>
            <a:ext cx="8092676" cy="6477000"/>
          </a:xfrm>
          <a:prstGeom prst="rect">
            <a:avLst/>
          </a:prstGeom>
        </p:spPr>
      </p:pic>
      <p:cxnSp>
        <p:nvCxnSpPr>
          <p:cNvPr id="11" name="Straight Connector 10"/>
          <p:cNvCxnSpPr>
            <a:cxnSpLocks noChangeShapeType="1"/>
          </p:cNvCxnSpPr>
          <p:nvPr/>
        </p:nvCxnSpPr>
        <p:spPr bwMode="auto">
          <a:xfrm flipH="1">
            <a:off x="1828800" y="2971800"/>
            <a:ext cx="5943600" cy="2646363"/>
          </a:xfrm>
          <a:prstGeom prst="line">
            <a:avLst/>
          </a:prstGeom>
          <a:noFill/>
          <a:ln w="101600">
            <a:solidFill>
              <a:srgbClr val="C0C0C0">
                <a:alpha val="50195"/>
              </a:srgbClr>
            </a:solidFill>
            <a:round/>
            <a:headEnd/>
            <a:tailEnd/>
          </a:ln>
          <a:extLst>
            <a:ext uri="{909E8E84-426E-40DD-AFC4-6F175D3DCCD1}">
              <a14:hiddenFill xmlns:a14="http://schemas.microsoft.com/office/drawing/2010/main">
                <a:noFill/>
              </a14:hiddenFill>
            </a:ext>
          </a:extLst>
        </p:spPr>
      </p:cxnSp>
      <p:sp>
        <p:nvSpPr>
          <p:cNvPr id="110595" name="Rectangle 2"/>
          <p:cNvSpPr>
            <a:spLocks noGrp="1" noChangeArrowheads="1"/>
          </p:cNvSpPr>
          <p:nvPr>
            <p:ph type="title"/>
          </p:nvPr>
        </p:nvSpPr>
        <p:spPr>
          <a:xfrm>
            <a:off x="354687" y="-64228"/>
            <a:ext cx="3048000" cy="762000"/>
          </a:xfrm>
        </p:spPr>
        <p:txBody>
          <a:bodyPr/>
          <a:lstStyle/>
          <a:p>
            <a:pPr eaLnBrk="1" hangingPunct="1"/>
            <a:r>
              <a:rPr lang="en-US" altLang="x-none" dirty="0">
                <a:latin typeface="Calibri" charset="0"/>
                <a:ea typeface="ＭＳ Ｐゴシック" charset="-128"/>
              </a:rPr>
              <a:t>Experiment 6</a:t>
            </a:r>
          </a:p>
        </p:txBody>
      </p:sp>
      <p:sp>
        <p:nvSpPr>
          <p:cNvPr id="8" name="Rectangle 7"/>
          <p:cNvSpPr>
            <a:spLocks noChangeArrowheads="1"/>
          </p:cNvSpPr>
          <p:nvPr/>
        </p:nvSpPr>
        <p:spPr bwMode="auto">
          <a:xfrm>
            <a:off x="4116388" y="5313363"/>
            <a:ext cx="457200" cy="609600"/>
          </a:xfrm>
          <a:prstGeom prst="rect">
            <a:avLst/>
          </a:prstGeom>
          <a:noFill/>
          <a:ln w="38100">
            <a:solidFill>
              <a:srgbClr val="FF0000"/>
            </a:solidFill>
            <a:prstDash val="sysDash"/>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7" name="Rectangle 16"/>
          <p:cNvSpPr>
            <a:spLocks noChangeArrowheads="1"/>
          </p:cNvSpPr>
          <p:nvPr/>
        </p:nvSpPr>
        <p:spPr bwMode="auto">
          <a:xfrm>
            <a:off x="4902994" y="3952015"/>
            <a:ext cx="457200" cy="303213"/>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9" name="Rectangle 18"/>
          <p:cNvSpPr>
            <a:spLocks noChangeArrowheads="1"/>
          </p:cNvSpPr>
          <p:nvPr/>
        </p:nvSpPr>
        <p:spPr bwMode="auto">
          <a:xfrm>
            <a:off x="4078288" y="3236913"/>
            <a:ext cx="533400" cy="304800"/>
          </a:xfrm>
          <a:prstGeom prst="rect">
            <a:avLst/>
          </a:prstGeom>
          <a:noFill/>
          <a:ln w="38100">
            <a:solidFill>
              <a:srgbClr val="FF0000"/>
            </a:solidFill>
            <a:prstDash val="sysDash"/>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cxnSp>
        <p:nvCxnSpPr>
          <p:cNvPr id="12" name="Straight Connector 11"/>
          <p:cNvCxnSpPr>
            <a:cxnSpLocks noChangeShapeType="1"/>
          </p:cNvCxnSpPr>
          <p:nvPr/>
        </p:nvCxnSpPr>
        <p:spPr bwMode="auto">
          <a:xfrm flipH="1">
            <a:off x="3862388" y="1117600"/>
            <a:ext cx="2995612" cy="5359400"/>
          </a:xfrm>
          <a:prstGeom prst="line">
            <a:avLst/>
          </a:prstGeom>
          <a:noFill/>
          <a:ln w="101600">
            <a:solidFill>
              <a:srgbClr val="C0C0C0">
                <a:alpha val="59999"/>
              </a:srgbClr>
            </a:solidFill>
            <a:round/>
            <a:headEnd/>
            <a:tailEnd/>
          </a:ln>
          <a:extLst>
            <a:ext uri="{909E8E84-426E-40DD-AFC4-6F175D3DCCD1}">
              <a14:hiddenFill xmlns:a14="http://schemas.microsoft.com/office/drawing/2010/main">
                <a:noFill/>
              </a14:hiddenFill>
            </a:ext>
          </a:extLst>
        </p:spPr>
      </p:cxnSp>
      <p:sp>
        <p:nvSpPr>
          <p:cNvPr id="9" name="Slide Number Placeholder 8">
            <a:extLst>
              <a:ext uri="{FF2B5EF4-FFF2-40B4-BE49-F238E27FC236}">
                <a16:creationId xmlns:a16="http://schemas.microsoft.com/office/drawing/2014/main" id="{938C71F1-59A5-794A-8877-19D5E6713ADC}"/>
              </a:ext>
            </a:extLst>
          </p:cNvPr>
          <p:cNvSpPr>
            <a:spLocks noGrp="1"/>
          </p:cNvSpPr>
          <p:nvPr>
            <p:ph type="sldNum" sz="quarter" idx="10"/>
          </p:nvPr>
        </p:nvSpPr>
        <p:spPr/>
        <p:txBody>
          <a:bodyPr/>
          <a:lstStyle/>
          <a:p>
            <a:fld id="{3BE99143-9491-374F-97F8-AE90C9040AE5}" type="slidenum">
              <a:rPr lang="en-US" altLang="en-US" smtClean="0"/>
              <a:pPr/>
              <a:t>10</a:t>
            </a:fld>
            <a:endParaRPr lang="en-US" altLang="en-US"/>
          </a:p>
        </p:txBody>
      </p:sp>
    </p:spTree>
    <p:extLst>
      <p:ext uri="{BB962C8B-B14F-4D97-AF65-F5344CB8AC3E}">
        <p14:creationId xmlns:p14="http://schemas.microsoft.com/office/powerpoint/2010/main" val="40187938"/>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7" grpId="0" animBg="1"/>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Experiment 6</a:t>
            </a:r>
          </a:p>
        </p:txBody>
      </p:sp>
      <p:sp>
        <p:nvSpPr>
          <p:cNvPr id="114690" name="Rectangle 3"/>
          <p:cNvSpPr>
            <a:spLocks noGrp="1" noChangeArrowheads="1"/>
          </p:cNvSpPr>
          <p:nvPr>
            <p:ph idx="1"/>
          </p:nvPr>
        </p:nvSpPr>
        <p:spPr>
          <a:xfrm>
            <a:off x="152400" y="990600"/>
            <a:ext cx="8991600" cy="5410200"/>
          </a:xfrm>
        </p:spPr>
        <p:txBody>
          <a:bodyPr/>
          <a:lstStyle/>
          <a:p>
            <a:pPr eaLnBrk="1" hangingPunct="1">
              <a:lnSpc>
                <a:spcPct val="80000"/>
              </a:lnSpc>
            </a:pPr>
            <a:endParaRPr lang="en-US" altLang="x-none">
              <a:latin typeface="Calibri" charset="0"/>
              <a:ea typeface="ＭＳ Ｐゴシック" charset="-128"/>
            </a:endParaRPr>
          </a:p>
          <a:p>
            <a:pPr eaLnBrk="1" hangingPunct="1">
              <a:lnSpc>
                <a:spcPct val="80000"/>
              </a:lnSpc>
            </a:pPr>
            <a:r>
              <a:rPr lang="en-US" altLang="x-none">
                <a:latin typeface="Calibri" charset="0"/>
                <a:ea typeface="ＭＳ Ｐゴシック" charset="-128"/>
              </a:rPr>
              <a:t>Many 1</a:t>
            </a:r>
            <a:r>
              <a:rPr lang="en-US" altLang="x-none" baseline="30000">
                <a:latin typeface="Calibri" charset="0"/>
                <a:ea typeface="ＭＳ Ｐゴシック" charset="-128"/>
              </a:rPr>
              <a:t>st</a:t>
            </a:r>
            <a:r>
              <a:rPr lang="en-US" altLang="x-none">
                <a:latin typeface="Calibri" charset="0"/>
                <a:ea typeface="ＭＳ Ｐゴシック" charset="-128"/>
              </a:rPr>
              <a:t> movers switched between announcement and quantity choice, and so tried to </a:t>
            </a:r>
            <a:r>
              <a:rPr lang="en-US" altLang="en-US">
                <a:latin typeface="Calibri" charset="0"/>
                <a:ea typeface="ＭＳ Ｐゴシック" charset="-128"/>
              </a:rPr>
              <a:t>“</a:t>
            </a:r>
            <a:r>
              <a:rPr lang="en-US" altLang="x-none">
                <a:latin typeface="Calibri" charset="0"/>
                <a:ea typeface="ＭＳ Ｐゴシック" charset="-128"/>
              </a:rPr>
              <a:t>cheat</a:t>
            </a:r>
            <a:r>
              <a:rPr lang="en-US" altLang="en-US">
                <a:latin typeface="Calibri" charset="0"/>
                <a:ea typeface="ＭＳ Ｐゴシック" charset="-128"/>
              </a:rPr>
              <a:t>”</a:t>
            </a:r>
            <a:r>
              <a:rPr lang="en-US" altLang="x-none">
                <a:latin typeface="Calibri" charset="0"/>
                <a:ea typeface="ＭＳ Ｐゴシック" charset="-128"/>
              </a:rPr>
              <a:t> the second mover</a:t>
            </a:r>
          </a:p>
          <a:p>
            <a:pPr eaLnBrk="1" hangingPunct="1">
              <a:lnSpc>
                <a:spcPct val="80000"/>
              </a:lnSpc>
            </a:pPr>
            <a:r>
              <a:rPr lang="en-US" altLang="x-none">
                <a:latin typeface="Calibri" charset="0"/>
                <a:ea typeface="ＭＳ Ｐゴシック" charset="-128"/>
              </a:rPr>
              <a:t>But not always in the right direction?</a:t>
            </a:r>
          </a:p>
          <a:p>
            <a:pPr eaLnBrk="1" hangingPunct="1">
              <a:lnSpc>
                <a:spcPct val="80000"/>
              </a:lnSpc>
            </a:pPr>
            <a:endParaRPr lang="en-US" altLang="x-none">
              <a:latin typeface="Calibri" charset="0"/>
              <a:ea typeface="ＭＳ Ｐゴシック" charset="-128"/>
            </a:endParaRPr>
          </a:p>
          <a:p>
            <a:pPr eaLnBrk="1" hangingPunct="1">
              <a:lnSpc>
                <a:spcPct val="80000"/>
              </a:lnSpc>
            </a:pPr>
            <a:r>
              <a:rPr lang="en-US" altLang="x-none">
                <a:latin typeface="Calibri" charset="0"/>
                <a:ea typeface="ＭＳ Ｐゴシック" charset="-128"/>
                <a:sym typeface="Wingdings" charset="2"/>
              </a:rPr>
              <a:t> Limited depth of reasoning?</a:t>
            </a:r>
          </a:p>
          <a:p>
            <a:pPr lvl="1" eaLnBrk="1" hangingPunct="1">
              <a:lnSpc>
                <a:spcPct val="80000"/>
              </a:lnSpc>
            </a:pPr>
            <a:r>
              <a:rPr lang="en-US" altLang="x-none">
                <a:latin typeface="Calibri" charset="0"/>
                <a:ea typeface="ＭＳ Ｐゴシック" charset="-128"/>
                <a:sym typeface="Wingdings" charset="2"/>
              </a:rPr>
              <a:t>1</a:t>
            </a:r>
            <a:r>
              <a:rPr lang="en-US" altLang="x-none" baseline="30000">
                <a:latin typeface="Calibri" charset="0"/>
                <a:ea typeface="ＭＳ Ｐゴシック" charset="-128"/>
                <a:sym typeface="Wingdings" charset="2"/>
              </a:rPr>
              <a:t>st</a:t>
            </a:r>
            <a:r>
              <a:rPr lang="en-US" altLang="x-none">
                <a:latin typeface="Calibri" charset="0"/>
                <a:ea typeface="ＭＳ Ｐゴシック" charset="-128"/>
                <a:sym typeface="Wingdings" charset="2"/>
              </a:rPr>
              <a:t> movers should know that 2</a:t>
            </a:r>
            <a:r>
              <a:rPr lang="en-US" altLang="x-none" baseline="30000">
                <a:latin typeface="Calibri" charset="0"/>
                <a:ea typeface="ＭＳ Ｐゴシック" charset="-128"/>
                <a:sym typeface="Wingdings" charset="2"/>
              </a:rPr>
              <a:t>nd</a:t>
            </a:r>
            <a:r>
              <a:rPr lang="en-US" altLang="x-none">
                <a:latin typeface="Calibri" charset="0"/>
                <a:ea typeface="ＭＳ Ｐゴシック" charset="-128"/>
                <a:sym typeface="Wingdings" charset="2"/>
              </a:rPr>
              <a:t> movers don</a:t>
            </a:r>
            <a:r>
              <a:rPr lang="en-US" altLang="en-US">
                <a:latin typeface="Calibri" charset="0"/>
                <a:ea typeface="ＭＳ Ｐゴシック" charset="-128"/>
                <a:sym typeface="Wingdings" charset="2"/>
              </a:rPr>
              <a:t>’</a:t>
            </a:r>
            <a:r>
              <a:rPr lang="en-US" altLang="ja-JP">
                <a:latin typeface="Calibri" charset="0"/>
                <a:ea typeface="ＭＳ Ｐゴシック" charset="-128"/>
                <a:sym typeface="Wingdings" charset="2"/>
              </a:rPr>
              <a:t>t trust their announcement</a:t>
            </a:r>
          </a:p>
          <a:p>
            <a:pPr lvl="1" eaLnBrk="1" hangingPunct="1">
              <a:lnSpc>
                <a:spcPct val="80000"/>
              </a:lnSpc>
            </a:pPr>
            <a:r>
              <a:rPr lang="en-US" altLang="x-none">
                <a:latin typeface="Calibri" charset="0"/>
                <a:ea typeface="ＭＳ Ｐゴシック" charset="-128"/>
                <a:sym typeface="Wingdings" charset="2"/>
              </a:rPr>
              <a:t>2</a:t>
            </a:r>
            <a:r>
              <a:rPr lang="en-US" altLang="x-none" baseline="30000">
                <a:latin typeface="Calibri" charset="0"/>
                <a:ea typeface="ＭＳ Ｐゴシック" charset="-128"/>
                <a:sym typeface="Wingdings" charset="2"/>
              </a:rPr>
              <a:t>nd</a:t>
            </a:r>
            <a:r>
              <a:rPr lang="en-US" altLang="x-none">
                <a:latin typeface="Calibri" charset="0"/>
                <a:ea typeface="ＭＳ Ｐゴシック" charset="-128"/>
                <a:sym typeface="Wingdings" charset="2"/>
              </a:rPr>
              <a:t> movers should not react on the cheap talk announcement</a:t>
            </a:r>
            <a:endParaRPr lang="en-US" altLang="x-none">
              <a:latin typeface="Calibri" charset="0"/>
              <a:ea typeface="ＭＳ Ｐゴシック" charset="-128"/>
            </a:endParaRPr>
          </a:p>
          <a:p>
            <a:pPr lvl="1" eaLnBrk="1" hangingPunct="1">
              <a:lnSpc>
                <a:spcPct val="80000"/>
              </a:lnSpc>
            </a:pPr>
            <a:endParaRPr lang="en-US" altLang="x-none">
              <a:latin typeface="Calibri" charset="0"/>
              <a:ea typeface="ＭＳ Ｐゴシック" charset="-128"/>
            </a:endParaRPr>
          </a:p>
          <a:p>
            <a:pPr lvl="1" eaLnBrk="1" hangingPunct="1">
              <a:lnSpc>
                <a:spcPct val="80000"/>
              </a:lnSpc>
            </a:pPr>
            <a:endParaRPr lang="en-US" altLang="x-none">
              <a:latin typeface="Calibri" charset="0"/>
              <a:ea typeface="ＭＳ Ｐゴシック" charset="-128"/>
            </a:endParaRPr>
          </a:p>
          <a:p>
            <a:pPr eaLnBrk="1" hangingPunct="1">
              <a:lnSpc>
                <a:spcPct val="80000"/>
              </a:lnSpc>
            </a:pPr>
            <a:endParaRPr lang="en-US" altLang="x-none">
              <a:latin typeface="Calibri" charset="0"/>
              <a:ea typeface="ＭＳ Ｐゴシック" charset="-128"/>
            </a:endParaRPr>
          </a:p>
          <a:p>
            <a:pPr eaLnBrk="1" hangingPunct="1">
              <a:lnSpc>
                <a:spcPct val="80000"/>
              </a:lnSpc>
            </a:pPr>
            <a:endParaRPr lang="en-US" altLang="x-none">
              <a:latin typeface="Calibri" charset="0"/>
              <a:ea typeface="ＭＳ Ｐゴシック" charset="-128"/>
            </a:endParaRPr>
          </a:p>
        </p:txBody>
      </p:sp>
      <p:sp>
        <p:nvSpPr>
          <p:cNvPr id="2" name="Slide Number Placeholder 1">
            <a:extLst>
              <a:ext uri="{FF2B5EF4-FFF2-40B4-BE49-F238E27FC236}">
                <a16:creationId xmlns:a16="http://schemas.microsoft.com/office/drawing/2014/main" id="{930B37C6-AFA7-D141-8D51-5F81D278B2A7}"/>
              </a:ext>
            </a:extLst>
          </p:cNvPr>
          <p:cNvSpPr>
            <a:spLocks noGrp="1"/>
          </p:cNvSpPr>
          <p:nvPr>
            <p:ph type="sldNum" sz="quarter" idx="10"/>
          </p:nvPr>
        </p:nvSpPr>
        <p:spPr/>
        <p:txBody>
          <a:bodyPr/>
          <a:lstStyle/>
          <a:p>
            <a:fld id="{3BE99143-9491-374F-97F8-AE90C9040AE5}" type="slidenum">
              <a:rPr lang="en-US" altLang="en-US" smtClean="0"/>
              <a:pPr/>
              <a:t>11</a:t>
            </a:fld>
            <a:endParaRPr lang="en-US" altLang="en-US"/>
          </a:p>
        </p:txBody>
      </p:sp>
    </p:spTree>
    <p:extLst>
      <p:ext uri="{BB962C8B-B14F-4D97-AF65-F5344CB8AC3E}">
        <p14:creationId xmlns:p14="http://schemas.microsoft.com/office/powerpoint/2010/main" val="140512863"/>
      </p:ext>
    </p:extLst>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Experiment 6</a:t>
            </a:r>
          </a:p>
        </p:txBody>
      </p:sp>
      <p:sp>
        <p:nvSpPr>
          <p:cNvPr id="6147" name="Rectangle 3"/>
          <p:cNvSpPr>
            <a:spLocks noGrp="1" noChangeArrowheads="1"/>
          </p:cNvSpPr>
          <p:nvPr>
            <p:ph idx="1"/>
          </p:nvPr>
        </p:nvSpPr>
        <p:spPr>
          <a:xfrm>
            <a:off x="152400" y="990600"/>
            <a:ext cx="8991600" cy="5410200"/>
          </a:xfrm>
        </p:spPr>
        <p:txBody>
          <a:bodyPr/>
          <a:lstStyle/>
          <a:p>
            <a:pPr eaLnBrk="1" hangingPunct="1">
              <a:lnSpc>
                <a:spcPct val="80000"/>
              </a:lnSpc>
            </a:pPr>
            <a:r>
              <a:rPr lang="en-US" altLang="x-none">
                <a:latin typeface="Calibri" charset="0"/>
                <a:ea typeface="ＭＳ Ｐゴシック" charset="-128"/>
              </a:rPr>
              <a:t>Is having an additional opportunity a good thing?</a:t>
            </a:r>
          </a:p>
          <a:p>
            <a:pPr eaLnBrk="1" hangingPunct="1">
              <a:lnSpc>
                <a:spcPct val="80000"/>
              </a:lnSpc>
            </a:pPr>
            <a:r>
              <a:rPr lang="en-US" altLang="x-none">
                <a:latin typeface="Calibri" charset="0"/>
                <a:ea typeface="ＭＳ Ｐゴシック" charset="-128"/>
              </a:rPr>
              <a:t>Not in this case:</a:t>
            </a:r>
          </a:p>
          <a:p>
            <a:pPr lvl="1" eaLnBrk="1" hangingPunct="1">
              <a:lnSpc>
                <a:spcPct val="80000"/>
              </a:lnSpc>
            </a:pPr>
            <a:r>
              <a:rPr lang="en-US" altLang="x-none">
                <a:latin typeface="Calibri" charset="0"/>
                <a:ea typeface="ＭＳ Ｐゴシック" charset="-128"/>
              </a:rPr>
              <a:t>the commitment to produce quantity of 500 is credible in experiment 5: the first mover cannot change his decision, thus the second mover has to take it as given</a:t>
            </a:r>
          </a:p>
          <a:p>
            <a:pPr lvl="1" eaLnBrk="1" hangingPunct="1">
              <a:lnSpc>
                <a:spcPct val="80000"/>
              </a:lnSpc>
            </a:pPr>
            <a:r>
              <a:rPr lang="en-US" altLang="x-none">
                <a:latin typeface="Calibri" charset="0"/>
                <a:ea typeface="ＭＳ Ｐゴシック" charset="-128"/>
              </a:rPr>
              <a:t>In experiment 6 the commitment is not credible, since the 1</a:t>
            </a:r>
            <a:r>
              <a:rPr lang="en-US" altLang="x-none" baseline="30000">
                <a:latin typeface="Calibri" charset="0"/>
                <a:ea typeface="ＭＳ Ｐゴシック" charset="-128"/>
              </a:rPr>
              <a:t>st</a:t>
            </a:r>
            <a:r>
              <a:rPr lang="en-US" altLang="x-none">
                <a:latin typeface="Calibri" charset="0"/>
                <a:ea typeface="ＭＳ Ｐゴシック" charset="-128"/>
              </a:rPr>
              <a:t> mover can revise it while the 2</a:t>
            </a:r>
            <a:r>
              <a:rPr lang="en-US" altLang="x-none" baseline="30000">
                <a:latin typeface="Calibri" charset="0"/>
                <a:ea typeface="ＭＳ Ｐゴシック" charset="-128"/>
              </a:rPr>
              <a:t>nd</a:t>
            </a:r>
            <a:r>
              <a:rPr lang="en-US" altLang="x-none">
                <a:latin typeface="Calibri" charset="0"/>
                <a:ea typeface="ＭＳ Ｐゴシック" charset="-128"/>
              </a:rPr>
              <a:t> decides</a:t>
            </a:r>
          </a:p>
          <a:p>
            <a:pPr eaLnBrk="1" hangingPunct="1">
              <a:lnSpc>
                <a:spcPct val="80000"/>
              </a:lnSpc>
            </a:pPr>
            <a:r>
              <a:rPr lang="en-US" altLang="x-none">
                <a:latin typeface="Calibri" charset="0"/>
                <a:ea typeface="ＭＳ Ｐゴシック" charset="-128"/>
              </a:rPr>
              <a:t>Specifically, the 1</a:t>
            </a:r>
            <a:r>
              <a:rPr lang="en-US" altLang="x-none" baseline="30000">
                <a:latin typeface="Calibri" charset="0"/>
                <a:ea typeface="ＭＳ Ｐゴシック" charset="-128"/>
              </a:rPr>
              <a:t>st</a:t>
            </a:r>
            <a:r>
              <a:rPr lang="en-US" altLang="x-none">
                <a:latin typeface="Calibri" charset="0"/>
                <a:ea typeface="ＭＳ Ｐゴシック" charset="-128"/>
              </a:rPr>
              <a:t> mover thinks what the 2</a:t>
            </a:r>
            <a:r>
              <a:rPr lang="en-US" altLang="x-none" baseline="30000">
                <a:latin typeface="Calibri" charset="0"/>
                <a:ea typeface="ＭＳ Ｐゴシック" charset="-128"/>
              </a:rPr>
              <a:t>nd</a:t>
            </a:r>
            <a:r>
              <a:rPr lang="en-US" altLang="x-none">
                <a:latin typeface="Calibri" charset="0"/>
                <a:ea typeface="ＭＳ Ｐゴシック" charset="-128"/>
              </a:rPr>
              <a:t> mover will answer, and will choose a best reply to that expectation</a:t>
            </a:r>
          </a:p>
          <a:p>
            <a:pPr eaLnBrk="1" hangingPunct="1">
              <a:lnSpc>
                <a:spcPct val="80000"/>
              </a:lnSpc>
            </a:pPr>
            <a:r>
              <a:rPr lang="en-US" altLang="x-none">
                <a:latin typeface="Calibri" charset="0"/>
                <a:ea typeface="ＭＳ Ｐゴシック" charset="-128"/>
              </a:rPr>
              <a:t>The 2</a:t>
            </a:r>
            <a:r>
              <a:rPr lang="en-US" altLang="x-none" baseline="30000">
                <a:latin typeface="Calibri" charset="0"/>
                <a:ea typeface="ＭＳ Ｐゴシック" charset="-128"/>
              </a:rPr>
              <a:t>nd</a:t>
            </a:r>
            <a:r>
              <a:rPr lang="en-US" altLang="x-none">
                <a:latin typeface="Calibri" charset="0"/>
                <a:ea typeface="ＭＳ Ｐゴシック" charset="-128"/>
              </a:rPr>
              <a:t> mover will anticipate that and will choose a best reply to this 1</a:t>
            </a:r>
            <a:r>
              <a:rPr lang="en-US" altLang="x-none" baseline="30000">
                <a:latin typeface="Calibri" charset="0"/>
                <a:ea typeface="ＭＳ Ｐゴシック" charset="-128"/>
              </a:rPr>
              <a:t>st</a:t>
            </a:r>
            <a:r>
              <a:rPr lang="en-US" altLang="x-none">
                <a:latin typeface="Calibri" charset="0"/>
                <a:ea typeface="ＭＳ Ｐゴシック" charset="-128"/>
              </a:rPr>
              <a:t> movers behavior</a:t>
            </a:r>
          </a:p>
          <a:p>
            <a:pPr eaLnBrk="1" hangingPunct="1">
              <a:lnSpc>
                <a:spcPct val="80000"/>
              </a:lnSpc>
            </a:pPr>
            <a:r>
              <a:rPr lang="en-US" altLang="x-none">
                <a:latin typeface="Calibri" charset="0"/>
                <a:ea typeface="ＭＳ Ｐゴシック" charset="-128"/>
              </a:rPr>
              <a:t>The 1</a:t>
            </a:r>
            <a:r>
              <a:rPr lang="en-US" altLang="x-none" baseline="30000">
                <a:latin typeface="Calibri" charset="0"/>
                <a:ea typeface="ＭＳ Ｐゴシック" charset="-128"/>
              </a:rPr>
              <a:t>st</a:t>
            </a:r>
            <a:r>
              <a:rPr lang="en-US" altLang="x-none">
                <a:latin typeface="Calibri" charset="0"/>
                <a:ea typeface="ＭＳ Ｐゴシック" charset="-128"/>
              </a:rPr>
              <a:t> mover of course will expect that and choose a best response to that</a:t>
            </a:r>
          </a:p>
          <a:p>
            <a:pPr eaLnBrk="1" hangingPunct="1">
              <a:lnSpc>
                <a:spcPct val="80000"/>
              </a:lnSpc>
            </a:pPr>
            <a:r>
              <a:rPr lang="en-US" altLang="x-none">
                <a:latin typeface="Calibri" charset="0"/>
                <a:ea typeface="ＭＳ Ｐゴシック" charset="-128"/>
              </a:rPr>
              <a:t>Etc. etc.</a:t>
            </a:r>
          </a:p>
          <a:p>
            <a:pPr eaLnBrk="1" hangingPunct="1">
              <a:lnSpc>
                <a:spcPct val="80000"/>
              </a:lnSpc>
            </a:pPr>
            <a:endParaRPr lang="en-US" altLang="x-none">
              <a:latin typeface="Calibri" charset="0"/>
              <a:ea typeface="ＭＳ Ｐゴシック" charset="-128"/>
            </a:endParaRPr>
          </a:p>
          <a:p>
            <a:pPr lvl="1" eaLnBrk="1" hangingPunct="1">
              <a:lnSpc>
                <a:spcPct val="80000"/>
              </a:lnSpc>
            </a:pPr>
            <a:endParaRPr lang="en-US" altLang="x-none">
              <a:latin typeface="Calibri" charset="0"/>
              <a:ea typeface="ＭＳ Ｐゴシック" charset="-128"/>
            </a:endParaRPr>
          </a:p>
          <a:p>
            <a:pPr lvl="1" eaLnBrk="1" hangingPunct="1">
              <a:lnSpc>
                <a:spcPct val="80000"/>
              </a:lnSpc>
            </a:pPr>
            <a:endParaRPr lang="en-US" altLang="x-none">
              <a:latin typeface="Calibri" charset="0"/>
              <a:ea typeface="ＭＳ Ｐゴシック" charset="-128"/>
            </a:endParaRPr>
          </a:p>
          <a:p>
            <a:pPr eaLnBrk="1" hangingPunct="1">
              <a:lnSpc>
                <a:spcPct val="80000"/>
              </a:lnSpc>
            </a:pPr>
            <a:endParaRPr lang="en-US" altLang="x-none">
              <a:latin typeface="Calibri" charset="0"/>
              <a:ea typeface="ＭＳ Ｐゴシック" charset="-128"/>
            </a:endParaRPr>
          </a:p>
          <a:p>
            <a:pPr eaLnBrk="1" hangingPunct="1">
              <a:lnSpc>
                <a:spcPct val="80000"/>
              </a:lnSpc>
            </a:pPr>
            <a:endParaRPr lang="en-US" altLang="x-none">
              <a:latin typeface="Calibri" charset="0"/>
              <a:ea typeface="ＭＳ Ｐゴシック" charset="-128"/>
            </a:endParaRPr>
          </a:p>
        </p:txBody>
      </p:sp>
      <p:sp>
        <p:nvSpPr>
          <p:cNvPr id="2" name="Slide Number Placeholder 1">
            <a:extLst>
              <a:ext uri="{FF2B5EF4-FFF2-40B4-BE49-F238E27FC236}">
                <a16:creationId xmlns:a16="http://schemas.microsoft.com/office/drawing/2014/main" id="{28C927E9-AAEA-1545-8711-A95C3748B9D0}"/>
              </a:ext>
            </a:extLst>
          </p:cNvPr>
          <p:cNvSpPr>
            <a:spLocks noGrp="1"/>
          </p:cNvSpPr>
          <p:nvPr>
            <p:ph type="sldNum" sz="quarter" idx="10"/>
          </p:nvPr>
        </p:nvSpPr>
        <p:spPr/>
        <p:txBody>
          <a:bodyPr/>
          <a:lstStyle/>
          <a:p>
            <a:fld id="{3BE99143-9491-374F-97F8-AE90C9040AE5}" type="slidenum">
              <a:rPr lang="en-US" altLang="en-US" smtClean="0"/>
              <a:pPr/>
              <a:t>2</a:t>
            </a:fld>
            <a:endParaRPr lang="en-US" altLang="en-US"/>
          </a:p>
        </p:txBody>
      </p:sp>
    </p:spTree>
    <p:extLst>
      <p:ext uri="{BB962C8B-B14F-4D97-AF65-F5344CB8AC3E}">
        <p14:creationId xmlns:p14="http://schemas.microsoft.com/office/powerpoint/2010/main" val="485121555"/>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147">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147">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14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bwMode="auto">
          <a:xfrm>
            <a:off x="76200" y="838200"/>
            <a:ext cx="8991600" cy="3886200"/>
          </a:xfrm>
          <a:prstGeom prst="rect">
            <a:avLst/>
          </a:prstGeom>
          <a:solidFill>
            <a:schemeClr val="tx2">
              <a:lumMod val="20000"/>
              <a:lumOff val="80000"/>
              <a:alpha val="31000"/>
            </a:schemeClr>
          </a:solidFill>
          <a:ln w="25400" cap="flat" cmpd="sng" algn="ctr">
            <a:solidFill>
              <a:schemeClr val="tx1"/>
            </a:solidFill>
            <a:prstDash val="sysDot"/>
            <a:round/>
            <a:headEnd type="none" w="med" len="med"/>
            <a:tailEnd type="none" w="med" len="med"/>
          </a:ln>
          <a:effectLst/>
        </p:spPr>
        <p:txBody>
          <a:bodyPr/>
          <a:lstStyle/>
          <a:p>
            <a:pPr>
              <a:defRPr/>
            </a:pPr>
            <a:endParaRPr lang="en-US">
              <a:latin typeface="Times New Roman" pitchFamily="18" charset="0"/>
              <a:ea typeface="+mn-ea"/>
            </a:endParaRPr>
          </a:p>
        </p:txBody>
      </p:sp>
      <p:sp>
        <p:nvSpPr>
          <p:cNvPr id="27" name="Rectangle 26"/>
          <p:cNvSpPr/>
          <p:nvPr/>
        </p:nvSpPr>
        <p:spPr bwMode="auto">
          <a:xfrm>
            <a:off x="3048000" y="914400"/>
            <a:ext cx="5867400" cy="3352800"/>
          </a:xfrm>
          <a:prstGeom prst="rect">
            <a:avLst/>
          </a:prstGeom>
          <a:solidFill>
            <a:schemeClr val="tx2">
              <a:lumMod val="20000"/>
              <a:lumOff val="80000"/>
              <a:alpha val="31000"/>
            </a:schemeClr>
          </a:solidFill>
          <a:ln w="25400" cap="flat" cmpd="sng" algn="ctr">
            <a:solidFill>
              <a:schemeClr val="tx1"/>
            </a:solidFill>
            <a:prstDash val="sysDot"/>
            <a:round/>
            <a:headEnd type="none" w="med" len="med"/>
            <a:tailEnd type="none" w="med" len="med"/>
          </a:ln>
          <a:effectLst/>
        </p:spPr>
        <p:txBody>
          <a:bodyPr/>
          <a:lstStyle/>
          <a:p>
            <a:pPr>
              <a:defRPr/>
            </a:pPr>
            <a:endParaRPr lang="en-US">
              <a:latin typeface="Times New Roman" pitchFamily="18" charset="0"/>
              <a:ea typeface="+mn-ea"/>
            </a:endParaRPr>
          </a:p>
        </p:txBody>
      </p:sp>
      <p:sp>
        <p:nvSpPr>
          <p:cNvPr id="98307" name="Rectangle 2"/>
          <p:cNvSpPr>
            <a:spLocks noGrp="1" noChangeArrowheads="1"/>
          </p:cNvSpPr>
          <p:nvPr>
            <p:ph type="title"/>
          </p:nvPr>
        </p:nvSpPr>
        <p:spPr/>
        <p:txBody>
          <a:bodyPr/>
          <a:lstStyle/>
          <a:p>
            <a:pPr eaLnBrk="1" hangingPunct="1"/>
            <a:r>
              <a:rPr lang="en-US" altLang="x-none">
                <a:latin typeface="Calibri" charset="0"/>
                <a:ea typeface="MS PGothic" charset="-128"/>
              </a:rPr>
              <a:t>Experiment 5</a:t>
            </a:r>
          </a:p>
        </p:txBody>
      </p:sp>
      <p:sp>
        <p:nvSpPr>
          <p:cNvPr id="107523" name="Oval 3"/>
          <p:cNvSpPr>
            <a:spLocks noChangeArrowheads="1"/>
          </p:cNvSpPr>
          <p:nvPr/>
        </p:nvSpPr>
        <p:spPr bwMode="auto">
          <a:xfrm>
            <a:off x="152400" y="2301875"/>
            <a:ext cx="6858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latin typeface="Times New Roman" charset="0"/>
              </a:rPr>
              <a:t>F</a:t>
            </a:r>
            <a:r>
              <a:rPr lang="en-US" altLang="x-none" sz="2400" b="1" baseline="-25000">
                <a:latin typeface="Times New Roman" charset="0"/>
              </a:rPr>
              <a:t>1</a:t>
            </a:r>
          </a:p>
          <a:p>
            <a:pPr algn="ctr">
              <a:spcBef>
                <a:spcPct val="0"/>
              </a:spcBef>
              <a:buClrTx/>
              <a:buFontTx/>
              <a:buNone/>
            </a:pPr>
            <a:endParaRPr lang="en-US" altLang="x-none" sz="2400" b="1">
              <a:latin typeface="Times New Roman" charset="0"/>
            </a:endParaRPr>
          </a:p>
        </p:txBody>
      </p:sp>
      <p:sp>
        <p:nvSpPr>
          <p:cNvPr id="107525" name="Oval 5"/>
          <p:cNvSpPr>
            <a:spLocks noChangeArrowheads="1"/>
          </p:cNvSpPr>
          <p:nvPr/>
        </p:nvSpPr>
        <p:spPr bwMode="auto">
          <a:xfrm>
            <a:off x="3048000" y="2301875"/>
            <a:ext cx="6858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latin typeface="Times New Roman" charset="0"/>
              </a:rPr>
              <a:t>F</a:t>
            </a:r>
            <a:r>
              <a:rPr lang="en-US" altLang="x-none" sz="2400" b="1" baseline="-25000">
                <a:latin typeface="Times New Roman" charset="0"/>
              </a:rPr>
              <a:t>2</a:t>
            </a:r>
          </a:p>
        </p:txBody>
      </p:sp>
      <p:sp>
        <p:nvSpPr>
          <p:cNvPr id="45" name="Pie 44"/>
          <p:cNvSpPr/>
          <p:nvPr/>
        </p:nvSpPr>
        <p:spPr bwMode="auto">
          <a:xfrm>
            <a:off x="-1371600" y="1006475"/>
            <a:ext cx="4419600" cy="3200400"/>
          </a:xfrm>
          <a:prstGeom prst="pie">
            <a:avLst>
              <a:gd name="adj1" fmla="val 18940291"/>
              <a:gd name="adj2" fmla="val 2850715"/>
            </a:avLst>
          </a:prstGeom>
          <a:noFill/>
          <a:ln w="38100" cap="flat" cmpd="sng" algn="ctr">
            <a:solidFill>
              <a:schemeClr val="tx1"/>
            </a:solidFill>
            <a:prstDash val="solid"/>
            <a:round/>
            <a:headEnd type="none" w="med" len="med"/>
            <a:tailEnd type="none" w="med" len="med"/>
          </a:ln>
          <a:effectLst/>
        </p:spPr>
        <p:txBody>
          <a:bodyPr/>
          <a:lstStyle/>
          <a:p>
            <a:pPr>
              <a:defRPr/>
            </a:pPr>
            <a:endParaRPr lang="en-US">
              <a:latin typeface="Times New Roman" pitchFamily="18" charset="0"/>
              <a:ea typeface="ＭＳ Ｐゴシック" charset="0"/>
              <a:cs typeface="ＭＳ Ｐゴシック" charset="0"/>
            </a:endParaRPr>
          </a:p>
        </p:txBody>
      </p:sp>
      <p:sp>
        <p:nvSpPr>
          <p:cNvPr id="46" name="TextBox 20"/>
          <p:cNvSpPr txBox="1">
            <a:spLocks noChangeArrowheads="1"/>
          </p:cNvSpPr>
          <p:nvPr/>
        </p:nvSpPr>
        <p:spPr bwMode="auto">
          <a:xfrm>
            <a:off x="1981200" y="3775075"/>
            <a:ext cx="381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eaLnBrk="1" hangingPunct="1">
              <a:spcBef>
                <a:spcPct val="0"/>
              </a:spcBef>
              <a:buClrTx/>
              <a:buFontTx/>
              <a:buNone/>
            </a:pPr>
            <a:r>
              <a:rPr lang="en-US" altLang="x-none" b="1">
                <a:latin typeface="Times New Roman" charset="0"/>
                <a:ea typeface="MS PGothic" charset="-128"/>
              </a:rPr>
              <a:t>0</a:t>
            </a:r>
          </a:p>
        </p:txBody>
      </p:sp>
      <p:sp>
        <p:nvSpPr>
          <p:cNvPr id="47" name="TextBox 20"/>
          <p:cNvSpPr txBox="1">
            <a:spLocks noChangeArrowheads="1"/>
          </p:cNvSpPr>
          <p:nvPr/>
        </p:nvSpPr>
        <p:spPr bwMode="auto">
          <a:xfrm>
            <a:off x="1752600" y="863600"/>
            <a:ext cx="8382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eaLnBrk="1" hangingPunct="1">
              <a:spcBef>
                <a:spcPct val="0"/>
              </a:spcBef>
              <a:buClrTx/>
              <a:buFontTx/>
              <a:buNone/>
            </a:pPr>
            <a:r>
              <a:rPr lang="en-US" altLang="x-none" b="1">
                <a:latin typeface="Times New Roman" charset="0"/>
                <a:ea typeface="MS PGothic" charset="-128"/>
              </a:rPr>
              <a:t>600</a:t>
            </a:r>
          </a:p>
        </p:txBody>
      </p:sp>
      <p:sp>
        <p:nvSpPr>
          <p:cNvPr id="48" name="TextBox 19"/>
          <p:cNvSpPr txBox="1">
            <a:spLocks noChangeArrowheads="1"/>
          </p:cNvSpPr>
          <p:nvPr/>
        </p:nvSpPr>
        <p:spPr bwMode="auto">
          <a:xfrm>
            <a:off x="990600" y="2301875"/>
            <a:ext cx="20574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b="1">
                <a:latin typeface="Times New Roman" charset="0"/>
                <a:ea typeface="MS PGothic" charset="-128"/>
              </a:rPr>
              <a:t>Quantity 1a</a:t>
            </a:r>
          </a:p>
        </p:txBody>
      </p:sp>
      <p:sp>
        <p:nvSpPr>
          <p:cNvPr id="49" name="Pie 48"/>
          <p:cNvSpPr/>
          <p:nvPr/>
        </p:nvSpPr>
        <p:spPr bwMode="auto">
          <a:xfrm>
            <a:off x="1524000" y="1006475"/>
            <a:ext cx="4419600" cy="3200400"/>
          </a:xfrm>
          <a:prstGeom prst="pie">
            <a:avLst>
              <a:gd name="adj1" fmla="val 18940291"/>
              <a:gd name="adj2" fmla="val 2850715"/>
            </a:avLst>
          </a:prstGeom>
          <a:noFill/>
          <a:ln w="38100" cap="flat" cmpd="sng" algn="ctr">
            <a:solidFill>
              <a:schemeClr val="tx1"/>
            </a:solidFill>
            <a:prstDash val="solid"/>
            <a:round/>
            <a:headEnd type="none" w="med" len="med"/>
            <a:tailEnd type="none" w="med" len="med"/>
          </a:ln>
          <a:effectLst/>
        </p:spPr>
        <p:txBody>
          <a:bodyPr/>
          <a:lstStyle/>
          <a:p>
            <a:pPr>
              <a:defRPr/>
            </a:pPr>
            <a:endParaRPr lang="en-US">
              <a:latin typeface="Times New Roman" pitchFamily="18" charset="0"/>
              <a:ea typeface="ＭＳ Ｐゴシック" charset="0"/>
              <a:cs typeface="ＭＳ Ｐゴシック" charset="0"/>
            </a:endParaRPr>
          </a:p>
        </p:txBody>
      </p:sp>
      <p:sp>
        <p:nvSpPr>
          <p:cNvPr id="50" name="TextBox 20"/>
          <p:cNvSpPr txBox="1">
            <a:spLocks noChangeArrowheads="1"/>
          </p:cNvSpPr>
          <p:nvPr/>
        </p:nvSpPr>
        <p:spPr bwMode="auto">
          <a:xfrm>
            <a:off x="4876800" y="3775075"/>
            <a:ext cx="381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eaLnBrk="1" hangingPunct="1">
              <a:spcBef>
                <a:spcPct val="0"/>
              </a:spcBef>
              <a:buClrTx/>
              <a:buFontTx/>
              <a:buNone/>
            </a:pPr>
            <a:r>
              <a:rPr lang="en-US" altLang="x-none" b="1">
                <a:latin typeface="Times New Roman" charset="0"/>
                <a:ea typeface="MS PGothic" charset="-128"/>
              </a:rPr>
              <a:t>0</a:t>
            </a:r>
          </a:p>
        </p:txBody>
      </p:sp>
      <p:sp>
        <p:nvSpPr>
          <p:cNvPr id="51" name="TextBox 20"/>
          <p:cNvSpPr txBox="1">
            <a:spLocks noChangeArrowheads="1"/>
          </p:cNvSpPr>
          <p:nvPr/>
        </p:nvSpPr>
        <p:spPr bwMode="auto">
          <a:xfrm>
            <a:off x="4648200" y="863600"/>
            <a:ext cx="8382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eaLnBrk="1" hangingPunct="1">
              <a:spcBef>
                <a:spcPct val="0"/>
              </a:spcBef>
              <a:buClrTx/>
              <a:buFontTx/>
              <a:buNone/>
            </a:pPr>
            <a:r>
              <a:rPr lang="en-US" altLang="x-none" b="1">
                <a:latin typeface="Times New Roman" charset="0"/>
                <a:ea typeface="MS PGothic" charset="-128"/>
              </a:rPr>
              <a:t>600</a:t>
            </a:r>
          </a:p>
        </p:txBody>
      </p:sp>
      <p:sp>
        <p:nvSpPr>
          <p:cNvPr id="52" name="TextBox 19"/>
          <p:cNvSpPr txBox="1">
            <a:spLocks noChangeArrowheads="1"/>
          </p:cNvSpPr>
          <p:nvPr/>
        </p:nvSpPr>
        <p:spPr bwMode="auto">
          <a:xfrm>
            <a:off x="3733800" y="1997075"/>
            <a:ext cx="23622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eaLnBrk="1" hangingPunct="1">
              <a:spcBef>
                <a:spcPct val="0"/>
              </a:spcBef>
              <a:buClrTx/>
              <a:buFontTx/>
              <a:buNone/>
            </a:pPr>
            <a:r>
              <a:rPr lang="en-US" altLang="x-none" b="1">
                <a:latin typeface="Times New Roman" charset="0"/>
                <a:ea typeface="MS PGothic" charset="-128"/>
              </a:rPr>
              <a:t>Quantity 2 (Quantity 1a)</a:t>
            </a:r>
          </a:p>
        </p:txBody>
      </p:sp>
      <p:grpSp>
        <p:nvGrpSpPr>
          <p:cNvPr id="54" name="Group 38"/>
          <p:cNvGrpSpPr>
            <a:grpSpLocks/>
          </p:cNvGrpSpPr>
          <p:nvPr/>
        </p:nvGrpSpPr>
        <p:grpSpPr bwMode="auto">
          <a:xfrm>
            <a:off x="304800" y="4648200"/>
            <a:ext cx="8305800" cy="457200"/>
            <a:chOff x="762000" y="1469572"/>
            <a:chExt cx="6324600" cy="457200"/>
          </a:xfrm>
        </p:grpSpPr>
        <p:cxnSp>
          <p:nvCxnSpPr>
            <p:cNvPr id="98329" name="Straight Arrow Connector 36"/>
            <p:cNvCxnSpPr>
              <a:cxnSpLocks noChangeShapeType="1"/>
            </p:cNvCxnSpPr>
            <p:nvPr/>
          </p:nvCxnSpPr>
          <p:spPr bwMode="auto">
            <a:xfrm rot="10800000">
              <a:off x="762000" y="1827211"/>
              <a:ext cx="6324600" cy="1588"/>
            </a:xfrm>
            <a:prstGeom prst="straightConnector1">
              <a:avLst/>
            </a:prstGeom>
            <a:noFill/>
            <a:ln w="88900">
              <a:solidFill>
                <a:schemeClr val="tx1"/>
              </a:solidFill>
              <a:round/>
              <a:headEnd/>
              <a:tailEnd type="arrow" w="med" len="med"/>
            </a:ln>
            <a:extLst>
              <a:ext uri="{909E8E84-426E-40DD-AFC4-6F175D3DCCD1}">
                <a14:hiddenFill xmlns:a14="http://schemas.microsoft.com/office/drawing/2010/main">
                  <a:noFill/>
                </a14:hiddenFill>
              </a:ext>
            </a:extLst>
          </p:spPr>
        </p:cxnSp>
        <p:sp>
          <p:nvSpPr>
            <p:cNvPr id="56" name="Rectangle 3"/>
            <p:cNvSpPr txBox="1">
              <a:spLocks noChangeArrowheads="1"/>
            </p:cNvSpPr>
            <p:nvPr/>
          </p:nvSpPr>
          <p:spPr bwMode="auto">
            <a:xfrm>
              <a:off x="2861739" y="1469572"/>
              <a:ext cx="2820201" cy="457200"/>
            </a:xfrm>
            <a:prstGeom prst="rect">
              <a:avLst/>
            </a:prstGeom>
            <a:noFill/>
            <a:ln w="9525">
              <a:noFill/>
              <a:miter lim="800000"/>
              <a:headEnd/>
              <a:tailEnd/>
            </a:ln>
          </p:spPr>
          <p:txBody>
            <a:bodyPr/>
            <a:lstStyle/>
            <a:p>
              <a:pPr marL="342900" indent="-342900">
                <a:lnSpc>
                  <a:spcPct val="80000"/>
                </a:lnSpc>
                <a:spcBef>
                  <a:spcPct val="20000"/>
                </a:spcBef>
                <a:buClr>
                  <a:srgbClr val="01326D"/>
                </a:buClr>
                <a:defRPr/>
              </a:pPr>
              <a:r>
                <a:rPr lang="en-US" sz="2000" b="1" kern="0" dirty="0">
                  <a:latin typeface="Calibri" pitchFamily="34" charset="0"/>
                  <a:ea typeface="+mn-ea"/>
                </a:rPr>
                <a:t>Solve backwards</a:t>
              </a:r>
            </a:p>
          </p:txBody>
        </p:sp>
      </p:grpSp>
      <p:sp>
        <p:nvSpPr>
          <p:cNvPr id="58" name="Rectangle 3"/>
          <p:cNvSpPr txBox="1">
            <a:spLocks noChangeArrowheads="1"/>
          </p:cNvSpPr>
          <p:nvPr/>
        </p:nvSpPr>
        <p:spPr bwMode="auto">
          <a:xfrm>
            <a:off x="76200" y="5410200"/>
            <a:ext cx="91440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lvl1pPr marL="342900" indent="-342900">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lnSpc>
                <a:spcPct val="80000"/>
              </a:lnSpc>
            </a:pPr>
            <a:r>
              <a:rPr lang="en-US" altLang="x-none">
                <a:sym typeface="Wingdings" charset="2"/>
              </a:rPr>
              <a:t>Firm 1/Firm 2 cannot condition on Quantity 2 / Quantity 1b</a:t>
            </a:r>
            <a:br>
              <a:rPr lang="en-US" altLang="x-none">
                <a:sym typeface="Wingdings" charset="2"/>
              </a:rPr>
            </a:br>
            <a:r>
              <a:rPr lang="en-US" altLang="x-none">
                <a:sym typeface="Wingdings" charset="2"/>
              </a:rPr>
              <a:t> </a:t>
            </a:r>
            <a:r>
              <a:rPr lang="en-US" altLang="x-none" b="1">
                <a:sym typeface="Wingdings" charset="2"/>
              </a:rPr>
              <a:t>simultaneous Subgame 1  solve with Normal Form</a:t>
            </a:r>
            <a:endParaRPr lang="en-US" altLang="x-none"/>
          </a:p>
          <a:p>
            <a:pPr eaLnBrk="1" hangingPunct="1">
              <a:lnSpc>
                <a:spcPct val="80000"/>
              </a:lnSpc>
            </a:pPr>
            <a:r>
              <a:rPr lang="en-US" altLang="x-none"/>
              <a:t>Payoffs do not depend on Quantity 1a </a:t>
            </a:r>
            <a:r>
              <a:rPr lang="en-US" altLang="x-none">
                <a:sym typeface="Wingdings" charset="2"/>
              </a:rPr>
              <a:t> </a:t>
            </a:r>
            <a:r>
              <a:rPr lang="en-US" altLang="x-none" b="1">
                <a:sym typeface="Wingdings" charset="2"/>
              </a:rPr>
              <a:t>q1a irrelevant</a:t>
            </a:r>
          </a:p>
          <a:p>
            <a:pPr lvl="1" eaLnBrk="1" hangingPunct="1">
              <a:lnSpc>
                <a:spcPct val="80000"/>
              </a:lnSpc>
            </a:pPr>
            <a:endParaRPr lang="en-US" altLang="x-none"/>
          </a:p>
          <a:p>
            <a:pPr lvl="1" eaLnBrk="1" hangingPunct="1">
              <a:lnSpc>
                <a:spcPct val="80000"/>
              </a:lnSpc>
            </a:pPr>
            <a:endParaRPr lang="en-US" altLang="x-none"/>
          </a:p>
          <a:p>
            <a:pPr lvl="1" eaLnBrk="1" hangingPunct="1">
              <a:lnSpc>
                <a:spcPct val="80000"/>
              </a:lnSpc>
            </a:pPr>
            <a:endParaRPr lang="en-US" altLang="x-none"/>
          </a:p>
          <a:p>
            <a:pPr lvl="1" eaLnBrk="1" hangingPunct="1">
              <a:lnSpc>
                <a:spcPct val="80000"/>
              </a:lnSpc>
            </a:pPr>
            <a:endParaRPr lang="en-US" altLang="x-none"/>
          </a:p>
          <a:p>
            <a:pPr eaLnBrk="1" hangingPunct="1">
              <a:lnSpc>
                <a:spcPct val="80000"/>
              </a:lnSpc>
            </a:pPr>
            <a:endParaRPr lang="en-US" altLang="x-none"/>
          </a:p>
          <a:p>
            <a:pPr eaLnBrk="1" hangingPunct="1">
              <a:lnSpc>
                <a:spcPct val="80000"/>
              </a:lnSpc>
            </a:pPr>
            <a:endParaRPr lang="en-US" altLang="x-none"/>
          </a:p>
        </p:txBody>
      </p:sp>
      <p:sp>
        <p:nvSpPr>
          <p:cNvPr id="19" name="Oval 3"/>
          <p:cNvSpPr>
            <a:spLocks noChangeArrowheads="1"/>
          </p:cNvSpPr>
          <p:nvPr/>
        </p:nvSpPr>
        <p:spPr bwMode="auto">
          <a:xfrm>
            <a:off x="5943600" y="2317750"/>
            <a:ext cx="6858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latin typeface="Times New Roman" charset="0"/>
              </a:rPr>
              <a:t>F</a:t>
            </a:r>
            <a:r>
              <a:rPr lang="en-US" altLang="x-none" sz="2400" b="1" baseline="-25000">
                <a:latin typeface="Times New Roman" charset="0"/>
              </a:rPr>
              <a:t>1</a:t>
            </a:r>
          </a:p>
          <a:p>
            <a:pPr algn="ctr">
              <a:spcBef>
                <a:spcPct val="0"/>
              </a:spcBef>
              <a:buClrTx/>
              <a:buFontTx/>
              <a:buNone/>
            </a:pPr>
            <a:endParaRPr lang="en-US" altLang="x-none" sz="2400" b="1">
              <a:latin typeface="Times New Roman" charset="0"/>
            </a:endParaRPr>
          </a:p>
        </p:txBody>
      </p:sp>
      <p:sp>
        <p:nvSpPr>
          <p:cNvPr id="20" name="Pie 19"/>
          <p:cNvSpPr/>
          <p:nvPr/>
        </p:nvSpPr>
        <p:spPr bwMode="auto">
          <a:xfrm>
            <a:off x="4419600" y="1022350"/>
            <a:ext cx="4419600" cy="3200400"/>
          </a:xfrm>
          <a:prstGeom prst="pie">
            <a:avLst>
              <a:gd name="adj1" fmla="val 18940291"/>
              <a:gd name="adj2" fmla="val 2850715"/>
            </a:avLst>
          </a:prstGeom>
          <a:noFill/>
          <a:ln w="38100" cap="flat" cmpd="sng" algn="ctr">
            <a:solidFill>
              <a:schemeClr val="tx1"/>
            </a:solidFill>
            <a:prstDash val="solid"/>
            <a:round/>
            <a:headEnd type="none" w="med" len="med"/>
            <a:tailEnd type="none" w="med" len="med"/>
          </a:ln>
          <a:effectLst/>
        </p:spPr>
        <p:txBody>
          <a:bodyPr/>
          <a:lstStyle/>
          <a:p>
            <a:pPr>
              <a:defRPr/>
            </a:pPr>
            <a:endParaRPr lang="en-US">
              <a:latin typeface="Times New Roman" pitchFamily="18" charset="0"/>
              <a:ea typeface="ＭＳ Ｐゴシック" charset="0"/>
              <a:cs typeface="ＭＳ Ｐゴシック" charset="0"/>
            </a:endParaRPr>
          </a:p>
        </p:txBody>
      </p:sp>
      <p:sp>
        <p:nvSpPr>
          <p:cNvPr id="21" name="TextBox 20"/>
          <p:cNvSpPr txBox="1">
            <a:spLocks noChangeArrowheads="1"/>
          </p:cNvSpPr>
          <p:nvPr/>
        </p:nvSpPr>
        <p:spPr bwMode="auto">
          <a:xfrm>
            <a:off x="7772400" y="3790950"/>
            <a:ext cx="381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eaLnBrk="1" hangingPunct="1">
              <a:spcBef>
                <a:spcPct val="0"/>
              </a:spcBef>
              <a:buClrTx/>
              <a:buFontTx/>
              <a:buNone/>
            </a:pPr>
            <a:r>
              <a:rPr lang="en-US" altLang="x-none" b="1">
                <a:latin typeface="Times New Roman" charset="0"/>
                <a:ea typeface="MS PGothic" charset="-128"/>
              </a:rPr>
              <a:t>0</a:t>
            </a:r>
          </a:p>
        </p:txBody>
      </p:sp>
      <p:sp>
        <p:nvSpPr>
          <p:cNvPr id="22" name="TextBox 20"/>
          <p:cNvSpPr txBox="1">
            <a:spLocks noChangeArrowheads="1"/>
          </p:cNvSpPr>
          <p:nvPr/>
        </p:nvSpPr>
        <p:spPr bwMode="auto">
          <a:xfrm>
            <a:off x="7543800" y="879475"/>
            <a:ext cx="8382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eaLnBrk="1" hangingPunct="1">
              <a:spcBef>
                <a:spcPct val="0"/>
              </a:spcBef>
              <a:buClrTx/>
              <a:buFontTx/>
              <a:buNone/>
            </a:pPr>
            <a:r>
              <a:rPr lang="en-US" altLang="x-none" b="1">
                <a:latin typeface="Times New Roman" charset="0"/>
                <a:ea typeface="MS PGothic" charset="-128"/>
              </a:rPr>
              <a:t>600</a:t>
            </a:r>
          </a:p>
        </p:txBody>
      </p:sp>
      <p:sp>
        <p:nvSpPr>
          <p:cNvPr id="23" name="TextBox 19"/>
          <p:cNvSpPr txBox="1">
            <a:spLocks noChangeArrowheads="1"/>
          </p:cNvSpPr>
          <p:nvPr/>
        </p:nvSpPr>
        <p:spPr bwMode="auto">
          <a:xfrm>
            <a:off x="6781800" y="2317750"/>
            <a:ext cx="20574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b="1">
                <a:latin typeface="Times New Roman" charset="0"/>
                <a:ea typeface="MS PGothic" charset="-128"/>
              </a:rPr>
              <a:t>Quantity 1b</a:t>
            </a:r>
          </a:p>
        </p:txBody>
      </p:sp>
      <p:sp>
        <p:nvSpPr>
          <p:cNvPr id="24" name="Rectangle 3"/>
          <p:cNvSpPr txBox="1">
            <a:spLocks noChangeArrowheads="1"/>
          </p:cNvSpPr>
          <p:nvPr/>
        </p:nvSpPr>
        <p:spPr bwMode="auto">
          <a:xfrm>
            <a:off x="3862388" y="4267200"/>
            <a:ext cx="5662612"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lnSpc>
                <a:spcPct val="80000"/>
              </a:lnSpc>
              <a:buFont typeface="Wingdings" charset="2"/>
              <a:buNone/>
            </a:pPr>
            <a:r>
              <a:rPr lang="en-US" altLang="x-none"/>
              <a:t>Payoffs:   f1 (q1b,q2)   ; f2 (q1b,q2)</a:t>
            </a:r>
          </a:p>
        </p:txBody>
      </p:sp>
      <p:sp>
        <p:nvSpPr>
          <p:cNvPr id="25" name="Rounded Rectangle 28"/>
          <p:cNvSpPr>
            <a:spLocks noChangeArrowheads="1"/>
          </p:cNvSpPr>
          <p:nvPr/>
        </p:nvSpPr>
        <p:spPr bwMode="auto">
          <a:xfrm>
            <a:off x="4648200" y="990600"/>
            <a:ext cx="1981200" cy="3200400"/>
          </a:xfrm>
          <a:prstGeom prst="roundRect">
            <a:avLst>
              <a:gd name="adj" fmla="val 16667"/>
            </a:avLst>
          </a:prstGeom>
          <a:noFill/>
          <a:ln w="38100">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8" name="TextBox 28"/>
          <p:cNvSpPr txBox="1">
            <a:spLocks noChangeArrowheads="1"/>
          </p:cNvSpPr>
          <p:nvPr/>
        </p:nvSpPr>
        <p:spPr bwMode="auto">
          <a:xfrm>
            <a:off x="3048000" y="1066800"/>
            <a:ext cx="1676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2400" b="1">
                <a:solidFill>
                  <a:srgbClr val="3333FF"/>
                </a:solidFill>
              </a:rPr>
              <a:t>Subgame 1</a:t>
            </a:r>
          </a:p>
        </p:txBody>
      </p:sp>
      <p:sp>
        <p:nvSpPr>
          <p:cNvPr id="29" name="TextBox 28"/>
          <p:cNvSpPr txBox="1">
            <a:spLocks noChangeArrowheads="1"/>
          </p:cNvSpPr>
          <p:nvPr/>
        </p:nvSpPr>
        <p:spPr bwMode="auto">
          <a:xfrm>
            <a:off x="228600" y="1143000"/>
            <a:ext cx="1676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2400" b="1">
                <a:solidFill>
                  <a:srgbClr val="3333FF"/>
                </a:solidFill>
              </a:rPr>
              <a:t>Subgame 2</a:t>
            </a:r>
          </a:p>
        </p:txBody>
      </p:sp>
      <p:sp>
        <p:nvSpPr>
          <p:cNvPr id="2" name="Slide Number Placeholder 1">
            <a:extLst>
              <a:ext uri="{FF2B5EF4-FFF2-40B4-BE49-F238E27FC236}">
                <a16:creationId xmlns:a16="http://schemas.microsoft.com/office/drawing/2014/main" id="{EA1E65B3-5F42-FD4F-AA0C-84597E80CCB8}"/>
              </a:ext>
            </a:extLst>
          </p:cNvPr>
          <p:cNvSpPr>
            <a:spLocks noGrp="1"/>
          </p:cNvSpPr>
          <p:nvPr>
            <p:ph type="sldNum" sz="quarter" idx="10"/>
          </p:nvPr>
        </p:nvSpPr>
        <p:spPr/>
        <p:txBody>
          <a:bodyPr/>
          <a:lstStyle/>
          <a:p>
            <a:fld id="{3BE99143-9491-374F-97F8-AE90C9040AE5}" type="slidenum">
              <a:rPr lang="en-US" altLang="en-US" smtClean="0"/>
              <a:pPr/>
              <a:t>3</a:t>
            </a:fld>
            <a:endParaRPr lang="en-US" altLang="en-US"/>
          </a:p>
        </p:txBody>
      </p:sp>
    </p:spTree>
    <p:extLst>
      <p:ext uri="{BB962C8B-B14F-4D97-AF65-F5344CB8AC3E}">
        <p14:creationId xmlns:p14="http://schemas.microsoft.com/office/powerpoint/2010/main" val="698519243"/>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752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75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1"/>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2"/>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5"/>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nodeType="clickEffect">
                                  <p:stCondLst>
                                    <p:cond delay="0"/>
                                  </p:stCondLst>
                                  <p:childTnLst>
                                    <p:set>
                                      <p:cBhvr>
                                        <p:cTn id="44"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nodeType="clickEffect">
                                  <p:stCondLst>
                                    <p:cond delay="0"/>
                                  </p:stCondLst>
                                  <p:childTnLst>
                                    <p:set>
                                      <p:cBhvr>
                                        <p:cTn id="48" dur="1" fill="hold">
                                          <p:stCondLst>
                                            <p:cond delay="0"/>
                                          </p:stCondLst>
                                        </p:cTn>
                                        <p:tgtEl>
                                          <p:spTgt spid="54"/>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7"/>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8"/>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6"/>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9"/>
                                        </p:tgtEl>
                                        <p:attrNameLst>
                                          <p:attrName>style.visibility</p:attrName>
                                        </p:attrNameLst>
                                      </p:cBhvr>
                                      <p:to>
                                        <p:strVal val="visible"/>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1" presetClass="entr" presetSubtype="0" fill="hold" nodeType="clickEffect">
                                  <p:stCondLst>
                                    <p:cond delay="0"/>
                                  </p:stCondLst>
                                  <p:childTnLst>
                                    <p:set>
                                      <p:cBhvr>
                                        <p:cTn id="64" dur="1" fill="hold">
                                          <p:stCondLst>
                                            <p:cond delay="0"/>
                                          </p:stCondLst>
                                        </p:cTn>
                                        <p:tgtEl>
                                          <p:spTgt spid="58">
                                            <p:txEl>
                                              <p:pRg st="0" end="0"/>
                                            </p:txEl>
                                          </p:spTgt>
                                        </p:tgtEl>
                                        <p:attrNameLst>
                                          <p:attrName>style.visibility</p:attrName>
                                        </p:attrNameLst>
                                      </p:cBhvr>
                                      <p:to>
                                        <p:strVal val="visible"/>
                                      </p:to>
                                    </p:set>
                                  </p:childTnLst>
                                </p:cTn>
                              </p:par>
                            </p:childTnLst>
                          </p:cTn>
                        </p:par>
                      </p:childTnLst>
                    </p:cTn>
                  </p:par>
                  <p:par>
                    <p:cTn id="65" fill="hold" nodeType="clickPar">
                      <p:stCondLst>
                        <p:cond delay="indefinite"/>
                      </p:stCondLst>
                      <p:childTnLst>
                        <p:par>
                          <p:cTn id="66" fill="hold" nodeType="withGroup">
                            <p:stCondLst>
                              <p:cond delay="0"/>
                            </p:stCondLst>
                            <p:childTnLst>
                              <p:par>
                                <p:cTn id="67" presetID="1" presetClass="entr" presetSubtype="0" fill="hold" nodeType="clickEffect">
                                  <p:stCondLst>
                                    <p:cond delay="0"/>
                                  </p:stCondLst>
                                  <p:childTnLst>
                                    <p:set>
                                      <p:cBhvr>
                                        <p:cTn id="68" dur="1" fill="hold">
                                          <p:stCondLst>
                                            <p:cond delay="0"/>
                                          </p:stCondLst>
                                        </p:cTn>
                                        <p:tgtEl>
                                          <p:spTgt spid="5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107523" grpId="0" animBg="1"/>
      <p:bldP spid="107525" grpId="0" animBg="1"/>
      <p:bldP spid="46" grpId="0"/>
      <p:bldP spid="47" grpId="0"/>
      <p:bldP spid="48" grpId="0"/>
      <p:bldP spid="50" grpId="0"/>
      <p:bldP spid="51" grpId="0"/>
      <p:bldP spid="52" grpId="0"/>
      <p:bldP spid="19" grpId="0" animBg="1"/>
      <p:bldP spid="21" grpId="0"/>
      <p:bldP spid="22" grpId="0"/>
      <p:bldP spid="23" grpId="0"/>
      <p:bldP spid="25" grpId="0" animBg="1"/>
      <p:bldP spid="28" grpId="0"/>
      <p:bldP spid="2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Experiment 5</a:t>
            </a:r>
          </a:p>
        </p:txBody>
      </p:sp>
      <p:graphicFrame>
        <p:nvGraphicFramePr>
          <p:cNvPr id="5" name="Table 4"/>
          <p:cNvGraphicFramePr>
            <a:graphicFrameLocks noGrp="1"/>
          </p:cNvGraphicFramePr>
          <p:nvPr/>
        </p:nvGraphicFramePr>
        <p:xfrm>
          <a:off x="0" y="0"/>
          <a:ext cx="9144000" cy="6843721"/>
        </p:xfrm>
        <a:graphic>
          <a:graphicData uri="http://schemas.openxmlformats.org/drawingml/2006/table">
            <a:tbl>
              <a:tblPr/>
              <a:tblGrid>
                <a:gridCol w="839788">
                  <a:extLst>
                    <a:ext uri="{9D8B030D-6E8A-4147-A177-3AD203B41FA5}">
                      <a16:colId xmlns:a16="http://schemas.microsoft.com/office/drawing/2014/main" val="20000"/>
                    </a:ext>
                  </a:extLst>
                </a:gridCol>
                <a:gridCol w="661987">
                  <a:extLst>
                    <a:ext uri="{9D8B030D-6E8A-4147-A177-3AD203B41FA5}">
                      <a16:colId xmlns:a16="http://schemas.microsoft.com/office/drawing/2014/main" val="20001"/>
                    </a:ext>
                  </a:extLst>
                </a:gridCol>
                <a:gridCol w="268288">
                  <a:extLst>
                    <a:ext uri="{9D8B030D-6E8A-4147-A177-3AD203B41FA5}">
                      <a16:colId xmlns:a16="http://schemas.microsoft.com/office/drawing/2014/main" val="20002"/>
                    </a:ext>
                  </a:extLst>
                </a:gridCol>
                <a:gridCol w="268287">
                  <a:extLst>
                    <a:ext uri="{9D8B030D-6E8A-4147-A177-3AD203B41FA5}">
                      <a16:colId xmlns:a16="http://schemas.microsoft.com/office/drawing/2014/main" val="20003"/>
                    </a:ext>
                  </a:extLst>
                </a:gridCol>
                <a:gridCol w="268288">
                  <a:extLst>
                    <a:ext uri="{9D8B030D-6E8A-4147-A177-3AD203B41FA5}">
                      <a16:colId xmlns:a16="http://schemas.microsoft.com/office/drawing/2014/main" val="20004"/>
                    </a:ext>
                  </a:extLst>
                </a:gridCol>
                <a:gridCol w="268287">
                  <a:extLst>
                    <a:ext uri="{9D8B030D-6E8A-4147-A177-3AD203B41FA5}">
                      <a16:colId xmlns:a16="http://schemas.microsoft.com/office/drawing/2014/main" val="20005"/>
                    </a:ext>
                  </a:extLst>
                </a:gridCol>
                <a:gridCol w="268288">
                  <a:extLst>
                    <a:ext uri="{9D8B030D-6E8A-4147-A177-3AD203B41FA5}">
                      <a16:colId xmlns:a16="http://schemas.microsoft.com/office/drawing/2014/main" val="20006"/>
                    </a:ext>
                  </a:extLst>
                </a:gridCol>
                <a:gridCol w="268287">
                  <a:extLst>
                    <a:ext uri="{9D8B030D-6E8A-4147-A177-3AD203B41FA5}">
                      <a16:colId xmlns:a16="http://schemas.microsoft.com/office/drawing/2014/main" val="20007"/>
                    </a:ext>
                  </a:extLst>
                </a:gridCol>
                <a:gridCol w="269875">
                  <a:extLst>
                    <a:ext uri="{9D8B030D-6E8A-4147-A177-3AD203B41FA5}">
                      <a16:colId xmlns:a16="http://schemas.microsoft.com/office/drawing/2014/main" val="20008"/>
                    </a:ext>
                  </a:extLst>
                </a:gridCol>
                <a:gridCol w="268288">
                  <a:extLst>
                    <a:ext uri="{9D8B030D-6E8A-4147-A177-3AD203B41FA5}">
                      <a16:colId xmlns:a16="http://schemas.microsoft.com/office/drawing/2014/main" val="20009"/>
                    </a:ext>
                  </a:extLst>
                </a:gridCol>
                <a:gridCol w="268287">
                  <a:extLst>
                    <a:ext uri="{9D8B030D-6E8A-4147-A177-3AD203B41FA5}">
                      <a16:colId xmlns:a16="http://schemas.microsoft.com/office/drawing/2014/main" val="20010"/>
                    </a:ext>
                  </a:extLst>
                </a:gridCol>
                <a:gridCol w="268288">
                  <a:extLst>
                    <a:ext uri="{9D8B030D-6E8A-4147-A177-3AD203B41FA5}">
                      <a16:colId xmlns:a16="http://schemas.microsoft.com/office/drawing/2014/main" val="20011"/>
                    </a:ext>
                  </a:extLst>
                </a:gridCol>
                <a:gridCol w="268287">
                  <a:extLst>
                    <a:ext uri="{9D8B030D-6E8A-4147-A177-3AD203B41FA5}">
                      <a16:colId xmlns:a16="http://schemas.microsoft.com/office/drawing/2014/main" val="20012"/>
                    </a:ext>
                  </a:extLst>
                </a:gridCol>
                <a:gridCol w="268288">
                  <a:extLst>
                    <a:ext uri="{9D8B030D-6E8A-4147-A177-3AD203B41FA5}">
                      <a16:colId xmlns:a16="http://schemas.microsoft.com/office/drawing/2014/main" val="20013"/>
                    </a:ext>
                  </a:extLst>
                </a:gridCol>
                <a:gridCol w="269875">
                  <a:extLst>
                    <a:ext uri="{9D8B030D-6E8A-4147-A177-3AD203B41FA5}">
                      <a16:colId xmlns:a16="http://schemas.microsoft.com/office/drawing/2014/main" val="20014"/>
                    </a:ext>
                  </a:extLst>
                </a:gridCol>
                <a:gridCol w="268287">
                  <a:extLst>
                    <a:ext uri="{9D8B030D-6E8A-4147-A177-3AD203B41FA5}">
                      <a16:colId xmlns:a16="http://schemas.microsoft.com/office/drawing/2014/main" val="20015"/>
                    </a:ext>
                  </a:extLst>
                </a:gridCol>
                <a:gridCol w="268288">
                  <a:extLst>
                    <a:ext uri="{9D8B030D-6E8A-4147-A177-3AD203B41FA5}">
                      <a16:colId xmlns:a16="http://schemas.microsoft.com/office/drawing/2014/main" val="20016"/>
                    </a:ext>
                  </a:extLst>
                </a:gridCol>
                <a:gridCol w="268287">
                  <a:extLst>
                    <a:ext uri="{9D8B030D-6E8A-4147-A177-3AD203B41FA5}">
                      <a16:colId xmlns:a16="http://schemas.microsoft.com/office/drawing/2014/main" val="20017"/>
                    </a:ext>
                  </a:extLst>
                </a:gridCol>
                <a:gridCol w="268288">
                  <a:extLst>
                    <a:ext uri="{9D8B030D-6E8A-4147-A177-3AD203B41FA5}">
                      <a16:colId xmlns:a16="http://schemas.microsoft.com/office/drawing/2014/main" val="20018"/>
                    </a:ext>
                  </a:extLst>
                </a:gridCol>
                <a:gridCol w="268287">
                  <a:extLst>
                    <a:ext uri="{9D8B030D-6E8A-4147-A177-3AD203B41FA5}">
                      <a16:colId xmlns:a16="http://schemas.microsoft.com/office/drawing/2014/main" val="20019"/>
                    </a:ext>
                  </a:extLst>
                </a:gridCol>
                <a:gridCol w="269875">
                  <a:extLst>
                    <a:ext uri="{9D8B030D-6E8A-4147-A177-3AD203B41FA5}">
                      <a16:colId xmlns:a16="http://schemas.microsoft.com/office/drawing/2014/main" val="20020"/>
                    </a:ext>
                  </a:extLst>
                </a:gridCol>
                <a:gridCol w="268288">
                  <a:extLst>
                    <a:ext uri="{9D8B030D-6E8A-4147-A177-3AD203B41FA5}">
                      <a16:colId xmlns:a16="http://schemas.microsoft.com/office/drawing/2014/main" val="20021"/>
                    </a:ext>
                  </a:extLst>
                </a:gridCol>
                <a:gridCol w="268287">
                  <a:extLst>
                    <a:ext uri="{9D8B030D-6E8A-4147-A177-3AD203B41FA5}">
                      <a16:colId xmlns:a16="http://schemas.microsoft.com/office/drawing/2014/main" val="20022"/>
                    </a:ext>
                  </a:extLst>
                </a:gridCol>
                <a:gridCol w="268288">
                  <a:extLst>
                    <a:ext uri="{9D8B030D-6E8A-4147-A177-3AD203B41FA5}">
                      <a16:colId xmlns:a16="http://schemas.microsoft.com/office/drawing/2014/main" val="20023"/>
                    </a:ext>
                  </a:extLst>
                </a:gridCol>
                <a:gridCol w="268287">
                  <a:extLst>
                    <a:ext uri="{9D8B030D-6E8A-4147-A177-3AD203B41FA5}">
                      <a16:colId xmlns:a16="http://schemas.microsoft.com/office/drawing/2014/main" val="20024"/>
                    </a:ext>
                  </a:extLst>
                </a:gridCol>
                <a:gridCol w="268288">
                  <a:extLst>
                    <a:ext uri="{9D8B030D-6E8A-4147-A177-3AD203B41FA5}">
                      <a16:colId xmlns:a16="http://schemas.microsoft.com/office/drawing/2014/main" val="20025"/>
                    </a:ext>
                  </a:extLst>
                </a:gridCol>
                <a:gridCol w="268287">
                  <a:extLst>
                    <a:ext uri="{9D8B030D-6E8A-4147-A177-3AD203B41FA5}">
                      <a16:colId xmlns:a16="http://schemas.microsoft.com/office/drawing/2014/main" val="20026"/>
                    </a:ext>
                  </a:extLst>
                </a:gridCol>
                <a:gridCol w="269875">
                  <a:extLst>
                    <a:ext uri="{9D8B030D-6E8A-4147-A177-3AD203B41FA5}">
                      <a16:colId xmlns:a16="http://schemas.microsoft.com/office/drawing/2014/main" val="20027"/>
                    </a:ext>
                  </a:extLst>
                </a:gridCol>
                <a:gridCol w="319088">
                  <a:extLst>
                    <a:ext uri="{9D8B030D-6E8A-4147-A177-3AD203B41FA5}">
                      <a16:colId xmlns:a16="http://schemas.microsoft.com/office/drawing/2014/main" val="20028"/>
                    </a:ext>
                  </a:extLst>
                </a:gridCol>
                <a:gridCol w="341312">
                  <a:extLst>
                    <a:ext uri="{9D8B030D-6E8A-4147-A177-3AD203B41FA5}">
                      <a16:colId xmlns:a16="http://schemas.microsoft.com/office/drawing/2014/main" val="20029"/>
                    </a:ext>
                  </a:extLst>
                </a:gridCol>
              </a:tblGrid>
              <a:tr h="565147">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Calibri" charset="0"/>
                          <a:ea typeface="ＭＳ Ｐゴシック" charset="-128"/>
                        </a:rPr>
                        <a:t>2</a:t>
                      </a:r>
                      <a:r>
                        <a:rPr kumimoji="0" lang="en-US" altLang="x-none" sz="1600" b="0" i="0" u="none" strike="noStrike" cap="none" normalizeH="0" baseline="30000">
                          <a:ln>
                            <a:noFill/>
                          </a:ln>
                          <a:solidFill>
                            <a:srgbClr val="000000"/>
                          </a:solidFill>
                          <a:effectLst/>
                          <a:latin typeface="Calibri" charset="0"/>
                          <a:ea typeface="ＭＳ Ｐゴシック" charset="-128"/>
                        </a:rPr>
                        <a:t>nd</a:t>
                      </a:r>
                      <a:r>
                        <a:rPr kumimoji="0" lang="en-US" altLang="x-none" sz="1600" b="0" i="0" u="none" strike="noStrike" cap="none" normalizeH="0" baseline="0">
                          <a:ln>
                            <a:noFill/>
                          </a:ln>
                          <a:solidFill>
                            <a:srgbClr val="000000"/>
                          </a:solidFill>
                          <a:effectLst/>
                          <a:latin typeface="Calibri" charset="0"/>
                          <a:ea typeface="ＭＳ Ｐゴシック" charset="-128"/>
                        </a:rPr>
                        <a:t> payoff</a:t>
                      </a:r>
                    </a:p>
                  </a:txBody>
                  <a:tcPr marL="6084" marR="6084" marT="6084" marB="0" anchor="ctr"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gridSpan="28">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000000"/>
                          </a:solidFill>
                          <a:effectLst/>
                          <a:latin typeface="Calibri" charset="0"/>
                          <a:ea typeface="ＭＳ Ｐゴシック" charset="-128"/>
                        </a:rPr>
                        <a:t>Second mover</a:t>
                      </a:r>
                      <a:r>
                        <a:rPr kumimoji="0" lang="en-US" altLang="en-US" sz="2400" b="1" i="0" u="none" strike="noStrike" cap="none" normalizeH="0" baseline="0">
                          <a:ln>
                            <a:noFill/>
                          </a:ln>
                          <a:solidFill>
                            <a:srgbClr val="000000"/>
                          </a:solidFill>
                          <a:effectLst/>
                          <a:latin typeface="Calibri" charset="0"/>
                          <a:ea typeface="ＭＳ Ｐゴシック" charset="-128"/>
                        </a:rPr>
                        <a:t>’</a:t>
                      </a:r>
                      <a:r>
                        <a:rPr kumimoji="0" lang="en-US" altLang="x-none" sz="2400" b="1" i="0" u="none" strike="noStrike" cap="none" normalizeH="0" baseline="0">
                          <a:ln>
                            <a:noFill/>
                          </a:ln>
                          <a:solidFill>
                            <a:srgbClr val="000000"/>
                          </a:solidFill>
                          <a:effectLst/>
                          <a:latin typeface="Calibri" charset="0"/>
                          <a:ea typeface="ＭＳ Ｐゴシック" charset="-128"/>
                        </a:rPr>
                        <a:t>s best responses</a:t>
                      </a:r>
                    </a:p>
                  </a:txBody>
                  <a:tcPr marL="6084" marR="6084" marT="6084" marB="0" anchor="ctr" horzOverflow="overflow">
                    <a:lnL w="635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F5F5EB"/>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4451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Calibri" charset="0"/>
                          <a:ea typeface="ＭＳ Ｐゴシック" charset="-128"/>
                        </a:rPr>
                        <a:t>1</a:t>
                      </a:r>
                      <a:r>
                        <a:rPr kumimoji="0" lang="en-US" altLang="x-none" sz="1600" b="0" i="0" u="none" strike="noStrike" cap="none" normalizeH="0" baseline="30000">
                          <a:ln>
                            <a:noFill/>
                          </a:ln>
                          <a:solidFill>
                            <a:srgbClr val="000000"/>
                          </a:solidFill>
                          <a:effectLst/>
                          <a:latin typeface="Calibri" charset="0"/>
                          <a:ea typeface="ＭＳ Ｐゴシック" charset="-128"/>
                        </a:rPr>
                        <a:t>st</a:t>
                      </a:r>
                      <a:r>
                        <a:rPr kumimoji="0" lang="en-US" altLang="x-none" sz="1600" b="0" i="0" u="none" strike="noStrike" cap="none" normalizeH="0" baseline="0">
                          <a:ln>
                            <a:noFill/>
                          </a:ln>
                          <a:solidFill>
                            <a:srgbClr val="000000"/>
                          </a:solidFill>
                          <a:effectLst/>
                          <a:latin typeface="Calibri" charset="0"/>
                          <a:ea typeface="ＭＳ Ｐゴシック" charset="-128"/>
                        </a:rPr>
                        <a:t> payoff</a:t>
                      </a:r>
                    </a:p>
                  </a:txBody>
                  <a:tcPr marL="6084" marR="6084" marT="6084" marB="0" anchor="ctr"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50</a:t>
                      </a:r>
                    </a:p>
                  </a:txBody>
                  <a:tcPr marL="6084" marR="6084" marT="6084"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100</a:t>
                      </a:r>
                    </a:p>
                  </a:txBody>
                  <a:tcPr marL="6084" marR="6084" marT="6084"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130</a:t>
                      </a:r>
                    </a:p>
                  </a:txBody>
                  <a:tcPr marL="6084" marR="6084" marT="6084"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170</a:t>
                      </a:r>
                    </a:p>
                  </a:txBody>
                  <a:tcPr marL="6084" marR="6084" marT="6084"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210</a:t>
                      </a:r>
                    </a:p>
                  </a:txBody>
                  <a:tcPr marL="6084" marR="6084" marT="6084"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250</a:t>
                      </a:r>
                    </a:p>
                  </a:txBody>
                  <a:tcPr marL="6084" marR="6084" marT="6084"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290</a:t>
                      </a:r>
                    </a:p>
                  </a:txBody>
                  <a:tcPr marL="6084" marR="6084" marT="6084"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333</a:t>
                      </a:r>
                    </a:p>
                  </a:txBody>
                  <a:tcPr marL="6084" marR="6084" marT="6084"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367</a:t>
                      </a:r>
                    </a:p>
                  </a:txBody>
                  <a:tcPr marL="6084" marR="6084" marT="6084"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400</a:t>
                      </a:r>
                    </a:p>
                  </a:txBody>
                  <a:tcPr marL="6084" marR="6084" marT="6084"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430</a:t>
                      </a:r>
                    </a:p>
                  </a:txBody>
                  <a:tcPr marL="6084" marR="6084" marT="6084"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500</a:t>
                      </a:r>
                    </a:p>
                  </a:txBody>
                  <a:tcPr marL="6084" marR="6084" marT="6084"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600</a:t>
                      </a:r>
                    </a:p>
                  </a:txBody>
                  <a:tcPr marL="6084" marR="6084" marT="6084"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hMerge="1">
                  <a:txBody>
                    <a:bodyPr/>
                    <a:lstStyle/>
                    <a:p>
                      <a:endParaRPr lang="en-US"/>
                    </a:p>
                  </a:txBody>
                  <a:tcPr/>
                </a:tc>
                <a:extLst>
                  <a:ext uri="{0D108BD9-81ED-4DB2-BD59-A6C34878D82A}">
                    <a16:rowId xmlns:a16="http://schemas.microsoft.com/office/drawing/2014/main" val="10001"/>
                  </a:ext>
                </a:extLst>
              </a:tr>
              <a:tr h="204788">
                <a:tc rowSpan="28">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Calibri" charset="0"/>
                          <a:ea typeface="ＭＳ Ｐゴシック" charset="-128"/>
                        </a:rPr>
                        <a:t>First mover</a:t>
                      </a:r>
                    </a:p>
                  </a:txBody>
                  <a:tcPr marL="6084" marR="6084" marT="6084" marB="0" anchor="ctr"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ctr"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48</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113</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141</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166</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188</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206</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222</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232</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240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245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250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240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extLst>
                  <a:ext uri="{0D108BD9-81ED-4DB2-BD59-A6C34878D82A}">
                    <a16:rowId xmlns:a16="http://schemas.microsoft.com/office/drawing/2014/main" val="10002"/>
                  </a:ext>
                </a:extLst>
              </a:tr>
              <a:tr h="204788">
                <a:tc vMerge="1">
                  <a:txBody>
                    <a:bodyPr/>
                    <a:lstStyle/>
                    <a:p>
                      <a:endParaRPr lang="en-US"/>
                    </a:p>
                  </a:txBody>
                  <a:tcPr/>
                </a:tc>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extLst>
                  <a:ext uri="{0D108BD9-81ED-4DB2-BD59-A6C34878D82A}">
                    <a16:rowId xmlns:a16="http://schemas.microsoft.com/office/drawing/2014/main" val="10003"/>
                  </a:ext>
                </a:extLst>
              </a:tr>
              <a:tr h="204788">
                <a:tc vMerge="1">
                  <a:txBody>
                    <a:bodyPr/>
                    <a:lstStyle/>
                    <a:p>
                      <a:endParaRPr lang="en-US"/>
                    </a:p>
                  </a:txBody>
                  <a:tcPr/>
                </a:tc>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50</a:t>
                      </a:r>
                    </a:p>
                  </a:txBody>
                  <a:tcPr marL="6084" marR="6084" marT="6084" marB="0" anchor="ctr"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107</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133</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155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175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191</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205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214</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220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224</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225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210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extLst>
                  <a:ext uri="{0D108BD9-81ED-4DB2-BD59-A6C34878D82A}">
                    <a16:rowId xmlns:a16="http://schemas.microsoft.com/office/drawing/2014/main" val="10004"/>
                  </a:ext>
                </a:extLst>
              </a:tr>
              <a:tr h="204788">
                <a:tc vMerge="1">
                  <a:txBody>
                    <a:bodyPr/>
                    <a:lstStyle/>
                    <a:p>
                      <a:endParaRPr lang="en-US"/>
                    </a:p>
                  </a:txBody>
                  <a:tcPr/>
                </a:tc>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48</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43</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41</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39</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37</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33</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31</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29</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28</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26</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23</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18</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extLst>
                  <a:ext uri="{0D108BD9-81ED-4DB2-BD59-A6C34878D82A}">
                    <a16:rowId xmlns:a16="http://schemas.microsoft.com/office/drawing/2014/main" val="10005"/>
                  </a:ext>
                </a:extLst>
              </a:tr>
              <a:tr h="204788">
                <a:tc vMerge="1">
                  <a:txBody>
                    <a:bodyPr/>
                    <a:lstStyle/>
                    <a:p>
                      <a:endParaRPr lang="en-US"/>
                    </a:p>
                  </a:txBody>
                  <a:tcPr/>
                </a:tc>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100</a:t>
                      </a:r>
                    </a:p>
                  </a:txBody>
                  <a:tcPr marL="6084" marR="6084" marT="6084" marB="0" anchor="ctr"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43</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124</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145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163</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177</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189</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196</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200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202</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200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180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extLst>
                  <a:ext uri="{0D108BD9-81ED-4DB2-BD59-A6C34878D82A}">
                    <a16:rowId xmlns:a16="http://schemas.microsoft.com/office/drawing/2014/main" val="10006"/>
                  </a:ext>
                </a:extLst>
              </a:tr>
              <a:tr h="204788">
                <a:tc vMerge="1">
                  <a:txBody>
                    <a:bodyPr/>
                    <a:lstStyle/>
                    <a:p>
                      <a:endParaRPr lang="en-US"/>
                    </a:p>
                  </a:txBody>
                  <a:tcPr/>
                </a:tc>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77</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73</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69</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61</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57</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53</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50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47</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extLst>
                  <a:ext uri="{0D108BD9-81ED-4DB2-BD59-A6C34878D82A}">
                    <a16:rowId xmlns:a16="http://schemas.microsoft.com/office/drawing/2014/main" val="10007"/>
                  </a:ext>
                </a:extLst>
              </a:tr>
              <a:tr h="204788">
                <a:tc vMerge="1">
                  <a:txBody>
                    <a:bodyPr/>
                    <a:lstStyle/>
                    <a:p>
                      <a:endParaRPr lang="en-US"/>
                    </a:p>
                  </a:txBody>
                  <a:tcPr/>
                </a:tc>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130</a:t>
                      </a:r>
                    </a:p>
                  </a:txBody>
                  <a:tcPr marL="6084" marR="6084" marT="6084" marB="0" anchor="ctr"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41</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77</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96</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119</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139</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155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168</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179</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185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188</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189</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185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162</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extLst>
                  <a:ext uri="{0D108BD9-81ED-4DB2-BD59-A6C34878D82A}">
                    <a16:rowId xmlns:a16="http://schemas.microsoft.com/office/drawing/2014/main" val="10008"/>
                  </a:ext>
                </a:extLst>
              </a:tr>
              <a:tr h="204788">
                <a:tc vMerge="1">
                  <a:txBody>
                    <a:bodyPr/>
                    <a:lstStyle/>
                    <a:p>
                      <a:endParaRPr lang="en-US"/>
                    </a:p>
                  </a:txBody>
                  <a:tcPr/>
                </a:tc>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113</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107</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96</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91</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86</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81</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75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70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61</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57</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48</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x-none" altLang="x-none" sz="1200" b="0" i="0" u="none" strike="noStrike" cap="none" normalizeH="0" baseline="0">
                        <a:ln>
                          <a:noFill/>
                        </a:ln>
                        <a:solidFill>
                          <a:srgbClr val="000000"/>
                        </a:solidFill>
                        <a:effectLst/>
                        <a:latin typeface="Calibri" charset="0"/>
                        <a:ea typeface="ＭＳ Ｐゴシック" charset="-128"/>
                      </a:endParaRP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extLst>
                  <a:ext uri="{0D108BD9-81ED-4DB2-BD59-A6C34878D82A}">
                    <a16:rowId xmlns:a16="http://schemas.microsoft.com/office/drawing/2014/main" val="10009"/>
                  </a:ext>
                </a:extLst>
              </a:tr>
              <a:tr h="204788">
                <a:tc vMerge="1">
                  <a:txBody>
                    <a:bodyPr/>
                    <a:lstStyle/>
                    <a:p>
                      <a:endParaRPr lang="en-US"/>
                    </a:p>
                  </a:txBody>
                  <a:tcPr/>
                </a:tc>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170</a:t>
                      </a:r>
                    </a:p>
                  </a:txBody>
                  <a:tcPr marL="6084" marR="6084" marT="6084" marB="0" anchor="ctr"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39</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73</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91</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112</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130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145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157</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166</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170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172</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172</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165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138</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extLst>
                  <a:ext uri="{0D108BD9-81ED-4DB2-BD59-A6C34878D82A}">
                    <a16:rowId xmlns:a16="http://schemas.microsoft.com/office/drawing/2014/main" val="10010"/>
                  </a:ext>
                </a:extLst>
              </a:tr>
              <a:tr h="204788">
                <a:tc vMerge="1">
                  <a:txBody>
                    <a:bodyPr/>
                    <a:lstStyle/>
                    <a:p>
                      <a:endParaRPr lang="en-US"/>
                    </a:p>
                  </a:txBody>
                  <a:tcPr/>
                </a:tc>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141</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133</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124</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119</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112</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99</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92</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84</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79</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73</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68</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56</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39</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extLst>
                  <a:ext uri="{0D108BD9-81ED-4DB2-BD59-A6C34878D82A}">
                    <a16:rowId xmlns:a16="http://schemas.microsoft.com/office/drawing/2014/main" val="10011"/>
                  </a:ext>
                </a:extLst>
              </a:tr>
              <a:tr h="204788">
                <a:tc vMerge="1">
                  <a:txBody>
                    <a:bodyPr/>
                    <a:lstStyle/>
                    <a:p>
                      <a:endParaRPr lang="en-US"/>
                    </a:p>
                  </a:txBody>
                  <a:tcPr/>
                </a:tc>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210</a:t>
                      </a:r>
                    </a:p>
                  </a:txBody>
                  <a:tcPr marL="6084" marR="6084" marT="6084" marB="0" anchor="ctr"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37</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69</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86</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122</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135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145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152</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155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156</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155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145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114</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extLst>
                  <a:ext uri="{0D108BD9-81ED-4DB2-BD59-A6C34878D82A}">
                    <a16:rowId xmlns:a16="http://schemas.microsoft.com/office/drawing/2014/main" val="10012"/>
                  </a:ext>
                </a:extLst>
              </a:tr>
              <a:tr h="204788">
                <a:tc vMerge="1">
                  <a:txBody>
                    <a:bodyPr/>
                    <a:lstStyle/>
                    <a:p>
                      <a:endParaRPr lang="en-US"/>
                    </a:p>
                  </a:txBody>
                  <a:tcPr/>
                </a:tc>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166</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155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145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139</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130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122</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113</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96</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89</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82</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76</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61</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extLst>
                  <a:ext uri="{0D108BD9-81ED-4DB2-BD59-A6C34878D82A}">
                    <a16:rowId xmlns:a16="http://schemas.microsoft.com/office/drawing/2014/main" val="10013"/>
                  </a:ext>
                </a:extLst>
              </a:tr>
              <a:tr h="204788">
                <a:tc vMerge="1">
                  <a:txBody>
                    <a:bodyPr/>
                    <a:lstStyle/>
                    <a:p>
                      <a:endParaRPr lang="en-US"/>
                    </a:p>
                  </a:txBody>
                  <a:tcPr/>
                </a:tc>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250</a:t>
                      </a:r>
                    </a:p>
                  </a:txBody>
                  <a:tcPr marL="6084" marR="6084" marT="6084" marB="0" anchor="ctr"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81</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99</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113</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125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133</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139</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141</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140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138</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125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extLst>
                  <a:ext uri="{0D108BD9-81ED-4DB2-BD59-A6C34878D82A}">
                    <a16:rowId xmlns:a16="http://schemas.microsoft.com/office/drawing/2014/main" val="10014"/>
                  </a:ext>
                </a:extLst>
              </a:tr>
              <a:tr h="204788">
                <a:tc vMerge="1">
                  <a:txBody>
                    <a:bodyPr/>
                    <a:lstStyle/>
                    <a:p>
                      <a:endParaRPr lang="en-US"/>
                    </a:p>
                  </a:txBody>
                  <a:tcPr/>
                </a:tc>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188</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175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163</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155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145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135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125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115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104</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96</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88</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63</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38</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extLst>
                  <a:ext uri="{0D108BD9-81ED-4DB2-BD59-A6C34878D82A}">
                    <a16:rowId xmlns:a16="http://schemas.microsoft.com/office/drawing/2014/main" val="10015"/>
                  </a:ext>
                </a:extLst>
              </a:tr>
              <a:tr h="204788">
                <a:tc vMerge="1">
                  <a:txBody>
                    <a:bodyPr/>
                    <a:lstStyle/>
                    <a:p>
                      <a:endParaRPr lang="en-US"/>
                    </a:p>
                  </a:txBody>
                  <a:tcPr/>
                </a:tc>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290</a:t>
                      </a:r>
                    </a:p>
                  </a:txBody>
                  <a:tcPr marL="6084" marR="6084" marT="6084" marB="0" anchor="ctr"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33</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61</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75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92</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115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122</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126</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126</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124</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120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66</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extLst>
                  <a:ext uri="{0D108BD9-81ED-4DB2-BD59-A6C34878D82A}">
                    <a16:rowId xmlns:a16="http://schemas.microsoft.com/office/drawing/2014/main" val="10016"/>
                  </a:ext>
                </a:extLst>
              </a:tr>
              <a:tr h="204788">
                <a:tc vMerge="1">
                  <a:txBody>
                    <a:bodyPr/>
                    <a:lstStyle/>
                    <a:p>
                      <a:endParaRPr lang="en-US"/>
                    </a:p>
                  </a:txBody>
                  <a:tcPr/>
                </a:tc>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206</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191</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177</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168</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157</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145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133</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122</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109</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99</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81</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61</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32</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extLst>
                  <a:ext uri="{0D108BD9-81ED-4DB2-BD59-A6C34878D82A}">
                    <a16:rowId xmlns:a16="http://schemas.microsoft.com/office/drawing/2014/main" val="10017"/>
                  </a:ext>
                </a:extLst>
              </a:tr>
              <a:tr h="204788">
                <a:tc vMerge="1">
                  <a:txBody>
                    <a:bodyPr/>
                    <a:lstStyle/>
                    <a:p>
                      <a:endParaRPr lang="en-US"/>
                    </a:p>
                  </a:txBody>
                  <a:tcPr/>
                </a:tc>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333</a:t>
                      </a:r>
                    </a:p>
                  </a:txBody>
                  <a:tcPr marL="6084" marR="6084" marT="6084" marB="0" anchor="ctr"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31</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57</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70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84</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96</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104</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109</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111</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110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107</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102</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84</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40.2</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extLst>
                  <a:ext uri="{0D108BD9-81ED-4DB2-BD59-A6C34878D82A}">
                    <a16:rowId xmlns:a16="http://schemas.microsoft.com/office/drawing/2014/main" val="10018"/>
                  </a:ext>
                </a:extLst>
              </a:tr>
              <a:tr h="204788">
                <a:tc vMerge="1">
                  <a:txBody>
                    <a:bodyPr/>
                    <a:lstStyle/>
                    <a:p>
                      <a:endParaRPr lang="en-US"/>
                    </a:p>
                  </a:txBody>
                  <a:tcPr/>
                </a:tc>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222</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205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189</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179</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166</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152</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139</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126</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111</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89</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79</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56</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22</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extLst>
                  <a:ext uri="{0D108BD9-81ED-4DB2-BD59-A6C34878D82A}">
                    <a16:rowId xmlns:a16="http://schemas.microsoft.com/office/drawing/2014/main" val="10019"/>
                  </a:ext>
                </a:extLst>
              </a:tr>
              <a:tr h="204788">
                <a:tc vMerge="1">
                  <a:txBody>
                    <a:bodyPr/>
                    <a:lstStyle/>
                    <a:p>
                      <a:endParaRPr lang="en-US"/>
                    </a:p>
                  </a:txBody>
                  <a:tcPr/>
                </a:tc>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367</a:t>
                      </a:r>
                    </a:p>
                  </a:txBody>
                  <a:tcPr marL="6084" marR="6084" marT="6084" marB="0" anchor="ctr"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29</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53</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79</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89</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96</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99</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98</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93</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87</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67</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19.8</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extLst>
                  <a:ext uri="{0D108BD9-81ED-4DB2-BD59-A6C34878D82A}">
                    <a16:rowId xmlns:a16="http://schemas.microsoft.com/office/drawing/2014/main" val="10020"/>
                  </a:ext>
                </a:extLst>
              </a:tr>
              <a:tr h="204788">
                <a:tc vMerge="1">
                  <a:txBody>
                    <a:bodyPr/>
                    <a:lstStyle/>
                    <a:p>
                      <a:endParaRPr lang="en-US"/>
                    </a:p>
                  </a:txBody>
                  <a:tcPr/>
                </a:tc>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232</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214</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196</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185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170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155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141</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126</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110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98</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86</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75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49</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12</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extLst>
                  <a:ext uri="{0D108BD9-81ED-4DB2-BD59-A6C34878D82A}">
                    <a16:rowId xmlns:a16="http://schemas.microsoft.com/office/drawing/2014/main" val="10021"/>
                  </a:ext>
                </a:extLst>
              </a:tr>
              <a:tr h="204788">
                <a:tc vMerge="1">
                  <a:txBody>
                    <a:bodyPr/>
                    <a:lstStyle/>
                    <a:p>
                      <a:endParaRPr lang="en-US"/>
                    </a:p>
                  </a:txBody>
                  <a:tcPr/>
                </a:tc>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400</a:t>
                      </a:r>
                    </a:p>
                  </a:txBody>
                  <a:tcPr marL="6084" marR="6084" marT="6084" marB="0" anchor="ctr"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28</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50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61</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73</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82</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88</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89</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86</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73</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50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extLst>
                  <a:ext uri="{0D108BD9-81ED-4DB2-BD59-A6C34878D82A}">
                    <a16:rowId xmlns:a16="http://schemas.microsoft.com/office/drawing/2014/main" val="10022"/>
                  </a:ext>
                </a:extLst>
              </a:tr>
              <a:tr h="204788">
                <a:tc vMerge="1">
                  <a:txBody>
                    <a:bodyPr/>
                    <a:lstStyle/>
                    <a:p>
                      <a:endParaRPr lang="en-US"/>
                    </a:p>
                  </a:txBody>
                  <a:tcPr/>
                </a:tc>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240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220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200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188</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172</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156</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140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124</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107</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93</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68</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extLst>
                  <a:ext uri="{0D108BD9-81ED-4DB2-BD59-A6C34878D82A}">
                    <a16:rowId xmlns:a16="http://schemas.microsoft.com/office/drawing/2014/main" val="10023"/>
                  </a:ext>
                </a:extLst>
              </a:tr>
              <a:tr h="204788">
                <a:tc vMerge="1">
                  <a:txBody>
                    <a:bodyPr/>
                    <a:lstStyle/>
                    <a:p>
                      <a:endParaRPr lang="en-US"/>
                    </a:p>
                  </a:txBody>
                  <a:tcPr/>
                </a:tc>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430</a:t>
                      </a:r>
                    </a:p>
                  </a:txBody>
                  <a:tcPr marL="6084" marR="6084" marT="6084" marB="0" anchor="ctr"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26</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47</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57</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68</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76</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81</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79</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75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68</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extLst>
                  <a:ext uri="{0D108BD9-81ED-4DB2-BD59-A6C34878D82A}">
                    <a16:rowId xmlns:a16="http://schemas.microsoft.com/office/drawing/2014/main" val="10024"/>
                  </a:ext>
                </a:extLst>
              </a:tr>
              <a:tr h="204788">
                <a:tc vMerge="1">
                  <a:txBody>
                    <a:bodyPr/>
                    <a:lstStyle/>
                    <a:p>
                      <a:endParaRPr lang="en-US"/>
                    </a:p>
                  </a:txBody>
                  <a:tcPr/>
                </a:tc>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245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224</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202</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189</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172</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155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138</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120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102</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87</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73</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extLst>
                  <a:ext uri="{0D108BD9-81ED-4DB2-BD59-A6C34878D82A}">
                    <a16:rowId xmlns:a16="http://schemas.microsoft.com/office/drawing/2014/main" val="10025"/>
                  </a:ext>
                </a:extLst>
              </a:tr>
              <a:tr h="204788">
                <a:tc vMerge="1">
                  <a:txBody>
                    <a:bodyPr/>
                    <a:lstStyle/>
                    <a:p>
                      <a:endParaRPr lang="en-US"/>
                    </a:p>
                  </a:txBody>
                  <a:tcPr/>
                </a:tc>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500</a:t>
                      </a:r>
                    </a:p>
                  </a:txBody>
                  <a:tcPr marL="6084" marR="6084" marT="6084" marB="0" anchor="ctr"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23</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48</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56</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61</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63</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61</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56</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49</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extLst>
                  <a:ext uri="{0D108BD9-81ED-4DB2-BD59-A6C34878D82A}">
                    <a16:rowId xmlns:a16="http://schemas.microsoft.com/office/drawing/2014/main" val="10026"/>
                  </a:ext>
                </a:extLst>
              </a:tr>
              <a:tr h="204788">
                <a:tc vMerge="1">
                  <a:txBody>
                    <a:bodyPr/>
                    <a:lstStyle/>
                    <a:p>
                      <a:endParaRPr lang="en-US"/>
                    </a:p>
                  </a:txBody>
                  <a:tcPr/>
                </a:tc>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250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225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200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185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165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145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125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105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84</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67</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50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35</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extLst>
                  <a:ext uri="{0D108BD9-81ED-4DB2-BD59-A6C34878D82A}">
                    <a16:rowId xmlns:a16="http://schemas.microsoft.com/office/drawing/2014/main" val="10027"/>
                  </a:ext>
                </a:extLst>
              </a:tr>
              <a:tr h="204788">
                <a:tc vMerge="1">
                  <a:txBody>
                    <a:bodyPr/>
                    <a:lstStyle/>
                    <a:p>
                      <a:endParaRPr lang="en-US"/>
                    </a:p>
                  </a:txBody>
                  <a:tcPr/>
                </a:tc>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600</a:t>
                      </a:r>
                    </a:p>
                  </a:txBody>
                  <a:tcPr marL="6084" marR="6084" marT="6084" marB="0" anchor="ctr"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18</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35</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39</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38</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32</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22</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12</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F5F5EB"/>
                    </a:solidFill>
                  </a:tcPr>
                </a:tc>
                <a:extLst>
                  <a:ext uri="{0D108BD9-81ED-4DB2-BD59-A6C34878D82A}">
                    <a16:rowId xmlns:a16="http://schemas.microsoft.com/office/drawing/2014/main" val="10028"/>
                  </a:ext>
                </a:extLst>
              </a:tr>
              <a:tr h="204788">
                <a:tc vMerge="1">
                  <a:txBody>
                    <a:bodyPr/>
                    <a:lstStyle/>
                    <a:p>
                      <a:endParaRPr lang="en-US"/>
                    </a:p>
                  </a:txBody>
                  <a:tcPr/>
                </a:tc>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240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210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180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162</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138</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114</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90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66</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40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20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0</a:t>
                      </a:r>
                    </a:p>
                  </a:txBody>
                  <a:tcPr marL="6084" marR="6084" marT="6084" marB="0" anchor="b"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x-none" sz="1200" b="0" i="0" u="none" strike="noStrike" cap="none" normalizeH="0" baseline="0">
                          <a:ln>
                            <a:noFill/>
                          </a:ln>
                          <a:solidFill>
                            <a:srgbClr val="000000"/>
                          </a:solidFill>
                          <a:effectLst/>
                          <a:latin typeface="Calibri" charset="0"/>
                          <a:ea typeface="ＭＳ Ｐゴシック" charset="-128"/>
                        </a:rPr>
                        <a:t> </a:t>
                      </a:r>
                    </a:p>
                  </a:txBody>
                  <a:tcPr marL="6084" marR="6084" marT="6084" marB="0" anchor="b"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F5F5EB"/>
                    </a:solidFill>
                  </a:tcPr>
                </a:tc>
                <a:extLst>
                  <a:ext uri="{0D108BD9-81ED-4DB2-BD59-A6C34878D82A}">
                    <a16:rowId xmlns:a16="http://schemas.microsoft.com/office/drawing/2014/main" val="10029"/>
                  </a:ext>
                </a:extLst>
              </a:tr>
            </a:tbl>
          </a:graphicData>
        </a:graphic>
      </p:graphicFrame>
      <p:sp>
        <p:nvSpPr>
          <p:cNvPr id="101205" name="Rectangle 5"/>
          <p:cNvSpPr>
            <a:spLocks noChangeArrowheads="1"/>
          </p:cNvSpPr>
          <p:nvPr/>
        </p:nvSpPr>
        <p:spPr bwMode="auto">
          <a:xfrm>
            <a:off x="4724400" y="6019800"/>
            <a:ext cx="547688" cy="415925"/>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cxnSp>
        <p:nvCxnSpPr>
          <p:cNvPr id="7" name="Straight Arrow Connector 6"/>
          <p:cNvCxnSpPr>
            <a:cxnSpLocks noChangeShapeType="1"/>
          </p:cNvCxnSpPr>
          <p:nvPr/>
        </p:nvCxnSpPr>
        <p:spPr bwMode="auto">
          <a:xfrm rot="5400000" flipH="1" flipV="1">
            <a:off x="4383882" y="5638006"/>
            <a:ext cx="914400" cy="1587"/>
          </a:xfrm>
          <a:prstGeom prst="straightConnector1">
            <a:avLst/>
          </a:prstGeom>
          <a:noFill/>
          <a:ln w="38100">
            <a:solidFill>
              <a:srgbClr val="3333FF"/>
            </a:solidFill>
            <a:round/>
            <a:headEnd/>
            <a:tailEnd type="arrow" w="med" len="med"/>
          </a:ln>
          <a:extLst>
            <a:ext uri="{909E8E84-426E-40DD-AFC4-6F175D3DCCD1}">
              <a14:hiddenFill xmlns:a14="http://schemas.microsoft.com/office/drawing/2010/main">
                <a:noFill/>
              </a14:hiddenFill>
            </a:ext>
          </a:extLst>
        </p:spPr>
      </p:cxnSp>
      <p:sp>
        <p:nvSpPr>
          <p:cNvPr id="8" name="Rectangle 7"/>
          <p:cNvSpPr>
            <a:spLocks noChangeArrowheads="1"/>
          </p:cNvSpPr>
          <p:nvPr/>
        </p:nvSpPr>
        <p:spPr bwMode="auto">
          <a:xfrm>
            <a:off x="5783263" y="4373563"/>
            <a:ext cx="547687" cy="4175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cxnSp>
        <p:nvCxnSpPr>
          <p:cNvPr id="9" name="Straight Arrow Connector 8"/>
          <p:cNvCxnSpPr>
            <a:cxnSpLocks noChangeShapeType="1"/>
          </p:cNvCxnSpPr>
          <p:nvPr/>
        </p:nvCxnSpPr>
        <p:spPr bwMode="auto">
          <a:xfrm flipV="1">
            <a:off x="5181600" y="4918075"/>
            <a:ext cx="914400" cy="0"/>
          </a:xfrm>
          <a:prstGeom prst="straightConnector1">
            <a:avLst/>
          </a:prstGeom>
          <a:noFill/>
          <a:ln w="38100">
            <a:solidFill>
              <a:srgbClr val="009900"/>
            </a:solidFill>
            <a:round/>
            <a:headEnd/>
            <a:tailEnd type="arrow" w="med" len="med"/>
          </a:ln>
          <a:extLst>
            <a:ext uri="{909E8E84-426E-40DD-AFC4-6F175D3DCCD1}">
              <a14:hiddenFill xmlns:a14="http://schemas.microsoft.com/office/drawing/2010/main">
                <a:noFill/>
              </a14:hiddenFill>
            </a:ext>
          </a:extLst>
        </p:spPr>
      </p:cxnSp>
      <p:cxnSp>
        <p:nvCxnSpPr>
          <p:cNvPr id="10" name="Straight Arrow Connector 9"/>
          <p:cNvCxnSpPr>
            <a:cxnSpLocks noChangeShapeType="1"/>
          </p:cNvCxnSpPr>
          <p:nvPr/>
        </p:nvCxnSpPr>
        <p:spPr bwMode="auto">
          <a:xfrm rot="5400000" flipH="1" flipV="1">
            <a:off x="5678488" y="4800600"/>
            <a:ext cx="458788" cy="1587"/>
          </a:xfrm>
          <a:prstGeom prst="straightConnector1">
            <a:avLst/>
          </a:prstGeom>
          <a:noFill/>
          <a:ln w="38100">
            <a:solidFill>
              <a:srgbClr val="3333FF"/>
            </a:solidFill>
            <a:round/>
            <a:headEnd/>
            <a:tailEnd type="arrow" w="med" len="med"/>
          </a:ln>
          <a:extLst>
            <a:ext uri="{909E8E84-426E-40DD-AFC4-6F175D3DCCD1}">
              <a14:hiddenFill xmlns:a14="http://schemas.microsoft.com/office/drawing/2010/main">
                <a:noFill/>
              </a14:hiddenFill>
            </a:ext>
          </a:extLst>
        </p:spPr>
      </p:cxnSp>
      <p:sp>
        <p:nvSpPr>
          <p:cNvPr id="11" name="Rectangle 10"/>
          <p:cNvSpPr/>
          <p:nvPr/>
        </p:nvSpPr>
        <p:spPr>
          <a:xfrm>
            <a:off x="6029187" y="452735"/>
            <a:ext cx="2771913" cy="461665"/>
          </a:xfrm>
          <a:prstGeom prst="rect">
            <a:avLst/>
          </a:prstGeom>
          <a:solidFill>
            <a:schemeClr val="bg1">
              <a:lumMod val="20000"/>
              <a:lumOff val="80000"/>
            </a:schemeClr>
          </a:solidFill>
          <a:ln>
            <a:solidFill>
              <a:schemeClr val="tx1"/>
            </a:solidFill>
          </a:ln>
        </p:spPr>
        <p:txBody>
          <a:bodyPr wrap="none">
            <a:spAutoFit/>
          </a:bodyPr>
          <a:lstStyle/>
          <a:p>
            <a:r>
              <a:rPr lang="en-US" altLang="x-none">
                <a:latin typeface="Calibri" charset="0"/>
                <a:ea typeface="ＭＳ Ｐゴシック" charset="-128"/>
                <a:sym typeface="Symbol" charset="2"/>
              </a:rPr>
              <a:t>Choose</a:t>
            </a:r>
            <a:r>
              <a:rPr lang="en-US" altLang="x-none">
                <a:latin typeface="Calibri" charset="0"/>
                <a:ea typeface="ＭＳ Ｐゴシック" charset="-128"/>
                <a:sym typeface="Wingdings" charset="2"/>
              </a:rPr>
              <a:t> </a:t>
            </a:r>
            <a:r>
              <a:rPr lang="en-US" altLang="x-none">
                <a:latin typeface="Calibri" charset="0"/>
                <a:ea typeface="ＭＳ Ｐゴシック" charset="-128"/>
                <a:sym typeface="Symbol" charset="2"/>
              </a:rPr>
              <a:t>500 – 0.5 Q</a:t>
            </a:r>
            <a:r>
              <a:rPr lang="en-US" altLang="x-none" baseline="-25000">
                <a:latin typeface="Calibri" charset="0"/>
                <a:ea typeface="ＭＳ Ｐゴシック" charset="-128"/>
                <a:sym typeface="Symbol" charset="2"/>
              </a:rPr>
              <a:t>1</a:t>
            </a:r>
            <a:r>
              <a:rPr lang="en-US" altLang="x-none">
                <a:latin typeface="Calibri" charset="0"/>
                <a:ea typeface="ＭＳ Ｐゴシック" charset="-128"/>
                <a:sym typeface="Wingdings" charset="2"/>
              </a:rPr>
              <a:t> </a:t>
            </a:r>
            <a:endParaRPr lang="en-US"/>
          </a:p>
        </p:txBody>
      </p:sp>
      <p:sp>
        <p:nvSpPr>
          <p:cNvPr id="2" name="Slide Number Placeholder 1">
            <a:extLst>
              <a:ext uri="{FF2B5EF4-FFF2-40B4-BE49-F238E27FC236}">
                <a16:creationId xmlns:a16="http://schemas.microsoft.com/office/drawing/2014/main" id="{7ABE58BD-0988-824F-86B4-D3C19B713434}"/>
              </a:ext>
            </a:extLst>
          </p:cNvPr>
          <p:cNvSpPr>
            <a:spLocks noGrp="1"/>
          </p:cNvSpPr>
          <p:nvPr>
            <p:ph type="sldNum" sz="quarter" idx="10"/>
          </p:nvPr>
        </p:nvSpPr>
        <p:spPr/>
        <p:txBody>
          <a:bodyPr/>
          <a:lstStyle/>
          <a:p>
            <a:fld id="{3BE99143-9491-374F-97F8-AE90C9040AE5}" type="slidenum">
              <a:rPr lang="en-US" altLang="en-US" smtClean="0"/>
              <a:pPr/>
              <a:t>4</a:t>
            </a:fld>
            <a:endParaRPr lang="en-US" altLang="en-US"/>
          </a:p>
        </p:txBody>
      </p:sp>
    </p:spTree>
    <p:extLst>
      <p:ext uri="{BB962C8B-B14F-4D97-AF65-F5344CB8AC3E}">
        <p14:creationId xmlns:p14="http://schemas.microsoft.com/office/powerpoint/2010/main" val="428764135"/>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Experiment 5</a:t>
            </a:r>
          </a:p>
        </p:txBody>
      </p:sp>
      <p:graphicFrame>
        <p:nvGraphicFramePr>
          <p:cNvPr id="5" name="Table 4"/>
          <p:cNvGraphicFramePr>
            <a:graphicFrameLocks noGrp="1"/>
          </p:cNvGraphicFramePr>
          <p:nvPr>
            <p:extLst>
              <p:ext uri="{D42A27DB-BD31-4B8C-83A1-F6EECF244321}">
                <p14:modId xmlns:p14="http://schemas.microsoft.com/office/powerpoint/2010/main" val="1075594425"/>
              </p:ext>
            </p:extLst>
          </p:nvPr>
        </p:nvGraphicFramePr>
        <p:xfrm>
          <a:off x="-8" y="6"/>
          <a:ext cx="9144016" cy="6857988"/>
        </p:xfrm>
        <a:graphic>
          <a:graphicData uri="http://schemas.openxmlformats.org/drawingml/2006/table">
            <a:tbl>
              <a:tblPr/>
              <a:tblGrid>
                <a:gridCol w="840034">
                  <a:extLst>
                    <a:ext uri="{9D8B030D-6E8A-4147-A177-3AD203B41FA5}">
                      <a16:colId xmlns:a16="http://schemas.microsoft.com/office/drawing/2014/main" val="20000"/>
                    </a:ext>
                  </a:extLst>
                </a:gridCol>
                <a:gridCol w="661010">
                  <a:extLst>
                    <a:ext uri="{9D8B030D-6E8A-4147-A177-3AD203B41FA5}">
                      <a16:colId xmlns:a16="http://schemas.microsoft.com/office/drawing/2014/main" val="20001"/>
                    </a:ext>
                  </a:extLst>
                </a:gridCol>
                <a:gridCol w="268537">
                  <a:extLst>
                    <a:ext uri="{9D8B030D-6E8A-4147-A177-3AD203B41FA5}">
                      <a16:colId xmlns:a16="http://schemas.microsoft.com/office/drawing/2014/main" val="20002"/>
                    </a:ext>
                  </a:extLst>
                </a:gridCol>
                <a:gridCol w="268537">
                  <a:extLst>
                    <a:ext uri="{9D8B030D-6E8A-4147-A177-3AD203B41FA5}">
                      <a16:colId xmlns:a16="http://schemas.microsoft.com/office/drawing/2014/main" val="20003"/>
                    </a:ext>
                  </a:extLst>
                </a:gridCol>
                <a:gridCol w="268537">
                  <a:extLst>
                    <a:ext uri="{9D8B030D-6E8A-4147-A177-3AD203B41FA5}">
                      <a16:colId xmlns:a16="http://schemas.microsoft.com/office/drawing/2014/main" val="20004"/>
                    </a:ext>
                  </a:extLst>
                </a:gridCol>
                <a:gridCol w="268537">
                  <a:extLst>
                    <a:ext uri="{9D8B030D-6E8A-4147-A177-3AD203B41FA5}">
                      <a16:colId xmlns:a16="http://schemas.microsoft.com/office/drawing/2014/main" val="20005"/>
                    </a:ext>
                  </a:extLst>
                </a:gridCol>
                <a:gridCol w="268537">
                  <a:extLst>
                    <a:ext uri="{9D8B030D-6E8A-4147-A177-3AD203B41FA5}">
                      <a16:colId xmlns:a16="http://schemas.microsoft.com/office/drawing/2014/main" val="20006"/>
                    </a:ext>
                  </a:extLst>
                </a:gridCol>
                <a:gridCol w="268537">
                  <a:extLst>
                    <a:ext uri="{9D8B030D-6E8A-4147-A177-3AD203B41FA5}">
                      <a16:colId xmlns:a16="http://schemas.microsoft.com/office/drawing/2014/main" val="20007"/>
                    </a:ext>
                  </a:extLst>
                </a:gridCol>
                <a:gridCol w="268537">
                  <a:extLst>
                    <a:ext uri="{9D8B030D-6E8A-4147-A177-3AD203B41FA5}">
                      <a16:colId xmlns:a16="http://schemas.microsoft.com/office/drawing/2014/main" val="20008"/>
                    </a:ext>
                  </a:extLst>
                </a:gridCol>
                <a:gridCol w="268537">
                  <a:extLst>
                    <a:ext uri="{9D8B030D-6E8A-4147-A177-3AD203B41FA5}">
                      <a16:colId xmlns:a16="http://schemas.microsoft.com/office/drawing/2014/main" val="20009"/>
                    </a:ext>
                  </a:extLst>
                </a:gridCol>
                <a:gridCol w="268537">
                  <a:extLst>
                    <a:ext uri="{9D8B030D-6E8A-4147-A177-3AD203B41FA5}">
                      <a16:colId xmlns:a16="http://schemas.microsoft.com/office/drawing/2014/main" val="20010"/>
                    </a:ext>
                  </a:extLst>
                </a:gridCol>
                <a:gridCol w="268537">
                  <a:extLst>
                    <a:ext uri="{9D8B030D-6E8A-4147-A177-3AD203B41FA5}">
                      <a16:colId xmlns:a16="http://schemas.microsoft.com/office/drawing/2014/main" val="20011"/>
                    </a:ext>
                  </a:extLst>
                </a:gridCol>
                <a:gridCol w="268537">
                  <a:extLst>
                    <a:ext uri="{9D8B030D-6E8A-4147-A177-3AD203B41FA5}">
                      <a16:colId xmlns:a16="http://schemas.microsoft.com/office/drawing/2014/main" val="20012"/>
                    </a:ext>
                  </a:extLst>
                </a:gridCol>
                <a:gridCol w="268537">
                  <a:extLst>
                    <a:ext uri="{9D8B030D-6E8A-4147-A177-3AD203B41FA5}">
                      <a16:colId xmlns:a16="http://schemas.microsoft.com/office/drawing/2014/main" val="20013"/>
                    </a:ext>
                  </a:extLst>
                </a:gridCol>
                <a:gridCol w="268537">
                  <a:extLst>
                    <a:ext uri="{9D8B030D-6E8A-4147-A177-3AD203B41FA5}">
                      <a16:colId xmlns:a16="http://schemas.microsoft.com/office/drawing/2014/main" val="20014"/>
                    </a:ext>
                  </a:extLst>
                </a:gridCol>
                <a:gridCol w="268537">
                  <a:extLst>
                    <a:ext uri="{9D8B030D-6E8A-4147-A177-3AD203B41FA5}">
                      <a16:colId xmlns:a16="http://schemas.microsoft.com/office/drawing/2014/main" val="20015"/>
                    </a:ext>
                  </a:extLst>
                </a:gridCol>
                <a:gridCol w="268537">
                  <a:extLst>
                    <a:ext uri="{9D8B030D-6E8A-4147-A177-3AD203B41FA5}">
                      <a16:colId xmlns:a16="http://schemas.microsoft.com/office/drawing/2014/main" val="20016"/>
                    </a:ext>
                  </a:extLst>
                </a:gridCol>
                <a:gridCol w="268537">
                  <a:extLst>
                    <a:ext uri="{9D8B030D-6E8A-4147-A177-3AD203B41FA5}">
                      <a16:colId xmlns:a16="http://schemas.microsoft.com/office/drawing/2014/main" val="20017"/>
                    </a:ext>
                  </a:extLst>
                </a:gridCol>
                <a:gridCol w="268537">
                  <a:extLst>
                    <a:ext uri="{9D8B030D-6E8A-4147-A177-3AD203B41FA5}">
                      <a16:colId xmlns:a16="http://schemas.microsoft.com/office/drawing/2014/main" val="20018"/>
                    </a:ext>
                  </a:extLst>
                </a:gridCol>
                <a:gridCol w="268537">
                  <a:extLst>
                    <a:ext uri="{9D8B030D-6E8A-4147-A177-3AD203B41FA5}">
                      <a16:colId xmlns:a16="http://schemas.microsoft.com/office/drawing/2014/main" val="20019"/>
                    </a:ext>
                  </a:extLst>
                </a:gridCol>
                <a:gridCol w="268537">
                  <a:extLst>
                    <a:ext uri="{9D8B030D-6E8A-4147-A177-3AD203B41FA5}">
                      <a16:colId xmlns:a16="http://schemas.microsoft.com/office/drawing/2014/main" val="20020"/>
                    </a:ext>
                  </a:extLst>
                </a:gridCol>
                <a:gridCol w="268537">
                  <a:extLst>
                    <a:ext uri="{9D8B030D-6E8A-4147-A177-3AD203B41FA5}">
                      <a16:colId xmlns:a16="http://schemas.microsoft.com/office/drawing/2014/main" val="20021"/>
                    </a:ext>
                  </a:extLst>
                </a:gridCol>
                <a:gridCol w="268537">
                  <a:extLst>
                    <a:ext uri="{9D8B030D-6E8A-4147-A177-3AD203B41FA5}">
                      <a16:colId xmlns:a16="http://schemas.microsoft.com/office/drawing/2014/main" val="20022"/>
                    </a:ext>
                  </a:extLst>
                </a:gridCol>
                <a:gridCol w="268537">
                  <a:extLst>
                    <a:ext uri="{9D8B030D-6E8A-4147-A177-3AD203B41FA5}">
                      <a16:colId xmlns:a16="http://schemas.microsoft.com/office/drawing/2014/main" val="20023"/>
                    </a:ext>
                  </a:extLst>
                </a:gridCol>
                <a:gridCol w="268537">
                  <a:extLst>
                    <a:ext uri="{9D8B030D-6E8A-4147-A177-3AD203B41FA5}">
                      <a16:colId xmlns:a16="http://schemas.microsoft.com/office/drawing/2014/main" val="20024"/>
                    </a:ext>
                  </a:extLst>
                </a:gridCol>
                <a:gridCol w="268537">
                  <a:extLst>
                    <a:ext uri="{9D8B030D-6E8A-4147-A177-3AD203B41FA5}">
                      <a16:colId xmlns:a16="http://schemas.microsoft.com/office/drawing/2014/main" val="20025"/>
                    </a:ext>
                  </a:extLst>
                </a:gridCol>
                <a:gridCol w="268537">
                  <a:extLst>
                    <a:ext uri="{9D8B030D-6E8A-4147-A177-3AD203B41FA5}">
                      <a16:colId xmlns:a16="http://schemas.microsoft.com/office/drawing/2014/main" val="20026"/>
                    </a:ext>
                  </a:extLst>
                </a:gridCol>
                <a:gridCol w="268537">
                  <a:extLst>
                    <a:ext uri="{9D8B030D-6E8A-4147-A177-3AD203B41FA5}">
                      <a16:colId xmlns:a16="http://schemas.microsoft.com/office/drawing/2014/main" val="20027"/>
                    </a:ext>
                  </a:extLst>
                </a:gridCol>
                <a:gridCol w="320177">
                  <a:extLst>
                    <a:ext uri="{9D8B030D-6E8A-4147-A177-3AD203B41FA5}">
                      <a16:colId xmlns:a16="http://schemas.microsoft.com/office/drawing/2014/main" val="20028"/>
                    </a:ext>
                  </a:extLst>
                </a:gridCol>
                <a:gridCol w="340833">
                  <a:extLst>
                    <a:ext uri="{9D8B030D-6E8A-4147-A177-3AD203B41FA5}">
                      <a16:colId xmlns:a16="http://schemas.microsoft.com/office/drawing/2014/main" val="20029"/>
                    </a:ext>
                  </a:extLst>
                </a:gridCol>
              </a:tblGrid>
              <a:tr h="564655">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ctr" fontAlgn="ctr"/>
                      <a:r>
                        <a:rPr lang="en-US" sz="1600" b="0" i="0" u="none" strike="noStrike" dirty="0">
                          <a:solidFill>
                            <a:srgbClr val="000000"/>
                          </a:solidFill>
                          <a:latin typeface="Calibri"/>
                        </a:rPr>
                        <a:t>2</a:t>
                      </a:r>
                      <a:r>
                        <a:rPr lang="en-US" sz="1600" b="0" i="0" u="none" strike="noStrike" baseline="30000" dirty="0">
                          <a:solidFill>
                            <a:srgbClr val="000000"/>
                          </a:solidFill>
                          <a:latin typeface="Calibri"/>
                        </a:rPr>
                        <a:t>nd</a:t>
                      </a:r>
                      <a:r>
                        <a:rPr lang="en-US" sz="1600" b="0" i="0" u="none" strike="noStrike" dirty="0">
                          <a:solidFill>
                            <a:srgbClr val="000000"/>
                          </a:solidFill>
                          <a:latin typeface="Calibri"/>
                        </a:rPr>
                        <a:t> payoff</a:t>
                      </a:r>
                    </a:p>
                  </a:txBody>
                  <a:tcPr marL="6084" marR="6084" marT="608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gridSpan="28">
                  <a:txBody>
                    <a:bodyPr/>
                    <a:lstStyle/>
                    <a:p>
                      <a:pPr algn="ctr" fontAlgn="ctr"/>
                      <a:r>
                        <a:rPr lang="en-US" sz="2400" b="1" i="0" u="none" strike="noStrike" dirty="0">
                          <a:solidFill>
                            <a:srgbClr val="000000"/>
                          </a:solidFill>
                          <a:latin typeface="Calibri"/>
                        </a:rPr>
                        <a:t>Second mover’s best responses</a:t>
                      </a:r>
                    </a:p>
                  </a:txBody>
                  <a:tcPr marL="6084" marR="6084" marT="6084" marB="0" anchor="ctr">
                    <a:lnL w="6350" cap="flat" cmpd="sng" algn="ctr">
                      <a:solidFill>
                        <a:srgbClr val="000000"/>
                      </a:solidFill>
                      <a:prstDash val="solid"/>
                      <a:round/>
                      <a:headEnd type="none" w="med" len="med"/>
                      <a:tailEnd type="none" w="med" len="med"/>
                    </a:lnL>
                    <a:lnR>
                      <a:noFill/>
                    </a:lnR>
                    <a:lnT>
                      <a:noFill/>
                    </a:lnT>
                    <a:lnB>
                      <a:noFill/>
                    </a:lnB>
                    <a:solidFill>
                      <a:schemeClr val="bg1">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44121">
                <a:tc>
                  <a:txBody>
                    <a:bodyPr/>
                    <a:lstStyle/>
                    <a:p>
                      <a:pPr algn="ctr" fontAlgn="ctr"/>
                      <a:r>
                        <a:rPr lang="en-US" sz="1600" b="0" i="0" u="none" strike="noStrike" dirty="0">
                          <a:solidFill>
                            <a:srgbClr val="000000"/>
                          </a:solidFill>
                          <a:latin typeface="Calibri"/>
                        </a:rPr>
                        <a:t>1</a:t>
                      </a:r>
                      <a:r>
                        <a:rPr lang="en-US" sz="1600" b="0" i="0" u="none" strike="noStrike" baseline="30000" dirty="0">
                          <a:solidFill>
                            <a:srgbClr val="000000"/>
                          </a:solidFill>
                          <a:latin typeface="Calibri"/>
                        </a:rPr>
                        <a:t>st</a:t>
                      </a:r>
                      <a:r>
                        <a:rPr lang="en-US" sz="1600" b="0" i="0" u="none" strike="noStrike" dirty="0">
                          <a:solidFill>
                            <a:srgbClr val="000000"/>
                          </a:solidFill>
                          <a:latin typeface="Calibri"/>
                        </a:rPr>
                        <a:t> payoff</a:t>
                      </a:r>
                    </a:p>
                  </a:txBody>
                  <a:tcPr marL="6084" marR="6084" marT="6084"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gridSpan="2">
                  <a:txBody>
                    <a:bodyPr/>
                    <a:lstStyle/>
                    <a:p>
                      <a:pPr algn="ctr" fontAlgn="b"/>
                      <a:r>
                        <a:rPr lang="en-US" sz="1200" b="0" i="0" u="none" strike="noStrike" dirty="0">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hMerge="1">
                  <a:txBody>
                    <a:bodyPr/>
                    <a:lstStyle/>
                    <a:p>
                      <a:endParaRPr lang="en-US"/>
                    </a:p>
                  </a:txBody>
                  <a:tcPr/>
                </a:tc>
                <a:tc gridSpan="2">
                  <a:txBody>
                    <a:bodyPr/>
                    <a:lstStyle/>
                    <a:p>
                      <a:pPr algn="ctr" fontAlgn="b"/>
                      <a:r>
                        <a:rPr lang="en-US" sz="1200" b="0" i="0" u="none" strike="noStrike">
                          <a:solidFill>
                            <a:srgbClr val="000000"/>
                          </a:solidFill>
                          <a:latin typeface="Calibri"/>
                        </a:rPr>
                        <a:t>50</a:t>
                      </a:r>
                    </a:p>
                  </a:txBody>
                  <a:tcPr marL="6084" marR="6084" marT="60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hMerge="1">
                  <a:txBody>
                    <a:bodyPr/>
                    <a:lstStyle/>
                    <a:p>
                      <a:endParaRPr lang="en-US"/>
                    </a:p>
                  </a:txBody>
                  <a:tcPr/>
                </a:tc>
                <a:tc gridSpan="2">
                  <a:txBody>
                    <a:bodyPr/>
                    <a:lstStyle/>
                    <a:p>
                      <a:pPr algn="ctr" fontAlgn="b"/>
                      <a:r>
                        <a:rPr lang="en-US" sz="1200" b="0" i="0" u="none" strike="noStrike">
                          <a:solidFill>
                            <a:srgbClr val="000000"/>
                          </a:solidFill>
                          <a:latin typeface="Calibri"/>
                        </a:rPr>
                        <a:t>100</a:t>
                      </a:r>
                    </a:p>
                  </a:txBody>
                  <a:tcPr marL="6084" marR="6084" marT="60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hMerge="1">
                  <a:txBody>
                    <a:bodyPr/>
                    <a:lstStyle/>
                    <a:p>
                      <a:endParaRPr lang="en-US"/>
                    </a:p>
                  </a:txBody>
                  <a:tcPr/>
                </a:tc>
                <a:tc gridSpan="2">
                  <a:txBody>
                    <a:bodyPr/>
                    <a:lstStyle/>
                    <a:p>
                      <a:pPr algn="ctr" fontAlgn="b"/>
                      <a:r>
                        <a:rPr lang="en-US" sz="1200" b="0" i="0" u="none" strike="noStrike">
                          <a:solidFill>
                            <a:srgbClr val="000000"/>
                          </a:solidFill>
                          <a:latin typeface="Calibri"/>
                        </a:rPr>
                        <a:t>130</a:t>
                      </a:r>
                    </a:p>
                  </a:txBody>
                  <a:tcPr marL="6084" marR="6084" marT="60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hMerge="1">
                  <a:txBody>
                    <a:bodyPr/>
                    <a:lstStyle/>
                    <a:p>
                      <a:endParaRPr lang="en-US"/>
                    </a:p>
                  </a:txBody>
                  <a:tcPr/>
                </a:tc>
                <a:tc gridSpan="2">
                  <a:txBody>
                    <a:bodyPr/>
                    <a:lstStyle/>
                    <a:p>
                      <a:pPr algn="ctr" fontAlgn="b"/>
                      <a:r>
                        <a:rPr lang="en-US" sz="1200" b="0" i="0" u="none" strike="noStrike">
                          <a:solidFill>
                            <a:srgbClr val="000000"/>
                          </a:solidFill>
                          <a:latin typeface="Calibri"/>
                        </a:rPr>
                        <a:t>170</a:t>
                      </a:r>
                    </a:p>
                  </a:txBody>
                  <a:tcPr marL="6084" marR="6084" marT="60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hMerge="1">
                  <a:txBody>
                    <a:bodyPr/>
                    <a:lstStyle/>
                    <a:p>
                      <a:endParaRPr lang="en-US"/>
                    </a:p>
                  </a:txBody>
                  <a:tcPr/>
                </a:tc>
                <a:tc gridSpan="2">
                  <a:txBody>
                    <a:bodyPr/>
                    <a:lstStyle/>
                    <a:p>
                      <a:pPr algn="ctr" fontAlgn="b"/>
                      <a:r>
                        <a:rPr lang="en-US" sz="1200" b="0" i="0" u="none" strike="noStrike">
                          <a:solidFill>
                            <a:srgbClr val="000000"/>
                          </a:solidFill>
                          <a:latin typeface="Calibri"/>
                        </a:rPr>
                        <a:t>210</a:t>
                      </a:r>
                    </a:p>
                  </a:txBody>
                  <a:tcPr marL="6084" marR="6084" marT="60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hMerge="1">
                  <a:txBody>
                    <a:bodyPr/>
                    <a:lstStyle/>
                    <a:p>
                      <a:endParaRPr lang="en-US"/>
                    </a:p>
                  </a:txBody>
                  <a:tcPr/>
                </a:tc>
                <a:tc gridSpan="2">
                  <a:txBody>
                    <a:bodyPr/>
                    <a:lstStyle/>
                    <a:p>
                      <a:pPr algn="ctr" fontAlgn="b"/>
                      <a:r>
                        <a:rPr lang="en-US" sz="1200" b="0" i="0" u="none" strike="noStrike">
                          <a:solidFill>
                            <a:srgbClr val="000000"/>
                          </a:solidFill>
                          <a:latin typeface="Calibri"/>
                        </a:rPr>
                        <a:t>250</a:t>
                      </a:r>
                    </a:p>
                  </a:txBody>
                  <a:tcPr marL="6084" marR="6084" marT="60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hMerge="1">
                  <a:txBody>
                    <a:bodyPr/>
                    <a:lstStyle/>
                    <a:p>
                      <a:endParaRPr lang="en-US"/>
                    </a:p>
                  </a:txBody>
                  <a:tcPr/>
                </a:tc>
                <a:tc gridSpan="2">
                  <a:txBody>
                    <a:bodyPr/>
                    <a:lstStyle/>
                    <a:p>
                      <a:pPr algn="ctr" fontAlgn="b"/>
                      <a:r>
                        <a:rPr lang="en-US" sz="1200" b="0" i="0" u="none" strike="noStrike">
                          <a:solidFill>
                            <a:srgbClr val="000000"/>
                          </a:solidFill>
                          <a:latin typeface="Calibri"/>
                        </a:rPr>
                        <a:t>290</a:t>
                      </a:r>
                    </a:p>
                  </a:txBody>
                  <a:tcPr marL="6084" marR="6084" marT="60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hMerge="1">
                  <a:txBody>
                    <a:bodyPr/>
                    <a:lstStyle/>
                    <a:p>
                      <a:endParaRPr lang="en-US"/>
                    </a:p>
                  </a:txBody>
                  <a:tcPr/>
                </a:tc>
                <a:tc gridSpan="2">
                  <a:txBody>
                    <a:bodyPr/>
                    <a:lstStyle/>
                    <a:p>
                      <a:pPr algn="ctr" fontAlgn="b"/>
                      <a:r>
                        <a:rPr lang="en-US" sz="1200" b="0" i="0" u="none" strike="noStrike">
                          <a:solidFill>
                            <a:srgbClr val="000000"/>
                          </a:solidFill>
                          <a:latin typeface="Calibri"/>
                        </a:rPr>
                        <a:t>333</a:t>
                      </a:r>
                    </a:p>
                  </a:txBody>
                  <a:tcPr marL="6084" marR="6084" marT="60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hMerge="1">
                  <a:txBody>
                    <a:bodyPr/>
                    <a:lstStyle/>
                    <a:p>
                      <a:endParaRPr lang="en-US"/>
                    </a:p>
                  </a:txBody>
                  <a:tcPr/>
                </a:tc>
                <a:tc gridSpan="2">
                  <a:txBody>
                    <a:bodyPr/>
                    <a:lstStyle/>
                    <a:p>
                      <a:pPr algn="ctr" fontAlgn="b"/>
                      <a:r>
                        <a:rPr lang="en-US" sz="1200" b="0" i="0" u="none" strike="noStrike">
                          <a:solidFill>
                            <a:srgbClr val="000000"/>
                          </a:solidFill>
                          <a:latin typeface="Calibri"/>
                        </a:rPr>
                        <a:t>367</a:t>
                      </a:r>
                    </a:p>
                  </a:txBody>
                  <a:tcPr marL="6084" marR="6084" marT="60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hMerge="1">
                  <a:txBody>
                    <a:bodyPr/>
                    <a:lstStyle/>
                    <a:p>
                      <a:endParaRPr lang="en-US"/>
                    </a:p>
                  </a:txBody>
                  <a:tcPr/>
                </a:tc>
                <a:tc gridSpan="2">
                  <a:txBody>
                    <a:bodyPr/>
                    <a:lstStyle/>
                    <a:p>
                      <a:pPr algn="ctr" fontAlgn="b"/>
                      <a:r>
                        <a:rPr lang="en-US" sz="1200" b="0" i="0" u="none" strike="noStrike">
                          <a:solidFill>
                            <a:srgbClr val="000000"/>
                          </a:solidFill>
                          <a:latin typeface="Calibri"/>
                        </a:rPr>
                        <a:t>400</a:t>
                      </a:r>
                    </a:p>
                  </a:txBody>
                  <a:tcPr marL="6084" marR="6084" marT="60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hMerge="1">
                  <a:txBody>
                    <a:bodyPr/>
                    <a:lstStyle/>
                    <a:p>
                      <a:endParaRPr lang="en-US"/>
                    </a:p>
                  </a:txBody>
                  <a:tcPr/>
                </a:tc>
                <a:tc gridSpan="2">
                  <a:txBody>
                    <a:bodyPr/>
                    <a:lstStyle/>
                    <a:p>
                      <a:pPr algn="ctr" fontAlgn="b"/>
                      <a:r>
                        <a:rPr lang="en-US" sz="1200" b="0" i="0" u="none" strike="noStrike">
                          <a:solidFill>
                            <a:srgbClr val="000000"/>
                          </a:solidFill>
                          <a:latin typeface="Calibri"/>
                        </a:rPr>
                        <a:t>430</a:t>
                      </a:r>
                    </a:p>
                  </a:txBody>
                  <a:tcPr marL="6084" marR="6084" marT="60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hMerge="1">
                  <a:txBody>
                    <a:bodyPr/>
                    <a:lstStyle/>
                    <a:p>
                      <a:endParaRPr lang="en-US"/>
                    </a:p>
                  </a:txBody>
                  <a:tcPr/>
                </a:tc>
                <a:tc gridSpan="2">
                  <a:txBody>
                    <a:bodyPr/>
                    <a:lstStyle/>
                    <a:p>
                      <a:pPr algn="ctr" fontAlgn="b"/>
                      <a:r>
                        <a:rPr lang="en-US" sz="1200" b="0" i="0" u="none" strike="noStrike">
                          <a:solidFill>
                            <a:srgbClr val="000000"/>
                          </a:solidFill>
                          <a:latin typeface="Calibri"/>
                        </a:rPr>
                        <a:t>500</a:t>
                      </a:r>
                    </a:p>
                  </a:txBody>
                  <a:tcPr marL="6084" marR="6084" marT="60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hMerge="1">
                  <a:txBody>
                    <a:bodyPr/>
                    <a:lstStyle/>
                    <a:p>
                      <a:endParaRPr lang="en-US"/>
                    </a:p>
                  </a:txBody>
                  <a:tcPr/>
                </a:tc>
                <a:tc gridSpan="2">
                  <a:txBody>
                    <a:bodyPr/>
                    <a:lstStyle/>
                    <a:p>
                      <a:pPr algn="ctr" fontAlgn="b"/>
                      <a:r>
                        <a:rPr lang="en-US" sz="1200" b="0" i="0" u="none" strike="noStrike">
                          <a:solidFill>
                            <a:srgbClr val="000000"/>
                          </a:solidFill>
                          <a:latin typeface="Calibri"/>
                        </a:rPr>
                        <a:t>600</a:t>
                      </a:r>
                    </a:p>
                  </a:txBody>
                  <a:tcPr marL="6084" marR="6084" marT="60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hMerge="1">
                  <a:txBody>
                    <a:bodyPr/>
                    <a:lstStyle/>
                    <a:p>
                      <a:endParaRPr lang="en-US"/>
                    </a:p>
                  </a:txBody>
                  <a:tcPr/>
                </a:tc>
                <a:extLst>
                  <a:ext uri="{0D108BD9-81ED-4DB2-BD59-A6C34878D82A}">
                    <a16:rowId xmlns:a16="http://schemas.microsoft.com/office/drawing/2014/main" val="10001"/>
                  </a:ext>
                </a:extLst>
              </a:tr>
              <a:tr h="205329">
                <a:tc rowSpan="28">
                  <a:txBody>
                    <a:bodyPr/>
                    <a:lstStyle/>
                    <a:p>
                      <a:pPr algn="ctr" fontAlgn="ctr"/>
                      <a:r>
                        <a:rPr lang="en-US" sz="2800" b="1" i="0" u="none" strike="noStrike" dirty="0">
                          <a:solidFill>
                            <a:srgbClr val="3333FF"/>
                          </a:solidFill>
                          <a:latin typeface="Calibri"/>
                        </a:rPr>
                        <a:t>               First mover’s best response</a:t>
                      </a:r>
                      <a:endParaRPr lang="en-US" sz="2800" b="0" i="0" u="none" strike="noStrike" dirty="0">
                        <a:solidFill>
                          <a:srgbClr val="000000"/>
                        </a:solidFill>
                        <a:latin typeface="Calibri"/>
                      </a:endParaRPr>
                    </a:p>
                  </a:txBody>
                  <a:tcPr marL="6084" marR="6084" marT="6084" marB="0" vert="vert" anchor="ctr">
                    <a:lnL>
                      <a:noFill/>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rowSpan="2">
                  <a:txBody>
                    <a:bodyPr/>
                    <a:lstStyle/>
                    <a:p>
                      <a:pPr algn="ctr" fontAlgn="ctr"/>
                      <a:r>
                        <a:rPr lang="en-US" sz="1200" b="0" i="0" u="none" strike="noStrike">
                          <a:solidFill>
                            <a:srgbClr val="000000"/>
                          </a:solidFill>
                          <a:latin typeface="Calibri"/>
                        </a:rPr>
                        <a:t>0</a:t>
                      </a:r>
                    </a:p>
                  </a:txBody>
                  <a:tcPr marL="6084" marR="6084" marT="608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48</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90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113</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141</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166</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188</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206</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222</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232</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240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245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r" fontAlgn="b"/>
                      <a:r>
                        <a:rPr lang="en-US" sz="1200" b="0" i="0" u="none" strike="noStrike">
                          <a:solidFill>
                            <a:srgbClr val="000000"/>
                          </a:solidFill>
                          <a:latin typeface="Calibri"/>
                        </a:rPr>
                        <a:t>250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240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extLst>
                  <a:ext uri="{0D108BD9-81ED-4DB2-BD59-A6C34878D82A}">
                    <a16:rowId xmlns:a16="http://schemas.microsoft.com/office/drawing/2014/main" val="10002"/>
                  </a:ext>
                </a:extLst>
              </a:tr>
              <a:tr h="205329">
                <a:tc vMerge="1">
                  <a:txBody>
                    <a:bodyPr/>
                    <a:lstStyle/>
                    <a:p>
                      <a:endParaRPr lang="en-US"/>
                    </a:p>
                  </a:txBody>
                  <a:tcPr/>
                </a:tc>
                <a:tc vMerge="1">
                  <a:txBody>
                    <a:bodyPr/>
                    <a:lstStyle/>
                    <a:p>
                      <a:endParaRPr lang="en-US"/>
                    </a:p>
                  </a:txBody>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dirty="0">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l" fontAlgn="b"/>
                      <a:endParaRPr lang="en-US" sz="1200" b="0" i="0" u="none" strike="noStrike" dirty="0">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extLst>
                  <a:ext uri="{0D108BD9-81ED-4DB2-BD59-A6C34878D82A}">
                    <a16:rowId xmlns:a16="http://schemas.microsoft.com/office/drawing/2014/main" val="10003"/>
                  </a:ext>
                </a:extLst>
              </a:tr>
              <a:tr h="205329">
                <a:tc vMerge="1">
                  <a:txBody>
                    <a:bodyPr/>
                    <a:lstStyle/>
                    <a:p>
                      <a:endParaRPr lang="en-US"/>
                    </a:p>
                  </a:txBody>
                  <a:tcPr/>
                </a:tc>
                <a:tc rowSpan="2">
                  <a:txBody>
                    <a:bodyPr/>
                    <a:lstStyle/>
                    <a:p>
                      <a:pPr algn="ctr" fontAlgn="ctr"/>
                      <a:r>
                        <a:rPr lang="en-US" sz="1200" b="0" i="0" u="none" strike="noStrike">
                          <a:solidFill>
                            <a:srgbClr val="000000"/>
                          </a:solidFill>
                          <a:latin typeface="Calibri"/>
                        </a:rPr>
                        <a:t>50</a:t>
                      </a:r>
                    </a:p>
                  </a:txBody>
                  <a:tcPr marL="6084" marR="6084" marT="608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45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85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107</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133</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155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175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191</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205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214</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220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224</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r" fontAlgn="b"/>
                      <a:r>
                        <a:rPr lang="en-US" sz="1200" b="0" i="0" u="none" strike="noStrike">
                          <a:solidFill>
                            <a:srgbClr val="000000"/>
                          </a:solidFill>
                          <a:latin typeface="Calibri"/>
                        </a:rPr>
                        <a:t>225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210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extLst>
                  <a:ext uri="{0D108BD9-81ED-4DB2-BD59-A6C34878D82A}">
                    <a16:rowId xmlns:a16="http://schemas.microsoft.com/office/drawing/2014/main" val="10004"/>
                  </a:ext>
                </a:extLst>
              </a:tr>
              <a:tr h="205329">
                <a:tc vMerge="1">
                  <a:txBody>
                    <a:bodyPr/>
                    <a:lstStyle/>
                    <a:p>
                      <a:endParaRPr lang="en-US"/>
                    </a:p>
                  </a:txBody>
                  <a:tcPr/>
                </a:tc>
                <a:tc vMerge="1">
                  <a:txBody>
                    <a:bodyPr/>
                    <a:lstStyle/>
                    <a:p>
                      <a:endParaRPr lang="en-US"/>
                    </a:p>
                  </a:txBody>
                  <a:tcPr/>
                </a:tc>
                <a:tc>
                  <a:txBody>
                    <a:bodyPr/>
                    <a:lstStyle/>
                    <a:p>
                      <a:pPr algn="r" fontAlgn="b"/>
                      <a:r>
                        <a:rPr lang="en-US" sz="1200" b="0" i="0" u="none" strike="noStrike">
                          <a:solidFill>
                            <a:srgbClr val="000000"/>
                          </a:solidFill>
                          <a:latin typeface="Calibri"/>
                        </a:rPr>
                        <a:t>48</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45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43</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41</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39</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37</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35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33</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31</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29</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28</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dirty="0">
                          <a:solidFill>
                            <a:srgbClr val="000000"/>
                          </a:solidFill>
                          <a:latin typeface="Calibri"/>
                        </a:rPr>
                        <a:t>26</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dirty="0">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dirty="0">
                          <a:solidFill>
                            <a:srgbClr val="000000"/>
                          </a:solidFill>
                          <a:latin typeface="Calibri"/>
                        </a:rPr>
                        <a:t>23</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l" fontAlgn="b"/>
                      <a:endParaRPr lang="en-US" sz="1200" b="0" i="0" u="none" strike="noStrike" dirty="0">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r" fontAlgn="b"/>
                      <a:r>
                        <a:rPr lang="en-US" sz="1200" b="0" i="0" u="none" strike="noStrike">
                          <a:solidFill>
                            <a:srgbClr val="000000"/>
                          </a:solidFill>
                          <a:latin typeface="Calibri"/>
                        </a:rPr>
                        <a:t>18</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extLst>
                  <a:ext uri="{0D108BD9-81ED-4DB2-BD59-A6C34878D82A}">
                    <a16:rowId xmlns:a16="http://schemas.microsoft.com/office/drawing/2014/main" val="10005"/>
                  </a:ext>
                </a:extLst>
              </a:tr>
              <a:tr h="205329">
                <a:tc vMerge="1">
                  <a:txBody>
                    <a:bodyPr/>
                    <a:lstStyle/>
                    <a:p>
                      <a:endParaRPr lang="en-US"/>
                    </a:p>
                  </a:txBody>
                  <a:tcPr/>
                </a:tc>
                <a:tc rowSpan="2">
                  <a:txBody>
                    <a:bodyPr/>
                    <a:lstStyle/>
                    <a:p>
                      <a:pPr algn="ctr" fontAlgn="ctr"/>
                      <a:r>
                        <a:rPr lang="en-US" sz="1200" b="0" i="0" u="none" strike="noStrike">
                          <a:solidFill>
                            <a:srgbClr val="000000"/>
                          </a:solidFill>
                          <a:latin typeface="Calibri"/>
                        </a:rPr>
                        <a:t>100</a:t>
                      </a:r>
                    </a:p>
                  </a:txBody>
                  <a:tcPr marL="6084" marR="6084" marT="608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dirty="0">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43</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80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100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124</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145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163</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177</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189</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196</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200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r" fontAlgn="b"/>
                      <a:r>
                        <a:rPr lang="en-US" sz="1200" b="0" i="0" u="none" strike="noStrike">
                          <a:solidFill>
                            <a:srgbClr val="000000"/>
                          </a:solidFill>
                          <a:latin typeface="Calibri"/>
                        </a:rPr>
                        <a:t>202</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200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180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extLst>
                  <a:ext uri="{0D108BD9-81ED-4DB2-BD59-A6C34878D82A}">
                    <a16:rowId xmlns:a16="http://schemas.microsoft.com/office/drawing/2014/main" val="10006"/>
                  </a:ext>
                </a:extLst>
              </a:tr>
              <a:tr h="205329">
                <a:tc vMerge="1">
                  <a:txBody>
                    <a:bodyPr/>
                    <a:lstStyle/>
                    <a:p>
                      <a:endParaRPr lang="en-US"/>
                    </a:p>
                  </a:txBody>
                  <a:tcPr/>
                </a:tc>
                <a:tc vMerge="1">
                  <a:txBody>
                    <a:bodyPr/>
                    <a:lstStyle/>
                    <a:p>
                      <a:endParaRPr lang="en-US"/>
                    </a:p>
                  </a:txBody>
                  <a:tcPr/>
                </a:tc>
                <a:tc>
                  <a:txBody>
                    <a:bodyPr/>
                    <a:lstStyle/>
                    <a:p>
                      <a:pPr algn="r" fontAlgn="b"/>
                      <a:r>
                        <a:rPr lang="en-US" sz="1200" b="0" i="0" u="none" strike="noStrike">
                          <a:solidFill>
                            <a:srgbClr val="000000"/>
                          </a:solidFill>
                          <a:latin typeface="Calibri"/>
                        </a:rPr>
                        <a:t>90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85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80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77</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73</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69</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65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61</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57</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53</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50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dirty="0">
                          <a:solidFill>
                            <a:srgbClr val="000000"/>
                          </a:solidFill>
                          <a:latin typeface="Calibri"/>
                        </a:rPr>
                        <a:t>47</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l" fontAlgn="b"/>
                      <a:endParaRPr lang="en-US" sz="1200" b="0" i="0" u="none" strike="noStrike" dirty="0">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r" fontAlgn="b"/>
                      <a:r>
                        <a:rPr lang="en-US" sz="1200" b="0" i="0" u="none" strike="noStrike">
                          <a:solidFill>
                            <a:srgbClr val="000000"/>
                          </a:solidFill>
                          <a:latin typeface="Calibri"/>
                        </a:rPr>
                        <a:t>40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30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extLst>
                  <a:ext uri="{0D108BD9-81ED-4DB2-BD59-A6C34878D82A}">
                    <a16:rowId xmlns:a16="http://schemas.microsoft.com/office/drawing/2014/main" val="10007"/>
                  </a:ext>
                </a:extLst>
              </a:tr>
              <a:tr h="205329">
                <a:tc vMerge="1">
                  <a:txBody>
                    <a:bodyPr/>
                    <a:lstStyle/>
                    <a:p>
                      <a:endParaRPr lang="en-US"/>
                    </a:p>
                  </a:txBody>
                  <a:tcPr/>
                </a:tc>
                <a:tc rowSpan="2">
                  <a:txBody>
                    <a:bodyPr/>
                    <a:lstStyle/>
                    <a:p>
                      <a:pPr algn="ctr" fontAlgn="ctr"/>
                      <a:r>
                        <a:rPr lang="en-US" sz="1200" b="0" i="0" u="none" strike="noStrike">
                          <a:solidFill>
                            <a:srgbClr val="000000"/>
                          </a:solidFill>
                          <a:latin typeface="Calibri"/>
                        </a:rPr>
                        <a:t>130</a:t>
                      </a:r>
                    </a:p>
                  </a:txBody>
                  <a:tcPr marL="6084" marR="6084" marT="608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41</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77</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96</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119</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139</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155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168</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179</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185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188</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r" fontAlgn="b"/>
                      <a:r>
                        <a:rPr lang="en-US" sz="1200" b="0" i="0" u="none" strike="noStrike" dirty="0">
                          <a:solidFill>
                            <a:srgbClr val="000000"/>
                          </a:solidFill>
                          <a:latin typeface="Calibri"/>
                        </a:rPr>
                        <a:t>189</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185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162</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extLst>
                  <a:ext uri="{0D108BD9-81ED-4DB2-BD59-A6C34878D82A}">
                    <a16:rowId xmlns:a16="http://schemas.microsoft.com/office/drawing/2014/main" val="10008"/>
                  </a:ext>
                </a:extLst>
              </a:tr>
              <a:tr h="205329">
                <a:tc vMerge="1">
                  <a:txBody>
                    <a:bodyPr/>
                    <a:lstStyle/>
                    <a:p>
                      <a:endParaRPr lang="en-US"/>
                    </a:p>
                  </a:txBody>
                  <a:tcPr/>
                </a:tc>
                <a:tc vMerge="1">
                  <a:txBody>
                    <a:bodyPr/>
                    <a:lstStyle/>
                    <a:p>
                      <a:endParaRPr lang="en-US"/>
                    </a:p>
                  </a:txBody>
                  <a:tcPr/>
                </a:tc>
                <a:tc>
                  <a:txBody>
                    <a:bodyPr/>
                    <a:lstStyle/>
                    <a:p>
                      <a:pPr algn="r" fontAlgn="b"/>
                      <a:r>
                        <a:rPr lang="en-US" sz="1200" b="0" i="0" u="none" strike="noStrike">
                          <a:solidFill>
                            <a:srgbClr val="000000"/>
                          </a:solidFill>
                          <a:latin typeface="Calibri"/>
                        </a:rPr>
                        <a:t>113</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107</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100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96</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91</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86</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81</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75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70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65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61</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dirty="0">
                          <a:solidFill>
                            <a:srgbClr val="000000"/>
                          </a:solidFill>
                          <a:latin typeface="Calibri"/>
                        </a:rPr>
                        <a:t>57</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l" fontAlgn="b"/>
                      <a:endParaRPr lang="en-US" sz="1200" b="0" i="0" u="none" strike="noStrike" dirty="0">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r" fontAlgn="b"/>
                      <a:r>
                        <a:rPr lang="en-US" sz="1200" b="0" i="0" u="none" strike="noStrike">
                          <a:solidFill>
                            <a:srgbClr val="000000"/>
                          </a:solidFill>
                          <a:latin typeface="Calibri"/>
                        </a:rPr>
                        <a:t>48</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endParaRPr lang="en-US" sz="1200" b="0" i="0" u="none" strike="noStrike">
                        <a:solidFill>
                          <a:srgbClr val="000000"/>
                        </a:solidFill>
                        <a:latin typeface="Calibri"/>
                      </a:endParaRP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35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extLst>
                  <a:ext uri="{0D108BD9-81ED-4DB2-BD59-A6C34878D82A}">
                    <a16:rowId xmlns:a16="http://schemas.microsoft.com/office/drawing/2014/main" val="10009"/>
                  </a:ext>
                </a:extLst>
              </a:tr>
              <a:tr h="205329">
                <a:tc vMerge="1">
                  <a:txBody>
                    <a:bodyPr/>
                    <a:lstStyle/>
                    <a:p>
                      <a:endParaRPr lang="en-US"/>
                    </a:p>
                  </a:txBody>
                  <a:tcPr/>
                </a:tc>
                <a:tc rowSpan="2">
                  <a:txBody>
                    <a:bodyPr/>
                    <a:lstStyle/>
                    <a:p>
                      <a:pPr algn="ctr" fontAlgn="ctr"/>
                      <a:r>
                        <a:rPr lang="en-US" sz="1200" b="0" i="0" u="none" strike="noStrike">
                          <a:solidFill>
                            <a:srgbClr val="000000"/>
                          </a:solidFill>
                          <a:latin typeface="Calibri"/>
                        </a:rPr>
                        <a:t>170</a:t>
                      </a:r>
                    </a:p>
                  </a:txBody>
                  <a:tcPr marL="6084" marR="6084" marT="608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39</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73</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91</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112</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130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145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157</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166</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170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r" fontAlgn="b"/>
                      <a:r>
                        <a:rPr lang="en-US" sz="1200" b="0" i="0" u="none" strike="noStrike">
                          <a:solidFill>
                            <a:srgbClr val="000000"/>
                          </a:solidFill>
                          <a:latin typeface="Calibri"/>
                        </a:rPr>
                        <a:t>172</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r" fontAlgn="b"/>
                      <a:r>
                        <a:rPr lang="en-US" sz="1200" b="0" i="0" u="none" strike="noStrike">
                          <a:solidFill>
                            <a:srgbClr val="000000"/>
                          </a:solidFill>
                          <a:latin typeface="Calibri"/>
                        </a:rPr>
                        <a:t>172</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165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138</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extLst>
                  <a:ext uri="{0D108BD9-81ED-4DB2-BD59-A6C34878D82A}">
                    <a16:rowId xmlns:a16="http://schemas.microsoft.com/office/drawing/2014/main" val="10010"/>
                  </a:ext>
                </a:extLst>
              </a:tr>
              <a:tr h="205329">
                <a:tc vMerge="1">
                  <a:txBody>
                    <a:bodyPr/>
                    <a:lstStyle/>
                    <a:p>
                      <a:endParaRPr lang="en-US"/>
                    </a:p>
                  </a:txBody>
                  <a:tcPr/>
                </a:tc>
                <a:tc vMerge="1">
                  <a:txBody>
                    <a:bodyPr/>
                    <a:lstStyle/>
                    <a:p>
                      <a:endParaRPr lang="en-US"/>
                    </a:p>
                  </a:txBody>
                  <a:tcPr/>
                </a:tc>
                <a:tc>
                  <a:txBody>
                    <a:bodyPr/>
                    <a:lstStyle/>
                    <a:p>
                      <a:pPr algn="r" fontAlgn="b"/>
                      <a:r>
                        <a:rPr lang="en-US" sz="1200" b="0" i="0" u="none" strike="noStrike">
                          <a:solidFill>
                            <a:srgbClr val="000000"/>
                          </a:solidFill>
                          <a:latin typeface="Calibri"/>
                        </a:rPr>
                        <a:t>141</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133</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124</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119</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112</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105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99</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92</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84</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79</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73</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r" fontAlgn="b"/>
                      <a:r>
                        <a:rPr lang="en-US" sz="1200" b="0" i="0" u="none" strike="noStrike" dirty="0">
                          <a:solidFill>
                            <a:srgbClr val="000000"/>
                          </a:solidFill>
                          <a:latin typeface="Calibri"/>
                        </a:rPr>
                        <a:t>68</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r" fontAlgn="b"/>
                      <a:r>
                        <a:rPr lang="en-US" sz="1200" b="0" i="0" u="none" strike="noStrike">
                          <a:solidFill>
                            <a:srgbClr val="000000"/>
                          </a:solidFill>
                          <a:latin typeface="Calibri"/>
                        </a:rPr>
                        <a:t>56</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39</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extLst>
                  <a:ext uri="{0D108BD9-81ED-4DB2-BD59-A6C34878D82A}">
                    <a16:rowId xmlns:a16="http://schemas.microsoft.com/office/drawing/2014/main" val="10011"/>
                  </a:ext>
                </a:extLst>
              </a:tr>
              <a:tr h="205329">
                <a:tc vMerge="1">
                  <a:txBody>
                    <a:bodyPr/>
                    <a:lstStyle/>
                    <a:p>
                      <a:endParaRPr lang="en-US"/>
                    </a:p>
                  </a:txBody>
                  <a:tcPr/>
                </a:tc>
                <a:tc rowSpan="2">
                  <a:txBody>
                    <a:bodyPr/>
                    <a:lstStyle/>
                    <a:p>
                      <a:pPr algn="ctr" fontAlgn="ctr"/>
                      <a:r>
                        <a:rPr lang="en-US" sz="1200" b="0" i="0" u="none" strike="noStrike">
                          <a:solidFill>
                            <a:srgbClr val="000000"/>
                          </a:solidFill>
                          <a:latin typeface="Calibri"/>
                        </a:rPr>
                        <a:t>210</a:t>
                      </a:r>
                    </a:p>
                  </a:txBody>
                  <a:tcPr marL="6084" marR="6084" marT="608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37</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69</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86</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105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122</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135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145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152</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155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r" fontAlgn="b"/>
                      <a:r>
                        <a:rPr lang="en-US" sz="1200" b="0" i="0" u="none" strike="noStrike">
                          <a:solidFill>
                            <a:srgbClr val="000000"/>
                          </a:solidFill>
                          <a:latin typeface="Calibri"/>
                        </a:rPr>
                        <a:t>156</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155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145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r" fontAlgn="b"/>
                      <a:r>
                        <a:rPr lang="en-US" sz="1200" b="0" i="0" u="none" strike="noStrike" dirty="0">
                          <a:solidFill>
                            <a:srgbClr val="000000"/>
                          </a:solidFill>
                          <a:latin typeface="Calibri"/>
                        </a:rPr>
                        <a:t>114</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extLst>
                  <a:ext uri="{0D108BD9-81ED-4DB2-BD59-A6C34878D82A}">
                    <a16:rowId xmlns:a16="http://schemas.microsoft.com/office/drawing/2014/main" val="10012"/>
                  </a:ext>
                </a:extLst>
              </a:tr>
              <a:tr h="205329">
                <a:tc vMerge="1">
                  <a:txBody>
                    <a:bodyPr/>
                    <a:lstStyle/>
                    <a:p>
                      <a:endParaRPr lang="en-US"/>
                    </a:p>
                  </a:txBody>
                  <a:tcPr/>
                </a:tc>
                <a:tc vMerge="1">
                  <a:txBody>
                    <a:bodyPr/>
                    <a:lstStyle/>
                    <a:p>
                      <a:endParaRPr lang="en-US"/>
                    </a:p>
                  </a:txBody>
                  <a:tcPr/>
                </a:tc>
                <a:tc>
                  <a:txBody>
                    <a:bodyPr/>
                    <a:lstStyle/>
                    <a:p>
                      <a:pPr algn="r" fontAlgn="b"/>
                      <a:r>
                        <a:rPr lang="en-US" sz="1200" b="0" i="0" u="none" strike="noStrike">
                          <a:solidFill>
                            <a:srgbClr val="000000"/>
                          </a:solidFill>
                          <a:latin typeface="Calibri"/>
                        </a:rPr>
                        <a:t>166</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155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145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139</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130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122</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113</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105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96</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89</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82</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r" fontAlgn="b"/>
                      <a:r>
                        <a:rPr lang="en-US" sz="1200" b="0" i="0" u="none" strike="noStrike">
                          <a:solidFill>
                            <a:srgbClr val="000000"/>
                          </a:solidFill>
                          <a:latin typeface="Calibri"/>
                        </a:rPr>
                        <a:t>76</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61</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40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extLst>
                  <a:ext uri="{0D108BD9-81ED-4DB2-BD59-A6C34878D82A}">
                    <a16:rowId xmlns:a16="http://schemas.microsoft.com/office/drawing/2014/main" val="10013"/>
                  </a:ext>
                </a:extLst>
              </a:tr>
              <a:tr h="205329">
                <a:tc vMerge="1">
                  <a:txBody>
                    <a:bodyPr/>
                    <a:lstStyle/>
                    <a:p>
                      <a:endParaRPr lang="en-US"/>
                    </a:p>
                  </a:txBody>
                  <a:tcPr/>
                </a:tc>
                <a:tc rowSpan="2">
                  <a:txBody>
                    <a:bodyPr/>
                    <a:lstStyle/>
                    <a:p>
                      <a:pPr algn="ctr" fontAlgn="ctr"/>
                      <a:r>
                        <a:rPr lang="en-US" sz="1200" b="0" i="0" u="none" strike="noStrike">
                          <a:solidFill>
                            <a:srgbClr val="000000"/>
                          </a:solidFill>
                          <a:latin typeface="Calibri"/>
                        </a:rPr>
                        <a:t>250</a:t>
                      </a:r>
                    </a:p>
                  </a:txBody>
                  <a:tcPr marL="6084" marR="6084" marT="608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35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65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81</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99</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113</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125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133</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139</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r" fontAlgn="b"/>
                      <a:r>
                        <a:rPr lang="en-US" sz="1200" b="0" i="0" u="none" strike="noStrike">
                          <a:solidFill>
                            <a:srgbClr val="000000"/>
                          </a:solidFill>
                          <a:latin typeface="Calibri"/>
                        </a:rPr>
                        <a:t>141</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140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138</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r" fontAlgn="b"/>
                      <a:r>
                        <a:rPr lang="en-US" sz="1200" b="0" i="0" u="none" strike="noStrike">
                          <a:solidFill>
                            <a:srgbClr val="000000"/>
                          </a:solidFill>
                          <a:latin typeface="Calibri"/>
                        </a:rPr>
                        <a:t>125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90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extLst>
                  <a:ext uri="{0D108BD9-81ED-4DB2-BD59-A6C34878D82A}">
                    <a16:rowId xmlns:a16="http://schemas.microsoft.com/office/drawing/2014/main" val="10014"/>
                  </a:ext>
                </a:extLst>
              </a:tr>
              <a:tr h="205329">
                <a:tc vMerge="1">
                  <a:txBody>
                    <a:bodyPr/>
                    <a:lstStyle/>
                    <a:p>
                      <a:endParaRPr lang="en-US"/>
                    </a:p>
                  </a:txBody>
                  <a:tcPr/>
                </a:tc>
                <a:tc vMerge="1">
                  <a:txBody>
                    <a:bodyPr/>
                    <a:lstStyle/>
                    <a:p>
                      <a:endParaRPr lang="en-US"/>
                    </a:p>
                  </a:txBody>
                  <a:tcPr/>
                </a:tc>
                <a:tc>
                  <a:txBody>
                    <a:bodyPr/>
                    <a:lstStyle/>
                    <a:p>
                      <a:pPr algn="r" fontAlgn="b"/>
                      <a:r>
                        <a:rPr lang="en-US" sz="1200" b="0" i="0" u="none" strike="noStrike">
                          <a:solidFill>
                            <a:srgbClr val="000000"/>
                          </a:solidFill>
                          <a:latin typeface="Calibri"/>
                        </a:rPr>
                        <a:t>188</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175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163</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155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145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135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125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115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104</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dirty="0">
                          <a:solidFill>
                            <a:srgbClr val="000000"/>
                          </a:solidFill>
                          <a:latin typeface="Calibri"/>
                        </a:rPr>
                        <a:t>96</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r" fontAlgn="b"/>
                      <a:r>
                        <a:rPr lang="en-US" sz="1200" b="0" i="0" u="none" strike="noStrike">
                          <a:solidFill>
                            <a:srgbClr val="000000"/>
                          </a:solidFill>
                          <a:latin typeface="Calibri"/>
                        </a:rPr>
                        <a:t>88</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80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dirty="0">
                          <a:solidFill>
                            <a:srgbClr val="000000"/>
                          </a:solidFill>
                          <a:latin typeface="Calibri"/>
                        </a:rPr>
                        <a:t>63</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r" fontAlgn="b"/>
                      <a:r>
                        <a:rPr lang="en-US" sz="1200" b="0" i="0" u="none" strike="noStrike">
                          <a:solidFill>
                            <a:srgbClr val="000000"/>
                          </a:solidFill>
                          <a:latin typeface="Calibri"/>
                        </a:rPr>
                        <a:t>38</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extLst>
                  <a:ext uri="{0D108BD9-81ED-4DB2-BD59-A6C34878D82A}">
                    <a16:rowId xmlns:a16="http://schemas.microsoft.com/office/drawing/2014/main" val="10015"/>
                  </a:ext>
                </a:extLst>
              </a:tr>
              <a:tr h="205329">
                <a:tc vMerge="1">
                  <a:txBody>
                    <a:bodyPr/>
                    <a:lstStyle/>
                    <a:p>
                      <a:endParaRPr lang="en-US"/>
                    </a:p>
                  </a:txBody>
                  <a:tcPr/>
                </a:tc>
                <a:tc rowSpan="2">
                  <a:txBody>
                    <a:bodyPr/>
                    <a:lstStyle/>
                    <a:p>
                      <a:pPr algn="ctr" fontAlgn="ctr"/>
                      <a:r>
                        <a:rPr lang="en-US" sz="1200" b="0" i="0" u="none" strike="noStrike">
                          <a:solidFill>
                            <a:srgbClr val="000000"/>
                          </a:solidFill>
                          <a:latin typeface="Calibri"/>
                        </a:rPr>
                        <a:t>290</a:t>
                      </a:r>
                    </a:p>
                  </a:txBody>
                  <a:tcPr marL="6084" marR="6084" marT="608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33</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61</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75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92</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105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115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122</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r" fontAlgn="b"/>
                      <a:r>
                        <a:rPr lang="en-US" sz="1200" b="0" i="0" u="none" strike="noStrike" dirty="0">
                          <a:solidFill>
                            <a:srgbClr val="000000"/>
                          </a:solidFill>
                          <a:latin typeface="Calibri"/>
                        </a:rPr>
                        <a:t>126</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r" fontAlgn="b"/>
                      <a:r>
                        <a:rPr lang="en-US" sz="1200" b="0" i="0" u="none" strike="noStrike">
                          <a:solidFill>
                            <a:srgbClr val="000000"/>
                          </a:solidFill>
                          <a:latin typeface="Calibri"/>
                        </a:rPr>
                        <a:t>126</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r" fontAlgn="b"/>
                      <a:r>
                        <a:rPr lang="en-US" sz="1200" b="0" i="0" u="none" strike="noStrike" dirty="0">
                          <a:solidFill>
                            <a:srgbClr val="000000"/>
                          </a:solidFill>
                          <a:latin typeface="Calibri"/>
                        </a:rPr>
                        <a:t>124</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r" fontAlgn="b"/>
                      <a:r>
                        <a:rPr lang="en-US" sz="1200" b="0" i="0" u="none" strike="noStrike">
                          <a:solidFill>
                            <a:srgbClr val="000000"/>
                          </a:solidFill>
                          <a:latin typeface="Calibri"/>
                        </a:rPr>
                        <a:t>120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105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66</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extLst>
                  <a:ext uri="{0D108BD9-81ED-4DB2-BD59-A6C34878D82A}">
                    <a16:rowId xmlns:a16="http://schemas.microsoft.com/office/drawing/2014/main" val="10016"/>
                  </a:ext>
                </a:extLst>
              </a:tr>
              <a:tr h="205329">
                <a:tc vMerge="1">
                  <a:txBody>
                    <a:bodyPr/>
                    <a:lstStyle/>
                    <a:p>
                      <a:endParaRPr lang="en-US"/>
                    </a:p>
                  </a:txBody>
                  <a:tcPr/>
                </a:tc>
                <a:tc vMerge="1">
                  <a:txBody>
                    <a:bodyPr/>
                    <a:lstStyle/>
                    <a:p>
                      <a:endParaRPr lang="en-US"/>
                    </a:p>
                  </a:txBody>
                  <a:tcPr/>
                </a:tc>
                <a:tc>
                  <a:txBody>
                    <a:bodyPr/>
                    <a:lstStyle/>
                    <a:p>
                      <a:pPr algn="r" fontAlgn="b"/>
                      <a:r>
                        <a:rPr lang="en-US" sz="1200" b="0" i="0" u="none" strike="noStrike">
                          <a:solidFill>
                            <a:srgbClr val="000000"/>
                          </a:solidFill>
                          <a:latin typeface="Calibri"/>
                        </a:rPr>
                        <a:t>206</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191</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177</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168</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157</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145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133</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122</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109</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r" fontAlgn="b"/>
                      <a:r>
                        <a:rPr lang="en-US" sz="1200" b="0" i="0" u="none" strike="noStrike" dirty="0">
                          <a:solidFill>
                            <a:srgbClr val="000000"/>
                          </a:solidFill>
                          <a:latin typeface="Calibri"/>
                        </a:rPr>
                        <a:t>99</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r" fontAlgn="b"/>
                      <a:r>
                        <a:rPr lang="en-US" sz="1200" b="0" i="0" u="none" strike="noStrike">
                          <a:solidFill>
                            <a:srgbClr val="000000"/>
                          </a:solidFill>
                          <a:latin typeface="Calibri"/>
                        </a:rPr>
                        <a:t>90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r" fontAlgn="b"/>
                      <a:r>
                        <a:rPr lang="en-US" sz="1200" b="0" i="0" u="none" strike="noStrike">
                          <a:solidFill>
                            <a:srgbClr val="000000"/>
                          </a:solidFill>
                          <a:latin typeface="Calibri"/>
                        </a:rPr>
                        <a:t>81</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r" fontAlgn="b"/>
                      <a:r>
                        <a:rPr lang="en-US" sz="1200" b="0" i="0" u="none" strike="noStrike">
                          <a:solidFill>
                            <a:srgbClr val="000000"/>
                          </a:solidFill>
                          <a:latin typeface="Calibri"/>
                        </a:rPr>
                        <a:t>61</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32</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extLst>
                  <a:ext uri="{0D108BD9-81ED-4DB2-BD59-A6C34878D82A}">
                    <a16:rowId xmlns:a16="http://schemas.microsoft.com/office/drawing/2014/main" val="10017"/>
                  </a:ext>
                </a:extLst>
              </a:tr>
              <a:tr h="205329">
                <a:tc vMerge="1">
                  <a:txBody>
                    <a:bodyPr/>
                    <a:lstStyle/>
                    <a:p>
                      <a:endParaRPr lang="en-US"/>
                    </a:p>
                  </a:txBody>
                  <a:tcPr/>
                </a:tc>
                <a:tc rowSpan="2">
                  <a:txBody>
                    <a:bodyPr/>
                    <a:lstStyle/>
                    <a:p>
                      <a:pPr algn="ctr" fontAlgn="ctr"/>
                      <a:r>
                        <a:rPr lang="en-US" sz="1200" b="0" i="0" u="none" strike="noStrike">
                          <a:solidFill>
                            <a:srgbClr val="000000"/>
                          </a:solidFill>
                          <a:latin typeface="Calibri"/>
                        </a:rPr>
                        <a:t>333</a:t>
                      </a:r>
                    </a:p>
                  </a:txBody>
                  <a:tcPr marL="6084" marR="6084" marT="608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31</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57</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70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84</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96</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104</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r" fontAlgn="b"/>
                      <a:r>
                        <a:rPr lang="en-US" sz="1200" b="0" i="0" u="none" strike="noStrike">
                          <a:solidFill>
                            <a:srgbClr val="000000"/>
                          </a:solidFill>
                          <a:latin typeface="Calibri"/>
                        </a:rPr>
                        <a:t>109</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l" fontAlgn="b"/>
                      <a:r>
                        <a:rPr lang="en-US" sz="1200" b="0" i="0" u="none" strike="noStrike" dirty="0">
                          <a:solidFill>
                            <a:schemeClr val="bg1">
                              <a:lumMod val="20000"/>
                              <a:lumOff val="80000"/>
                            </a:schemeClr>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tx1"/>
                    </a:solidFill>
                  </a:tcPr>
                </a:tc>
                <a:tc>
                  <a:txBody>
                    <a:bodyPr/>
                    <a:lstStyle/>
                    <a:p>
                      <a:pPr algn="r" fontAlgn="b"/>
                      <a:r>
                        <a:rPr lang="en-US" sz="1200" b="0" i="0" u="none" strike="noStrike">
                          <a:solidFill>
                            <a:schemeClr val="bg1">
                              <a:lumMod val="20000"/>
                              <a:lumOff val="80000"/>
                            </a:schemeClr>
                          </a:solidFill>
                          <a:latin typeface="Calibri"/>
                        </a:rPr>
                        <a:t>111</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tx1"/>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r" fontAlgn="b"/>
                      <a:r>
                        <a:rPr lang="en-US" sz="1200" b="0" i="0" u="none" strike="noStrike" dirty="0">
                          <a:solidFill>
                            <a:srgbClr val="000000"/>
                          </a:solidFill>
                          <a:latin typeface="Calibri"/>
                        </a:rPr>
                        <a:t>110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US" sz="1200" b="0" i="0" u="none" strike="noStrike" dirty="0">
                          <a:solidFill>
                            <a:srgbClr val="000000"/>
                          </a:solidFill>
                          <a:latin typeface="Calibri"/>
                        </a:rPr>
                        <a:t>107</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102</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84</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40.2</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extLst>
                  <a:ext uri="{0D108BD9-81ED-4DB2-BD59-A6C34878D82A}">
                    <a16:rowId xmlns:a16="http://schemas.microsoft.com/office/drawing/2014/main" val="10018"/>
                  </a:ext>
                </a:extLst>
              </a:tr>
              <a:tr h="205329">
                <a:tc vMerge="1">
                  <a:txBody>
                    <a:bodyPr/>
                    <a:lstStyle/>
                    <a:p>
                      <a:endParaRPr lang="en-US"/>
                    </a:p>
                  </a:txBody>
                  <a:tcPr/>
                </a:tc>
                <a:tc vMerge="1">
                  <a:txBody>
                    <a:bodyPr/>
                    <a:lstStyle/>
                    <a:p>
                      <a:endParaRPr lang="en-US"/>
                    </a:p>
                  </a:txBody>
                  <a:tcPr/>
                </a:tc>
                <a:tc>
                  <a:txBody>
                    <a:bodyPr/>
                    <a:lstStyle/>
                    <a:p>
                      <a:pPr algn="r" fontAlgn="b"/>
                      <a:r>
                        <a:rPr lang="en-US" sz="1200" b="0" i="0" u="none" strike="noStrike">
                          <a:solidFill>
                            <a:srgbClr val="000000"/>
                          </a:solidFill>
                          <a:latin typeface="Calibri"/>
                        </a:rPr>
                        <a:t>222</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205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189</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179</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166</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dirty="0">
                          <a:solidFill>
                            <a:srgbClr val="000000"/>
                          </a:solidFill>
                          <a:latin typeface="Calibri"/>
                        </a:rPr>
                        <a:t>152</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139</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126</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r" fontAlgn="b"/>
                      <a:r>
                        <a:rPr lang="en-US" sz="1200" b="0" i="0" u="none" strike="noStrike" dirty="0">
                          <a:solidFill>
                            <a:schemeClr val="bg1">
                              <a:lumMod val="20000"/>
                              <a:lumOff val="80000"/>
                            </a:schemeClr>
                          </a:solidFill>
                          <a:latin typeface="Calibri"/>
                        </a:rPr>
                        <a:t>111</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tx1"/>
                    </a:solidFill>
                  </a:tcPr>
                </a:tc>
                <a:tc>
                  <a:txBody>
                    <a:bodyPr/>
                    <a:lstStyle/>
                    <a:p>
                      <a:pPr algn="l" fontAlgn="b"/>
                      <a:r>
                        <a:rPr lang="en-US" sz="1200" b="0" i="0" u="none" strike="noStrike" dirty="0">
                          <a:solidFill>
                            <a:schemeClr val="bg1">
                              <a:lumMod val="20000"/>
                              <a:lumOff val="80000"/>
                            </a:schemeClr>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tx1"/>
                    </a:solidFill>
                  </a:tcPr>
                </a:tc>
                <a:tc>
                  <a:txBody>
                    <a:bodyPr/>
                    <a:lstStyle/>
                    <a:p>
                      <a:pPr algn="r" fontAlgn="b"/>
                      <a:r>
                        <a:rPr lang="en-US" sz="1200" b="0" i="0" u="none" strike="noStrike">
                          <a:solidFill>
                            <a:srgbClr val="000000"/>
                          </a:solidFill>
                          <a:latin typeface="Calibri"/>
                        </a:rPr>
                        <a:t>100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r" fontAlgn="b"/>
                      <a:r>
                        <a:rPr lang="en-US" sz="1200" b="0" i="0" u="none" strike="noStrike">
                          <a:solidFill>
                            <a:srgbClr val="000000"/>
                          </a:solidFill>
                          <a:latin typeface="Calibri"/>
                        </a:rPr>
                        <a:t>89</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fontAlgn="b"/>
                      <a:r>
                        <a:rPr lang="en-US" sz="1200" b="0" i="0" u="none" strike="noStrike" dirty="0">
                          <a:solidFill>
                            <a:srgbClr val="000000"/>
                          </a:solidFill>
                          <a:latin typeface="Calibri"/>
                        </a:rPr>
                        <a:t>79</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56</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22</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extLst>
                  <a:ext uri="{0D108BD9-81ED-4DB2-BD59-A6C34878D82A}">
                    <a16:rowId xmlns:a16="http://schemas.microsoft.com/office/drawing/2014/main" val="10019"/>
                  </a:ext>
                </a:extLst>
              </a:tr>
              <a:tr h="205329">
                <a:tc vMerge="1">
                  <a:txBody>
                    <a:bodyPr/>
                    <a:lstStyle/>
                    <a:p>
                      <a:endParaRPr lang="en-US"/>
                    </a:p>
                  </a:txBody>
                  <a:tcPr/>
                </a:tc>
                <a:tc rowSpan="2">
                  <a:txBody>
                    <a:bodyPr/>
                    <a:lstStyle/>
                    <a:p>
                      <a:pPr algn="ctr" fontAlgn="ctr"/>
                      <a:r>
                        <a:rPr lang="en-US" sz="1200" b="0" i="0" u="none" strike="noStrike">
                          <a:solidFill>
                            <a:srgbClr val="000000"/>
                          </a:solidFill>
                          <a:latin typeface="Calibri"/>
                        </a:rPr>
                        <a:t>367</a:t>
                      </a:r>
                    </a:p>
                  </a:txBody>
                  <a:tcPr marL="6084" marR="6084" marT="608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29</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53</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65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79</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89</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r" fontAlgn="b"/>
                      <a:r>
                        <a:rPr lang="en-US" sz="1200" b="0" i="0" u="none" strike="noStrike" dirty="0">
                          <a:solidFill>
                            <a:srgbClr val="000000"/>
                          </a:solidFill>
                          <a:latin typeface="Calibri"/>
                        </a:rPr>
                        <a:t>96</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r" fontAlgn="b"/>
                      <a:r>
                        <a:rPr lang="en-US" sz="1200" b="0" i="0" u="none" strike="noStrike" dirty="0">
                          <a:solidFill>
                            <a:srgbClr val="000000"/>
                          </a:solidFill>
                          <a:latin typeface="Calibri"/>
                        </a:rPr>
                        <a:t>99</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r" fontAlgn="b"/>
                      <a:r>
                        <a:rPr lang="en-US" sz="1200" b="0" i="0" u="none" strike="noStrike">
                          <a:solidFill>
                            <a:srgbClr val="000000"/>
                          </a:solidFill>
                          <a:latin typeface="Calibri"/>
                        </a:rPr>
                        <a:t>100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98</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93</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87</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67</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19.8</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extLst>
                  <a:ext uri="{0D108BD9-81ED-4DB2-BD59-A6C34878D82A}">
                    <a16:rowId xmlns:a16="http://schemas.microsoft.com/office/drawing/2014/main" val="10020"/>
                  </a:ext>
                </a:extLst>
              </a:tr>
              <a:tr h="205329">
                <a:tc vMerge="1">
                  <a:txBody>
                    <a:bodyPr/>
                    <a:lstStyle/>
                    <a:p>
                      <a:endParaRPr lang="en-US"/>
                    </a:p>
                  </a:txBody>
                  <a:tcPr/>
                </a:tc>
                <a:tc vMerge="1">
                  <a:txBody>
                    <a:bodyPr/>
                    <a:lstStyle/>
                    <a:p>
                      <a:endParaRPr lang="en-US"/>
                    </a:p>
                  </a:txBody>
                  <a:tcPr/>
                </a:tc>
                <a:tc>
                  <a:txBody>
                    <a:bodyPr/>
                    <a:lstStyle/>
                    <a:p>
                      <a:pPr algn="r" fontAlgn="b"/>
                      <a:r>
                        <a:rPr lang="en-US" sz="1200" b="0" i="0" u="none" strike="noStrike">
                          <a:solidFill>
                            <a:srgbClr val="000000"/>
                          </a:solidFill>
                          <a:latin typeface="Calibri"/>
                        </a:rPr>
                        <a:t>232</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214</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196</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185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170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155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141</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r" fontAlgn="b"/>
                      <a:r>
                        <a:rPr lang="en-US" sz="1200" b="0" i="0" u="none" strike="noStrike">
                          <a:solidFill>
                            <a:srgbClr val="000000"/>
                          </a:solidFill>
                          <a:latin typeface="Calibri"/>
                        </a:rPr>
                        <a:t>126</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r" fontAlgn="b"/>
                      <a:r>
                        <a:rPr lang="en-US" sz="1200" b="0" i="0" u="none" strike="noStrike" dirty="0">
                          <a:solidFill>
                            <a:srgbClr val="000000"/>
                          </a:solidFill>
                          <a:latin typeface="Calibri"/>
                        </a:rPr>
                        <a:t>110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r" fontAlgn="b"/>
                      <a:r>
                        <a:rPr lang="en-US" sz="1200" b="0" i="0" u="none" strike="noStrike">
                          <a:solidFill>
                            <a:srgbClr val="000000"/>
                          </a:solidFill>
                          <a:latin typeface="Calibri"/>
                        </a:rPr>
                        <a:t>98</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86</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75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49</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12</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extLst>
                  <a:ext uri="{0D108BD9-81ED-4DB2-BD59-A6C34878D82A}">
                    <a16:rowId xmlns:a16="http://schemas.microsoft.com/office/drawing/2014/main" val="10021"/>
                  </a:ext>
                </a:extLst>
              </a:tr>
              <a:tr h="205329">
                <a:tc vMerge="1">
                  <a:txBody>
                    <a:bodyPr/>
                    <a:lstStyle/>
                    <a:p>
                      <a:endParaRPr lang="en-US"/>
                    </a:p>
                  </a:txBody>
                  <a:tcPr/>
                </a:tc>
                <a:tc rowSpan="2">
                  <a:txBody>
                    <a:bodyPr/>
                    <a:lstStyle/>
                    <a:p>
                      <a:pPr algn="ctr" fontAlgn="ctr"/>
                      <a:r>
                        <a:rPr lang="en-US" sz="1200" b="0" i="0" u="none" strike="noStrike">
                          <a:solidFill>
                            <a:srgbClr val="000000"/>
                          </a:solidFill>
                          <a:latin typeface="Calibri"/>
                        </a:rPr>
                        <a:t>400</a:t>
                      </a:r>
                    </a:p>
                  </a:txBody>
                  <a:tcPr marL="6084" marR="6084" marT="608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28</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50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61</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r" fontAlgn="b"/>
                      <a:r>
                        <a:rPr lang="en-US" sz="1200" b="0" i="0" u="none" strike="noStrike">
                          <a:solidFill>
                            <a:srgbClr val="000000"/>
                          </a:solidFill>
                          <a:latin typeface="Calibri"/>
                        </a:rPr>
                        <a:t>73</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r" fontAlgn="b"/>
                      <a:r>
                        <a:rPr lang="en-US" sz="1200" b="0" i="0" u="none" strike="noStrike">
                          <a:solidFill>
                            <a:srgbClr val="000000"/>
                          </a:solidFill>
                          <a:latin typeface="Calibri"/>
                        </a:rPr>
                        <a:t>82</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88</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r" fontAlgn="b"/>
                      <a:r>
                        <a:rPr lang="en-US" sz="1200" b="0" i="0" u="none" strike="noStrike">
                          <a:solidFill>
                            <a:srgbClr val="000000"/>
                          </a:solidFill>
                          <a:latin typeface="Calibri"/>
                        </a:rPr>
                        <a:t>90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US" sz="1200" b="0" i="0" u="none" strike="noStrike" dirty="0">
                          <a:solidFill>
                            <a:srgbClr val="000000"/>
                          </a:solidFill>
                          <a:latin typeface="Calibri"/>
                        </a:rPr>
                        <a:t>89</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86</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80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73</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50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extLst>
                  <a:ext uri="{0D108BD9-81ED-4DB2-BD59-A6C34878D82A}">
                    <a16:rowId xmlns:a16="http://schemas.microsoft.com/office/drawing/2014/main" val="10022"/>
                  </a:ext>
                </a:extLst>
              </a:tr>
              <a:tr h="205329">
                <a:tc vMerge="1">
                  <a:txBody>
                    <a:bodyPr/>
                    <a:lstStyle/>
                    <a:p>
                      <a:endParaRPr lang="en-US"/>
                    </a:p>
                  </a:txBody>
                  <a:tcPr/>
                </a:tc>
                <a:tc vMerge="1">
                  <a:txBody>
                    <a:bodyPr/>
                    <a:lstStyle/>
                    <a:p>
                      <a:endParaRPr lang="en-US"/>
                    </a:p>
                  </a:txBody>
                  <a:tcPr/>
                </a:tc>
                <a:tc>
                  <a:txBody>
                    <a:bodyPr/>
                    <a:lstStyle/>
                    <a:p>
                      <a:pPr algn="r" fontAlgn="b"/>
                      <a:r>
                        <a:rPr lang="en-US" sz="1200" b="0" i="0" u="none" strike="noStrike">
                          <a:solidFill>
                            <a:srgbClr val="000000"/>
                          </a:solidFill>
                          <a:latin typeface="Calibri"/>
                        </a:rPr>
                        <a:t>240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220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200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188</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dirty="0">
                          <a:solidFill>
                            <a:srgbClr val="000000"/>
                          </a:solidFill>
                          <a:latin typeface="Calibri"/>
                        </a:rPr>
                        <a:t>172</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r" fontAlgn="b"/>
                      <a:r>
                        <a:rPr lang="en-US" sz="1200" b="0" i="0" u="none" strike="noStrike">
                          <a:solidFill>
                            <a:srgbClr val="000000"/>
                          </a:solidFill>
                          <a:latin typeface="Calibri"/>
                        </a:rPr>
                        <a:t>156</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r" fontAlgn="b"/>
                      <a:r>
                        <a:rPr lang="en-US" sz="1200" b="0" i="0" u="none" strike="noStrike">
                          <a:solidFill>
                            <a:srgbClr val="000000"/>
                          </a:solidFill>
                          <a:latin typeface="Calibri"/>
                        </a:rPr>
                        <a:t>140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124</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r" fontAlgn="b"/>
                      <a:r>
                        <a:rPr lang="en-US" sz="1200" b="0" i="0" u="none" strike="noStrike">
                          <a:solidFill>
                            <a:srgbClr val="000000"/>
                          </a:solidFill>
                          <a:latin typeface="Calibri"/>
                        </a:rPr>
                        <a:t>107</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fontAlgn="b"/>
                      <a:r>
                        <a:rPr lang="en-US" sz="1200" b="0" i="0" u="none" strike="noStrike">
                          <a:solidFill>
                            <a:srgbClr val="000000"/>
                          </a:solidFill>
                          <a:latin typeface="Calibri"/>
                        </a:rPr>
                        <a:t>93</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80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68</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40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extLst>
                  <a:ext uri="{0D108BD9-81ED-4DB2-BD59-A6C34878D82A}">
                    <a16:rowId xmlns:a16="http://schemas.microsoft.com/office/drawing/2014/main" val="10023"/>
                  </a:ext>
                </a:extLst>
              </a:tr>
              <a:tr h="205329">
                <a:tc vMerge="1">
                  <a:txBody>
                    <a:bodyPr/>
                    <a:lstStyle/>
                    <a:p>
                      <a:endParaRPr lang="en-US"/>
                    </a:p>
                  </a:txBody>
                  <a:tcPr/>
                </a:tc>
                <a:tc rowSpan="2">
                  <a:txBody>
                    <a:bodyPr/>
                    <a:lstStyle/>
                    <a:p>
                      <a:pPr algn="ctr" fontAlgn="ctr"/>
                      <a:r>
                        <a:rPr lang="en-US" sz="1200" b="0" i="0" u="none" strike="noStrike">
                          <a:solidFill>
                            <a:srgbClr val="000000"/>
                          </a:solidFill>
                          <a:latin typeface="Calibri"/>
                        </a:rPr>
                        <a:t>430</a:t>
                      </a:r>
                    </a:p>
                  </a:txBody>
                  <a:tcPr marL="6084" marR="6084" marT="608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26</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r" fontAlgn="b"/>
                      <a:r>
                        <a:rPr lang="en-US" sz="1200" b="0" i="0" u="none" strike="noStrike" dirty="0">
                          <a:solidFill>
                            <a:srgbClr val="000000"/>
                          </a:solidFill>
                          <a:latin typeface="Calibri"/>
                        </a:rPr>
                        <a:t>47</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r" fontAlgn="b"/>
                      <a:r>
                        <a:rPr lang="en-US" sz="1200" b="0" i="0" u="none" strike="noStrike" dirty="0">
                          <a:solidFill>
                            <a:srgbClr val="000000"/>
                          </a:solidFill>
                          <a:latin typeface="Calibri"/>
                        </a:rPr>
                        <a:t>57</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r" fontAlgn="b"/>
                      <a:r>
                        <a:rPr lang="en-US" sz="1200" b="0" i="0" u="none" strike="noStrike" dirty="0">
                          <a:solidFill>
                            <a:srgbClr val="000000"/>
                          </a:solidFill>
                          <a:latin typeface="Calibri"/>
                        </a:rPr>
                        <a:t>68</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76</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80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r" fontAlgn="b"/>
                      <a:r>
                        <a:rPr lang="en-US" sz="1200" b="0" i="0" u="none" strike="noStrike">
                          <a:solidFill>
                            <a:srgbClr val="000000"/>
                          </a:solidFill>
                          <a:latin typeface="Calibri"/>
                        </a:rPr>
                        <a:t>81</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79</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75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68</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60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35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extLst>
                  <a:ext uri="{0D108BD9-81ED-4DB2-BD59-A6C34878D82A}">
                    <a16:rowId xmlns:a16="http://schemas.microsoft.com/office/drawing/2014/main" val="10024"/>
                  </a:ext>
                </a:extLst>
              </a:tr>
              <a:tr h="205329">
                <a:tc vMerge="1">
                  <a:txBody>
                    <a:bodyPr/>
                    <a:lstStyle/>
                    <a:p>
                      <a:endParaRPr lang="en-US"/>
                    </a:p>
                  </a:txBody>
                  <a:tcPr/>
                </a:tc>
                <a:tc vMerge="1">
                  <a:txBody>
                    <a:bodyPr/>
                    <a:lstStyle/>
                    <a:p>
                      <a:endParaRPr lang="en-US"/>
                    </a:p>
                  </a:txBody>
                  <a:tcPr/>
                </a:tc>
                <a:tc>
                  <a:txBody>
                    <a:bodyPr/>
                    <a:lstStyle/>
                    <a:p>
                      <a:pPr algn="r" fontAlgn="b"/>
                      <a:r>
                        <a:rPr lang="en-US" sz="1200" b="0" i="0" u="none" strike="noStrike">
                          <a:solidFill>
                            <a:srgbClr val="000000"/>
                          </a:solidFill>
                          <a:latin typeface="Calibri"/>
                        </a:rPr>
                        <a:t>245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224</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202</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r" fontAlgn="b"/>
                      <a:r>
                        <a:rPr lang="en-US" sz="1200" b="0" i="0" u="none" strike="noStrike">
                          <a:solidFill>
                            <a:srgbClr val="000000"/>
                          </a:solidFill>
                          <a:latin typeface="Calibri"/>
                        </a:rPr>
                        <a:t>189</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r" fontAlgn="b"/>
                      <a:r>
                        <a:rPr lang="en-US" sz="1200" b="0" i="0" u="none" strike="noStrike">
                          <a:solidFill>
                            <a:srgbClr val="000000"/>
                          </a:solidFill>
                          <a:latin typeface="Calibri"/>
                        </a:rPr>
                        <a:t>172</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r" fontAlgn="b"/>
                      <a:r>
                        <a:rPr lang="en-US" sz="1200" b="0" i="0" u="none" strike="noStrike">
                          <a:solidFill>
                            <a:srgbClr val="000000"/>
                          </a:solidFill>
                          <a:latin typeface="Calibri"/>
                        </a:rPr>
                        <a:t>155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138</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dirty="0">
                          <a:solidFill>
                            <a:srgbClr val="000000"/>
                          </a:solidFill>
                          <a:latin typeface="Calibri"/>
                        </a:rPr>
                        <a:t>120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r" fontAlgn="b"/>
                      <a:r>
                        <a:rPr lang="en-US" sz="1200" b="0" i="0" u="none" strike="noStrike">
                          <a:solidFill>
                            <a:srgbClr val="000000"/>
                          </a:solidFill>
                          <a:latin typeface="Calibri"/>
                        </a:rPr>
                        <a:t>102</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87</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73</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60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30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extLst>
                  <a:ext uri="{0D108BD9-81ED-4DB2-BD59-A6C34878D82A}">
                    <a16:rowId xmlns:a16="http://schemas.microsoft.com/office/drawing/2014/main" val="10025"/>
                  </a:ext>
                </a:extLst>
              </a:tr>
              <a:tr h="205329">
                <a:tc vMerge="1">
                  <a:txBody>
                    <a:bodyPr/>
                    <a:lstStyle/>
                    <a:p>
                      <a:endParaRPr lang="en-US"/>
                    </a:p>
                  </a:txBody>
                  <a:tcPr/>
                </a:tc>
                <a:tc rowSpan="2">
                  <a:txBody>
                    <a:bodyPr/>
                    <a:lstStyle/>
                    <a:p>
                      <a:pPr algn="ctr" fontAlgn="ctr"/>
                      <a:r>
                        <a:rPr lang="en-US" sz="1200" b="0" i="0" u="none" strike="noStrike">
                          <a:solidFill>
                            <a:srgbClr val="000000"/>
                          </a:solidFill>
                          <a:latin typeface="Calibri"/>
                        </a:rPr>
                        <a:t>500</a:t>
                      </a:r>
                    </a:p>
                  </a:txBody>
                  <a:tcPr marL="6084" marR="6084" marT="608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r" fontAlgn="b"/>
                      <a:r>
                        <a:rPr lang="en-US" sz="1200" b="0" i="0" u="none" strike="noStrike" dirty="0">
                          <a:solidFill>
                            <a:srgbClr val="000000"/>
                          </a:solidFill>
                          <a:latin typeface="Calibri"/>
                        </a:rPr>
                        <a:t>23</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lumMod val="50000"/>
                        <a:lumOff val="5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40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48</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56</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61</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r" fontAlgn="b"/>
                      <a:r>
                        <a:rPr lang="en-US" sz="1200" b="0" i="0" u="none" strike="noStrike" dirty="0">
                          <a:solidFill>
                            <a:srgbClr val="000000"/>
                          </a:solidFill>
                          <a:latin typeface="Calibri"/>
                        </a:rPr>
                        <a:t>63</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61</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56</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49</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40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30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extLst>
                  <a:ext uri="{0D108BD9-81ED-4DB2-BD59-A6C34878D82A}">
                    <a16:rowId xmlns:a16="http://schemas.microsoft.com/office/drawing/2014/main" val="10026"/>
                  </a:ext>
                </a:extLst>
              </a:tr>
              <a:tr h="205329">
                <a:tc vMerge="1">
                  <a:txBody>
                    <a:bodyPr/>
                    <a:lstStyle/>
                    <a:p>
                      <a:endParaRPr lang="en-US"/>
                    </a:p>
                  </a:txBody>
                  <a:tcPr/>
                </a:tc>
                <a:tc vMerge="1">
                  <a:txBody>
                    <a:bodyPr/>
                    <a:lstStyle/>
                    <a:p>
                      <a:endParaRPr lang="en-US"/>
                    </a:p>
                  </a:txBody>
                  <a:tcPr/>
                </a:tc>
                <a:tc>
                  <a:txBody>
                    <a:bodyPr/>
                    <a:lstStyle/>
                    <a:p>
                      <a:pPr algn="r" fontAlgn="b"/>
                      <a:r>
                        <a:rPr lang="en-US" sz="1200" b="0" i="0" u="none" strike="noStrike">
                          <a:solidFill>
                            <a:srgbClr val="000000"/>
                          </a:solidFill>
                          <a:latin typeface="Calibri"/>
                        </a:rPr>
                        <a:t>250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r" fontAlgn="b"/>
                      <a:r>
                        <a:rPr lang="en-US" sz="1200" b="0" i="0" u="none" strike="noStrike">
                          <a:solidFill>
                            <a:srgbClr val="000000"/>
                          </a:solidFill>
                          <a:latin typeface="Calibri"/>
                        </a:rPr>
                        <a:t>225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lumMod val="50000"/>
                        <a:lumOff val="50000"/>
                      </a:schemeClr>
                    </a:solidFill>
                  </a:tcPr>
                </a:tc>
                <a:tc>
                  <a:txBody>
                    <a:bodyPr/>
                    <a:lstStyle/>
                    <a:p>
                      <a:pPr algn="r" fontAlgn="b"/>
                      <a:r>
                        <a:rPr lang="en-US" sz="1200" b="0" i="0" u="none" strike="noStrike">
                          <a:solidFill>
                            <a:srgbClr val="000000"/>
                          </a:solidFill>
                          <a:latin typeface="Calibri"/>
                        </a:rPr>
                        <a:t>200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185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165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145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125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r" fontAlgn="b"/>
                      <a:r>
                        <a:rPr lang="en-US" sz="1200" b="0" i="0" u="none" strike="noStrike">
                          <a:solidFill>
                            <a:srgbClr val="000000"/>
                          </a:solidFill>
                          <a:latin typeface="Calibri"/>
                        </a:rPr>
                        <a:t>105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84</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67</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50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35</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extLst>
                  <a:ext uri="{0D108BD9-81ED-4DB2-BD59-A6C34878D82A}">
                    <a16:rowId xmlns:a16="http://schemas.microsoft.com/office/drawing/2014/main" val="10027"/>
                  </a:ext>
                </a:extLst>
              </a:tr>
              <a:tr h="205329">
                <a:tc vMerge="1">
                  <a:txBody>
                    <a:bodyPr/>
                    <a:lstStyle/>
                    <a:p>
                      <a:endParaRPr lang="en-US"/>
                    </a:p>
                  </a:txBody>
                  <a:tcPr/>
                </a:tc>
                <a:tc rowSpan="2">
                  <a:txBody>
                    <a:bodyPr/>
                    <a:lstStyle/>
                    <a:p>
                      <a:pPr algn="ctr" fontAlgn="ctr"/>
                      <a:r>
                        <a:rPr lang="en-US" sz="1200" b="0" i="0" u="none" strike="noStrike">
                          <a:solidFill>
                            <a:srgbClr val="000000"/>
                          </a:solidFill>
                          <a:latin typeface="Calibri"/>
                        </a:rPr>
                        <a:t>600</a:t>
                      </a:r>
                    </a:p>
                  </a:txBody>
                  <a:tcPr marL="6084" marR="6084" marT="608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18</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30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35</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39</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r" fontAlgn="b"/>
                      <a:r>
                        <a:rPr lang="en-US" sz="1200" b="0" i="0" u="none" strike="noStrike">
                          <a:solidFill>
                            <a:srgbClr val="000000"/>
                          </a:solidFill>
                          <a:latin typeface="Calibri"/>
                        </a:rPr>
                        <a:t>40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0C0C0"/>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38</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32</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22</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12</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20000"/>
                        <a:lumOff val="80000"/>
                      </a:schemeClr>
                    </a:solidFill>
                  </a:tcPr>
                </a:tc>
                <a:extLst>
                  <a:ext uri="{0D108BD9-81ED-4DB2-BD59-A6C34878D82A}">
                    <a16:rowId xmlns:a16="http://schemas.microsoft.com/office/drawing/2014/main" val="10028"/>
                  </a:ext>
                </a:extLst>
              </a:tr>
              <a:tr h="205329">
                <a:tc vMerge="1">
                  <a:txBody>
                    <a:bodyPr/>
                    <a:lstStyle/>
                    <a:p>
                      <a:endParaRPr lang="en-US"/>
                    </a:p>
                  </a:txBody>
                  <a:tcPr/>
                </a:tc>
                <a:tc vMerge="1">
                  <a:txBody>
                    <a:bodyPr/>
                    <a:lstStyle/>
                    <a:p>
                      <a:endParaRPr lang="en-US"/>
                    </a:p>
                  </a:txBody>
                  <a:tcPr/>
                </a:tc>
                <a:tc>
                  <a:txBody>
                    <a:bodyPr/>
                    <a:lstStyle/>
                    <a:p>
                      <a:pPr algn="r" fontAlgn="b"/>
                      <a:r>
                        <a:rPr lang="en-US" sz="1200" b="0" i="0" u="none" strike="noStrike">
                          <a:solidFill>
                            <a:srgbClr val="000000"/>
                          </a:solidFill>
                          <a:latin typeface="Calibri"/>
                        </a:rPr>
                        <a:t>240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210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180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162</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138</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dirty="0">
                          <a:solidFill>
                            <a:srgbClr val="000000"/>
                          </a:solidFill>
                          <a:latin typeface="Calibri"/>
                        </a:rPr>
                        <a:t>114</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0C0C0"/>
                    </a:solidFill>
                  </a:tcPr>
                </a:tc>
                <a:tc>
                  <a:txBody>
                    <a:bodyPr/>
                    <a:lstStyle/>
                    <a:p>
                      <a:pPr algn="r" fontAlgn="b"/>
                      <a:r>
                        <a:rPr lang="en-US" sz="1200" b="0" i="0" u="none" strike="noStrike">
                          <a:solidFill>
                            <a:srgbClr val="000000"/>
                          </a:solidFill>
                          <a:latin typeface="Calibri"/>
                        </a:rPr>
                        <a:t>90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66</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40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20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r" fontAlgn="b"/>
                      <a:r>
                        <a:rPr lang="en-US" sz="1200" b="0" i="0" u="none" strike="noStrike">
                          <a:solidFill>
                            <a:srgbClr val="000000"/>
                          </a:solidFill>
                          <a:latin typeface="Calibri"/>
                        </a:rPr>
                        <a:t>0</a:t>
                      </a:r>
                    </a:p>
                  </a:txBody>
                  <a:tcPr marL="6084" marR="6084" marT="608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tc>
                  <a:txBody>
                    <a:bodyPr/>
                    <a:lstStyle/>
                    <a:p>
                      <a:pPr algn="l" fontAlgn="b"/>
                      <a:r>
                        <a:rPr lang="en-US" sz="1200" b="0" i="0" u="none" strike="noStrike" dirty="0">
                          <a:solidFill>
                            <a:srgbClr val="000000"/>
                          </a:solidFill>
                          <a:latin typeface="Calibri"/>
                        </a:rPr>
                        <a:t> </a:t>
                      </a:r>
                    </a:p>
                  </a:txBody>
                  <a:tcPr marL="6084" marR="6084" marT="608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20000"/>
                        <a:lumOff val="80000"/>
                      </a:schemeClr>
                    </a:solidFill>
                  </a:tcPr>
                </a:tc>
                <a:extLst>
                  <a:ext uri="{0D108BD9-81ED-4DB2-BD59-A6C34878D82A}">
                    <a16:rowId xmlns:a16="http://schemas.microsoft.com/office/drawing/2014/main" val="10029"/>
                  </a:ext>
                </a:extLst>
              </a:tr>
            </a:tbl>
          </a:graphicData>
        </a:graphic>
      </p:graphicFrame>
      <p:sp>
        <p:nvSpPr>
          <p:cNvPr id="102403" name="Rectangle 5"/>
          <p:cNvSpPr>
            <a:spLocks noChangeArrowheads="1"/>
          </p:cNvSpPr>
          <p:nvPr/>
        </p:nvSpPr>
        <p:spPr bwMode="auto">
          <a:xfrm>
            <a:off x="4724400" y="6019800"/>
            <a:ext cx="547688" cy="415925"/>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02404" name="Rectangle 7"/>
          <p:cNvSpPr>
            <a:spLocks noChangeArrowheads="1"/>
          </p:cNvSpPr>
          <p:nvPr/>
        </p:nvSpPr>
        <p:spPr bwMode="auto">
          <a:xfrm>
            <a:off x="5783263" y="4373563"/>
            <a:ext cx="547687" cy="4175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6" name="Rectangle 5"/>
          <p:cNvSpPr/>
          <p:nvPr/>
        </p:nvSpPr>
        <p:spPr>
          <a:xfrm>
            <a:off x="-76200" y="1219200"/>
            <a:ext cx="1130300" cy="1200329"/>
          </a:xfrm>
          <a:prstGeom prst="rect">
            <a:avLst/>
          </a:prstGeom>
          <a:noFill/>
          <a:ln>
            <a:solidFill>
              <a:schemeClr val="tx1"/>
            </a:solidFill>
          </a:ln>
        </p:spPr>
        <p:txBody>
          <a:bodyPr wrap="square">
            <a:spAutoFit/>
          </a:bodyPr>
          <a:lstStyle/>
          <a:p>
            <a:r>
              <a:rPr lang="en-US" altLang="x-none" dirty="0">
                <a:latin typeface="Calibri" charset="0"/>
                <a:ea typeface="ＭＳ Ｐゴシック" charset="-128"/>
                <a:sym typeface="Symbol" charset="2"/>
              </a:rPr>
              <a:t>Choose</a:t>
            </a:r>
            <a:br>
              <a:rPr lang="en-US" altLang="x-none" dirty="0">
                <a:latin typeface="Calibri" charset="0"/>
                <a:ea typeface="ＭＳ Ｐゴシック" charset="-128"/>
                <a:sym typeface="Wingdings" charset="2"/>
              </a:rPr>
            </a:br>
            <a:r>
              <a:rPr lang="en-US" altLang="x-none" dirty="0">
                <a:latin typeface="Calibri" charset="0"/>
                <a:ea typeface="ＭＳ Ｐゴシック" charset="-128"/>
                <a:sym typeface="Symbol" charset="2"/>
              </a:rPr>
              <a:t>500 </a:t>
            </a:r>
          </a:p>
          <a:p>
            <a:r>
              <a:rPr lang="en-US" altLang="x-none" dirty="0">
                <a:latin typeface="Calibri" charset="0"/>
                <a:ea typeface="ＭＳ Ｐゴシック" charset="-128"/>
                <a:sym typeface="Symbol" charset="2"/>
              </a:rPr>
              <a:t>– 0.5Q</a:t>
            </a:r>
            <a:r>
              <a:rPr lang="en-US" altLang="x-none" baseline="-25000" dirty="0">
                <a:latin typeface="Calibri" charset="0"/>
                <a:ea typeface="ＭＳ Ｐゴシック" charset="-128"/>
                <a:sym typeface="Symbol" charset="2"/>
              </a:rPr>
              <a:t>2</a:t>
            </a:r>
            <a:r>
              <a:rPr lang="en-US" altLang="x-none" dirty="0">
                <a:latin typeface="Calibri" charset="0"/>
                <a:ea typeface="ＭＳ Ｐゴシック" charset="-128"/>
                <a:sym typeface="Wingdings" charset="2"/>
              </a:rPr>
              <a:t> </a:t>
            </a:r>
            <a:endParaRPr lang="en-US" dirty="0"/>
          </a:p>
        </p:txBody>
      </p:sp>
      <p:sp>
        <p:nvSpPr>
          <p:cNvPr id="2" name="Slide Number Placeholder 1">
            <a:extLst>
              <a:ext uri="{FF2B5EF4-FFF2-40B4-BE49-F238E27FC236}">
                <a16:creationId xmlns:a16="http://schemas.microsoft.com/office/drawing/2014/main" id="{73B12E2E-9BCC-9949-845E-9606D9F4183F}"/>
              </a:ext>
            </a:extLst>
          </p:cNvPr>
          <p:cNvSpPr>
            <a:spLocks noGrp="1"/>
          </p:cNvSpPr>
          <p:nvPr>
            <p:ph type="sldNum" sz="quarter" idx="10"/>
          </p:nvPr>
        </p:nvSpPr>
        <p:spPr/>
        <p:txBody>
          <a:bodyPr/>
          <a:lstStyle/>
          <a:p>
            <a:fld id="{3BE99143-9491-374F-97F8-AE90C9040AE5}" type="slidenum">
              <a:rPr lang="en-US" altLang="en-US" smtClean="0"/>
              <a:pPr/>
              <a:t>5</a:t>
            </a:fld>
            <a:endParaRPr lang="en-US" altLang="en-US"/>
          </a:p>
        </p:txBody>
      </p:sp>
    </p:spTree>
    <p:extLst>
      <p:ext uri="{BB962C8B-B14F-4D97-AF65-F5344CB8AC3E}">
        <p14:creationId xmlns:p14="http://schemas.microsoft.com/office/powerpoint/2010/main" val="2046590420"/>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6</a:t>
            </a:r>
          </a:p>
        </p:txBody>
      </p:sp>
      <p:sp>
        <p:nvSpPr>
          <p:cNvPr id="79874" name="Rectangle 3"/>
          <p:cNvSpPr>
            <a:spLocks noGrp="1" noChangeArrowheads="1"/>
          </p:cNvSpPr>
          <p:nvPr>
            <p:ph idx="1"/>
          </p:nvPr>
        </p:nvSpPr>
        <p:spPr>
          <a:xfrm>
            <a:off x="152400" y="990600"/>
            <a:ext cx="8991600" cy="5410200"/>
          </a:xfrm>
        </p:spPr>
        <p:txBody>
          <a:bodyPr/>
          <a:lstStyle/>
          <a:p>
            <a:pPr eaLnBrk="1" hangingPunct="1">
              <a:lnSpc>
                <a:spcPct val="80000"/>
              </a:lnSpc>
            </a:pPr>
            <a:endParaRPr lang="en-US" altLang="x-none" dirty="0">
              <a:latin typeface="Calibri" charset="0"/>
              <a:ea typeface="ＭＳ Ｐゴシック" charset="-128"/>
            </a:endParaRPr>
          </a:p>
          <a:p>
            <a:pPr eaLnBrk="1" hangingPunct="1">
              <a:lnSpc>
                <a:spcPct val="80000"/>
              </a:lnSpc>
            </a:pPr>
            <a:r>
              <a:rPr lang="en-US" altLang="x-none" dirty="0">
                <a:latin typeface="Calibri" charset="0"/>
                <a:ea typeface="ＭＳ Ｐゴシック" charset="-128"/>
              </a:rPr>
              <a:t>So the (only) Nash Equilibrium which we found is:</a:t>
            </a:r>
          </a:p>
          <a:p>
            <a:pPr lvl="1" eaLnBrk="1" hangingPunct="1">
              <a:lnSpc>
                <a:spcPct val="80000"/>
              </a:lnSpc>
            </a:pPr>
            <a:r>
              <a:rPr lang="en-US" altLang="x-none" dirty="0">
                <a:latin typeface="Calibri" charset="0"/>
                <a:ea typeface="ＭＳ Ｐゴシック" charset="-128"/>
                <a:sym typeface="Wingdings" charset="2"/>
              </a:rPr>
              <a:t>Producer 1: Choose 333.</a:t>
            </a:r>
          </a:p>
          <a:p>
            <a:pPr lvl="1" eaLnBrk="1" hangingPunct="1">
              <a:lnSpc>
                <a:spcPct val="80000"/>
              </a:lnSpc>
            </a:pPr>
            <a:r>
              <a:rPr lang="en-US" altLang="x-none" dirty="0">
                <a:latin typeface="Calibri" charset="0"/>
                <a:ea typeface="ＭＳ Ｐゴシック" charset="-128"/>
              </a:rPr>
              <a:t>Producer 2: </a:t>
            </a:r>
            <a:r>
              <a:rPr lang="en-US" altLang="x-none" dirty="0">
                <a:latin typeface="Calibri" charset="0"/>
                <a:ea typeface="ＭＳ Ｐゴシック" charset="-128"/>
                <a:sym typeface="Symbol" charset="2"/>
              </a:rPr>
              <a:t>Choose</a:t>
            </a:r>
            <a:r>
              <a:rPr lang="en-US" altLang="x-none" dirty="0">
                <a:latin typeface="Calibri" charset="0"/>
                <a:ea typeface="ＭＳ Ｐゴシック" charset="-128"/>
                <a:sym typeface="Wingdings" charset="2"/>
              </a:rPr>
              <a:t> </a:t>
            </a:r>
            <a:r>
              <a:rPr lang="en-US" altLang="x-none" dirty="0">
                <a:latin typeface="Calibri" charset="0"/>
                <a:ea typeface="ＭＳ Ｐゴシック" charset="-128"/>
                <a:sym typeface="Symbol" charset="2"/>
              </a:rPr>
              <a:t>333</a:t>
            </a:r>
            <a:r>
              <a:rPr lang="en-US" altLang="x-none" dirty="0">
                <a:latin typeface="Calibri" charset="0"/>
                <a:ea typeface="ＭＳ Ｐゴシック" charset="-128"/>
                <a:sym typeface="Wingdings" charset="2"/>
              </a:rPr>
              <a:t>.</a:t>
            </a:r>
          </a:p>
          <a:p>
            <a:pPr eaLnBrk="1" hangingPunct="1">
              <a:lnSpc>
                <a:spcPct val="80000"/>
              </a:lnSpc>
            </a:pPr>
            <a:endParaRPr lang="en-US" altLang="x-none" dirty="0">
              <a:latin typeface="Calibri" charset="0"/>
              <a:ea typeface="ＭＳ Ｐゴシック" charset="-128"/>
            </a:endParaRPr>
          </a:p>
          <a:p>
            <a:pPr lvl="1" eaLnBrk="1" hangingPunct="1">
              <a:lnSpc>
                <a:spcPct val="80000"/>
              </a:lnSpc>
            </a:pPr>
            <a:endParaRPr lang="en-US" altLang="x-none" dirty="0">
              <a:latin typeface="Calibri" charset="0"/>
              <a:ea typeface="ＭＳ Ｐゴシック" charset="-128"/>
            </a:endParaRPr>
          </a:p>
          <a:p>
            <a:pPr lvl="1" eaLnBrk="1" hangingPunct="1">
              <a:lnSpc>
                <a:spcPct val="80000"/>
              </a:lnSpc>
            </a:pPr>
            <a:endParaRPr lang="en-US" altLang="x-none" dirty="0">
              <a:latin typeface="Calibri" charset="0"/>
              <a:ea typeface="ＭＳ Ｐゴシック" charset="-128"/>
            </a:endParaRPr>
          </a:p>
          <a:p>
            <a:pPr lvl="1" eaLnBrk="1" hangingPunct="1">
              <a:lnSpc>
                <a:spcPct val="80000"/>
              </a:lnSpc>
            </a:pPr>
            <a:endParaRPr lang="en-US" altLang="x-none" dirty="0">
              <a:latin typeface="Calibri" charset="0"/>
              <a:ea typeface="ＭＳ Ｐゴシック" charset="-128"/>
            </a:endParaRPr>
          </a:p>
          <a:p>
            <a:pPr eaLnBrk="1" hangingPunct="1">
              <a:lnSpc>
                <a:spcPct val="80000"/>
              </a:lnSpc>
            </a:pPr>
            <a:endParaRPr lang="en-US" altLang="x-none" dirty="0">
              <a:latin typeface="Calibri" charset="0"/>
              <a:ea typeface="ＭＳ Ｐゴシック" charset="-128"/>
            </a:endParaRPr>
          </a:p>
          <a:p>
            <a:pPr eaLnBrk="1" hangingPunct="1">
              <a:lnSpc>
                <a:spcPct val="80000"/>
              </a:lnSpc>
            </a:pPr>
            <a:endParaRPr lang="en-US" altLang="x-none" dirty="0">
              <a:latin typeface="Calibri" charset="0"/>
              <a:ea typeface="ＭＳ Ｐゴシック" charset="-128"/>
            </a:endParaRPr>
          </a:p>
        </p:txBody>
      </p:sp>
      <p:sp>
        <p:nvSpPr>
          <p:cNvPr id="4" name="Rectangle 3"/>
          <p:cNvSpPr>
            <a:spLocks noChangeArrowheads="1"/>
          </p:cNvSpPr>
          <p:nvPr/>
        </p:nvSpPr>
        <p:spPr bwMode="auto">
          <a:xfrm>
            <a:off x="533400" y="1752600"/>
            <a:ext cx="4191000" cy="990600"/>
          </a:xfrm>
          <a:prstGeom prst="rect">
            <a:avLst/>
          </a:prstGeom>
          <a:noFill/>
          <a:ln w="381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 name="Slide Number Placeholder 1">
            <a:extLst>
              <a:ext uri="{FF2B5EF4-FFF2-40B4-BE49-F238E27FC236}">
                <a16:creationId xmlns:a16="http://schemas.microsoft.com/office/drawing/2014/main" id="{731ADF3C-E49E-F246-9B3A-DEBFC10D1D52}"/>
              </a:ext>
            </a:extLst>
          </p:cNvPr>
          <p:cNvSpPr>
            <a:spLocks noGrp="1"/>
          </p:cNvSpPr>
          <p:nvPr>
            <p:ph type="sldNum" sz="quarter" idx="10"/>
          </p:nvPr>
        </p:nvSpPr>
        <p:spPr/>
        <p:txBody>
          <a:bodyPr/>
          <a:lstStyle/>
          <a:p>
            <a:fld id="{3BE99143-9491-374F-97F8-AE90C9040AE5}" type="slidenum">
              <a:rPr lang="en-US" altLang="en-US" smtClean="0"/>
              <a:pPr/>
              <a:t>6</a:t>
            </a:fld>
            <a:endParaRPr lang="en-US" altLang="en-US"/>
          </a:p>
        </p:txBody>
      </p:sp>
    </p:spTree>
    <p:extLst>
      <p:ext uri="{BB962C8B-B14F-4D97-AF65-F5344CB8AC3E}">
        <p14:creationId xmlns:p14="http://schemas.microsoft.com/office/powerpoint/2010/main" val="1914547945"/>
      </p:ext>
    </p:extLst>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Experiment 6</a:t>
            </a:r>
          </a:p>
        </p:txBody>
      </p:sp>
      <p:sp>
        <p:nvSpPr>
          <p:cNvPr id="104450" name="Rectangle 3"/>
          <p:cNvSpPr>
            <a:spLocks noGrp="1" noChangeArrowheads="1"/>
          </p:cNvSpPr>
          <p:nvPr>
            <p:ph idx="1"/>
          </p:nvPr>
        </p:nvSpPr>
        <p:spPr>
          <a:xfrm>
            <a:off x="152400" y="990600"/>
            <a:ext cx="8991600" cy="5410200"/>
          </a:xfrm>
        </p:spPr>
        <p:txBody>
          <a:bodyPr/>
          <a:lstStyle/>
          <a:p>
            <a:pPr eaLnBrk="1" hangingPunct="1">
              <a:lnSpc>
                <a:spcPct val="80000"/>
              </a:lnSpc>
            </a:pPr>
            <a:endParaRPr lang="en-US" altLang="x-none">
              <a:latin typeface="Calibri" charset="0"/>
              <a:ea typeface="ＭＳ Ｐゴシック" charset="-128"/>
            </a:endParaRPr>
          </a:p>
          <a:p>
            <a:pPr eaLnBrk="1" hangingPunct="1">
              <a:lnSpc>
                <a:spcPct val="80000"/>
              </a:lnSpc>
            </a:pPr>
            <a:r>
              <a:rPr lang="en-US" altLang="x-none">
                <a:latin typeface="Calibri" charset="0"/>
                <a:ea typeface="ＭＳ Ｐゴシック" charset="-128"/>
              </a:rPr>
              <a:t>Because the first mover can change her decision, she </a:t>
            </a:r>
            <a:r>
              <a:rPr lang="en-US" altLang="x-none" b="1">
                <a:latin typeface="Calibri" charset="0"/>
                <a:ea typeface="ＭＳ Ｐゴシック" charset="-128"/>
              </a:rPr>
              <a:t>cannot credibly commit </a:t>
            </a:r>
            <a:r>
              <a:rPr lang="en-US" altLang="x-none">
                <a:latin typeface="Calibri" charset="0"/>
                <a:ea typeface="ＭＳ Ｐゴシック" charset="-128"/>
              </a:rPr>
              <a:t>to a choice of 500 bottles</a:t>
            </a:r>
          </a:p>
          <a:p>
            <a:pPr eaLnBrk="1" hangingPunct="1">
              <a:lnSpc>
                <a:spcPct val="80000"/>
              </a:lnSpc>
            </a:pPr>
            <a:r>
              <a:rPr lang="en-US" altLang="x-none">
                <a:latin typeface="Calibri" charset="0"/>
                <a:ea typeface="ＭＳ Ｐゴシック" charset="-128"/>
              </a:rPr>
              <a:t>She loses her first mover advantage, her quantity announcement in the first stage becomes </a:t>
            </a:r>
            <a:r>
              <a:rPr lang="en-US" altLang="x-none" b="1">
                <a:latin typeface="Calibri" charset="0"/>
                <a:ea typeface="ＭＳ Ｐゴシック" charset="-128"/>
              </a:rPr>
              <a:t>cheap talk</a:t>
            </a:r>
          </a:p>
          <a:p>
            <a:pPr eaLnBrk="1" hangingPunct="1">
              <a:lnSpc>
                <a:spcPct val="80000"/>
              </a:lnSpc>
            </a:pPr>
            <a:r>
              <a:rPr lang="en-US" altLang="x-none">
                <a:latin typeface="Calibri" charset="0"/>
                <a:ea typeface="ＭＳ Ｐゴシック" charset="-128"/>
              </a:rPr>
              <a:t>The only price at which none of both producers wants to deviate is the Cournot competition price, the intersection of the two best reply functions</a:t>
            </a:r>
          </a:p>
          <a:p>
            <a:pPr eaLnBrk="1" hangingPunct="1">
              <a:lnSpc>
                <a:spcPct val="80000"/>
              </a:lnSpc>
            </a:pPr>
            <a:endParaRPr lang="en-US" altLang="x-none">
              <a:latin typeface="Calibri" charset="0"/>
              <a:ea typeface="ＭＳ Ｐゴシック" charset="-128"/>
            </a:endParaRPr>
          </a:p>
          <a:p>
            <a:pPr eaLnBrk="1" hangingPunct="1">
              <a:lnSpc>
                <a:spcPct val="80000"/>
              </a:lnSpc>
            </a:pPr>
            <a:r>
              <a:rPr lang="en-US" altLang="x-none">
                <a:latin typeface="Calibri" charset="0"/>
                <a:ea typeface="ＭＳ Ｐゴシック" charset="-128"/>
                <a:sym typeface="Wingdings" charset="2"/>
              </a:rPr>
              <a:t> 1</a:t>
            </a:r>
            <a:r>
              <a:rPr lang="en-US" altLang="x-none" baseline="30000">
                <a:latin typeface="Calibri" charset="0"/>
                <a:ea typeface="ＭＳ Ｐゴシック" charset="-128"/>
                <a:sym typeface="Wingdings" charset="2"/>
              </a:rPr>
              <a:t>st</a:t>
            </a:r>
            <a:r>
              <a:rPr lang="en-US" altLang="x-none">
                <a:latin typeface="Calibri" charset="0"/>
                <a:ea typeface="ＭＳ Ｐゴシック" charset="-128"/>
                <a:sym typeface="Wingdings" charset="2"/>
              </a:rPr>
              <a:t> mover:</a:t>
            </a:r>
          </a:p>
          <a:p>
            <a:pPr lvl="1" eaLnBrk="1" hangingPunct="1">
              <a:lnSpc>
                <a:spcPct val="80000"/>
              </a:lnSpc>
            </a:pPr>
            <a:r>
              <a:rPr lang="en-US" altLang="x-none">
                <a:latin typeface="Calibri" charset="0"/>
                <a:ea typeface="ＭＳ Ｐゴシック" charset="-128"/>
                <a:sym typeface="Wingdings" charset="2"/>
              </a:rPr>
              <a:t>sometimes it is better not to have another option</a:t>
            </a:r>
          </a:p>
          <a:p>
            <a:pPr eaLnBrk="1" hangingPunct="1">
              <a:lnSpc>
                <a:spcPct val="80000"/>
              </a:lnSpc>
            </a:pPr>
            <a:r>
              <a:rPr lang="en-US" altLang="x-none">
                <a:latin typeface="Calibri" charset="0"/>
                <a:ea typeface="ＭＳ Ｐゴシック" charset="-128"/>
                <a:sym typeface="Wingdings" charset="2"/>
              </a:rPr>
              <a:t> 2</a:t>
            </a:r>
            <a:r>
              <a:rPr lang="en-US" altLang="x-none" baseline="30000">
                <a:latin typeface="Calibri" charset="0"/>
                <a:ea typeface="ＭＳ Ｐゴシック" charset="-128"/>
                <a:sym typeface="Wingdings" charset="2"/>
              </a:rPr>
              <a:t>nd</a:t>
            </a:r>
            <a:r>
              <a:rPr lang="en-US" altLang="x-none">
                <a:latin typeface="Calibri" charset="0"/>
                <a:ea typeface="ＭＳ Ｐゴシック" charset="-128"/>
                <a:sym typeface="Wingdings" charset="2"/>
              </a:rPr>
              <a:t> mover:</a:t>
            </a:r>
          </a:p>
          <a:p>
            <a:pPr lvl="1" eaLnBrk="1" hangingPunct="1">
              <a:lnSpc>
                <a:spcPct val="80000"/>
              </a:lnSpc>
            </a:pPr>
            <a:r>
              <a:rPr lang="en-US" altLang="x-none">
                <a:latin typeface="Calibri" charset="0"/>
                <a:ea typeface="ＭＳ Ｐゴシック" charset="-128"/>
                <a:sym typeface="Wingdings" charset="2"/>
              </a:rPr>
              <a:t>sometimes it is better not to know the other</a:t>
            </a:r>
            <a:r>
              <a:rPr lang="en-US" altLang="en-US">
                <a:latin typeface="Calibri" charset="0"/>
                <a:ea typeface="ＭＳ Ｐゴシック" charset="-128"/>
                <a:sym typeface="Wingdings" charset="2"/>
              </a:rPr>
              <a:t>’</a:t>
            </a:r>
            <a:r>
              <a:rPr lang="en-US" altLang="ja-JP">
                <a:latin typeface="Calibri" charset="0"/>
                <a:ea typeface="ＭＳ Ｐゴシック" charset="-128"/>
                <a:sym typeface="Wingdings" charset="2"/>
              </a:rPr>
              <a:t>s choice</a:t>
            </a:r>
            <a:endParaRPr lang="en-US" altLang="ja-JP">
              <a:latin typeface="Calibri" charset="0"/>
              <a:ea typeface="ＭＳ Ｐゴシック" charset="-128"/>
            </a:endParaRPr>
          </a:p>
          <a:p>
            <a:pPr lvl="1" eaLnBrk="1" hangingPunct="1">
              <a:lnSpc>
                <a:spcPct val="80000"/>
              </a:lnSpc>
            </a:pPr>
            <a:endParaRPr lang="en-US" altLang="x-none">
              <a:latin typeface="Calibri" charset="0"/>
              <a:ea typeface="ＭＳ Ｐゴシック" charset="-128"/>
            </a:endParaRPr>
          </a:p>
          <a:p>
            <a:pPr lvl="1" eaLnBrk="1" hangingPunct="1">
              <a:lnSpc>
                <a:spcPct val="80000"/>
              </a:lnSpc>
            </a:pPr>
            <a:endParaRPr lang="en-US" altLang="x-none">
              <a:latin typeface="Calibri" charset="0"/>
              <a:ea typeface="ＭＳ Ｐゴシック" charset="-128"/>
            </a:endParaRPr>
          </a:p>
          <a:p>
            <a:pPr eaLnBrk="1" hangingPunct="1">
              <a:lnSpc>
                <a:spcPct val="80000"/>
              </a:lnSpc>
            </a:pPr>
            <a:endParaRPr lang="en-US" altLang="x-none">
              <a:latin typeface="Calibri" charset="0"/>
              <a:ea typeface="ＭＳ Ｐゴシック" charset="-128"/>
            </a:endParaRPr>
          </a:p>
          <a:p>
            <a:pPr eaLnBrk="1" hangingPunct="1">
              <a:lnSpc>
                <a:spcPct val="80000"/>
              </a:lnSpc>
            </a:pPr>
            <a:endParaRPr lang="en-US" altLang="x-none">
              <a:latin typeface="Calibri" charset="0"/>
              <a:ea typeface="ＭＳ Ｐゴシック" charset="-128"/>
            </a:endParaRPr>
          </a:p>
        </p:txBody>
      </p:sp>
      <p:sp>
        <p:nvSpPr>
          <p:cNvPr id="2" name="Slide Number Placeholder 1">
            <a:extLst>
              <a:ext uri="{FF2B5EF4-FFF2-40B4-BE49-F238E27FC236}">
                <a16:creationId xmlns:a16="http://schemas.microsoft.com/office/drawing/2014/main" id="{D2B293B9-D911-074C-A3C9-90B25DC93CB9}"/>
              </a:ext>
            </a:extLst>
          </p:cNvPr>
          <p:cNvSpPr>
            <a:spLocks noGrp="1"/>
          </p:cNvSpPr>
          <p:nvPr>
            <p:ph type="sldNum" sz="quarter" idx="10"/>
          </p:nvPr>
        </p:nvSpPr>
        <p:spPr/>
        <p:txBody>
          <a:bodyPr/>
          <a:lstStyle/>
          <a:p>
            <a:fld id="{3BE99143-9491-374F-97F8-AE90C9040AE5}" type="slidenum">
              <a:rPr lang="en-US" altLang="en-US" smtClean="0"/>
              <a:pPr/>
              <a:t>7</a:t>
            </a:fld>
            <a:endParaRPr lang="en-US" altLang="en-US"/>
          </a:p>
        </p:txBody>
      </p:sp>
    </p:spTree>
    <p:extLst>
      <p:ext uri="{BB962C8B-B14F-4D97-AF65-F5344CB8AC3E}">
        <p14:creationId xmlns:p14="http://schemas.microsoft.com/office/powerpoint/2010/main" val="175650461"/>
      </p:ext>
    </p:extLst>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Experiment 6</a:t>
            </a:r>
          </a:p>
        </p:txBody>
      </p:sp>
      <p:sp>
        <p:nvSpPr>
          <p:cNvPr id="35843" name="Rectangle 3"/>
          <p:cNvSpPr>
            <a:spLocks noGrp="1" noChangeArrowheads="1"/>
          </p:cNvSpPr>
          <p:nvPr>
            <p:ph idx="1"/>
          </p:nvPr>
        </p:nvSpPr>
        <p:spPr>
          <a:xfrm>
            <a:off x="152400" y="990600"/>
            <a:ext cx="8991600" cy="5410200"/>
          </a:xfrm>
        </p:spPr>
        <p:txBody>
          <a:bodyPr/>
          <a:lstStyle/>
          <a:p>
            <a:pPr eaLnBrk="1" hangingPunct="1">
              <a:lnSpc>
                <a:spcPct val="80000"/>
              </a:lnSpc>
            </a:pPr>
            <a:r>
              <a:rPr lang="en-US" altLang="x-none" b="1">
                <a:latin typeface="Calibri" charset="0"/>
                <a:ea typeface="ＭＳ Ｐゴシック" charset="-128"/>
              </a:rPr>
              <a:t>In math:</a:t>
            </a:r>
          </a:p>
          <a:p>
            <a:pPr eaLnBrk="1" hangingPunct="1">
              <a:lnSpc>
                <a:spcPct val="80000"/>
              </a:lnSpc>
            </a:pPr>
            <a:r>
              <a:rPr lang="en-US" altLang="x-none">
                <a:latin typeface="Calibri" charset="0"/>
                <a:ea typeface="ＭＳ Ｐゴシック" charset="-128"/>
              </a:rPr>
              <a:t>2</a:t>
            </a:r>
            <a:r>
              <a:rPr lang="en-US" altLang="x-none" baseline="30000">
                <a:latin typeface="Calibri" charset="0"/>
                <a:ea typeface="ＭＳ Ｐゴシック" charset="-128"/>
              </a:rPr>
              <a:t>nd</a:t>
            </a:r>
            <a:r>
              <a:rPr lang="en-US" altLang="x-none">
                <a:latin typeface="Calibri" charset="0"/>
                <a:ea typeface="ＭＳ Ｐゴシック" charset="-128"/>
              </a:rPr>
              <a:t> mover behaves as before:</a:t>
            </a:r>
          </a:p>
          <a:p>
            <a:pPr lvl="1" eaLnBrk="1" hangingPunct="1">
              <a:lnSpc>
                <a:spcPct val="80000"/>
              </a:lnSpc>
            </a:pPr>
            <a:r>
              <a:rPr lang="en-US" altLang="x-none">
                <a:latin typeface="Calibri" charset="0"/>
                <a:ea typeface="ＭＳ Ｐゴシック" charset="-128"/>
                <a:sym typeface="Symbol" charset="2"/>
              </a:rPr>
              <a:t></a:t>
            </a:r>
            <a:r>
              <a:rPr lang="en-US" altLang="x-none" baseline="-25000">
                <a:latin typeface="Calibri" charset="0"/>
                <a:ea typeface="ＭＳ Ｐゴシック" charset="-128"/>
                <a:sym typeface="Symbol" charset="2"/>
              </a:rPr>
              <a:t>2</a:t>
            </a:r>
            <a:r>
              <a:rPr lang="en-US" altLang="x-none">
                <a:latin typeface="Calibri" charset="0"/>
                <a:ea typeface="ＭＳ Ｐゴシック" charset="-128"/>
                <a:sym typeface="Symbol" charset="2"/>
              </a:rPr>
              <a:t> = P * Q</a:t>
            </a:r>
            <a:r>
              <a:rPr lang="en-US" altLang="x-none" baseline="-25000">
                <a:latin typeface="Calibri" charset="0"/>
                <a:ea typeface="ＭＳ Ｐゴシック" charset="-128"/>
                <a:sym typeface="Symbol" charset="2"/>
              </a:rPr>
              <a:t>2</a:t>
            </a:r>
            <a:r>
              <a:rPr lang="en-US" altLang="x-none">
                <a:latin typeface="Calibri" charset="0"/>
                <a:ea typeface="ＭＳ Ｐゴシック" charset="-128"/>
                <a:sym typeface="Symbol" charset="2"/>
              </a:rPr>
              <a:t> = (1-0.001(Q</a:t>
            </a:r>
            <a:r>
              <a:rPr lang="en-US" altLang="x-none" baseline="-25000">
                <a:latin typeface="Calibri" charset="0"/>
                <a:ea typeface="ＭＳ Ｐゴシック" charset="-128"/>
                <a:sym typeface="Symbol" charset="2"/>
              </a:rPr>
              <a:t>1</a:t>
            </a:r>
            <a:r>
              <a:rPr lang="en-US" altLang="x-none">
                <a:latin typeface="Calibri" charset="0"/>
                <a:ea typeface="ＭＳ Ｐゴシック" charset="-128"/>
                <a:sym typeface="Symbol" charset="2"/>
              </a:rPr>
              <a:t>+Q</a:t>
            </a:r>
            <a:r>
              <a:rPr lang="en-US" altLang="x-none" baseline="-25000">
                <a:latin typeface="Calibri" charset="0"/>
                <a:ea typeface="ＭＳ Ｐゴシック" charset="-128"/>
                <a:sym typeface="Symbol" charset="2"/>
              </a:rPr>
              <a:t>2</a:t>
            </a:r>
            <a:r>
              <a:rPr lang="en-US" altLang="x-none">
                <a:latin typeface="Calibri" charset="0"/>
                <a:ea typeface="ＭＳ Ｐゴシック" charset="-128"/>
                <a:sym typeface="Symbol" charset="2"/>
              </a:rPr>
              <a:t>)) Q</a:t>
            </a:r>
            <a:r>
              <a:rPr lang="en-US" altLang="x-none" baseline="-25000">
                <a:latin typeface="Calibri" charset="0"/>
                <a:ea typeface="ＭＳ Ｐゴシック" charset="-128"/>
                <a:sym typeface="Symbol" charset="2"/>
              </a:rPr>
              <a:t>2</a:t>
            </a:r>
            <a:endParaRPr lang="en-US" altLang="x-none">
              <a:latin typeface="Calibri" charset="0"/>
              <a:ea typeface="ＭＳ Ｐゴシック" charset="-128"/>
            </a:endParaRPr>
          </a:p>
          <a:p>
            <a:pPr lvl="1" eaLnBrk="1" hangingPunct="1">
              <a:lnSpc>
                <a:spcPct val="80000"/>
              </a:lnSpc>
            </a:pPr>
            <a:r>
              <a:rPr lang="en-US" altLang="x-none">
                <a:latin typeface="Calibri" charset="0"/>
                <a:ea typeface="ＭＳ Ｐゴシック" charset="-128"/>
                <a:sym typeface="Symbol" charset="2"/>
              </a:rPr>
              <a:t>max </a:t>
            </a:r>
            <a:r>
              <a:rPr lang="en-US" altLang="x-none" baseline="-25000">
                <a:latin typeface="Calibri" charset="0"/>
                <a:ea typeface="ＭＳ Ｐゴシック" charset="-128"/>
                <a:sym typeface="Symbol" charset="2"/>
              </a:rPr>
              <a:t>2</a:t>
            </a:r>
            <a:r>
              <a:rPr lang="en-US" altLang="x-none">
                <a:latin typeface="Calibri" charset="0"/>
                <a:ea typeface="ＭＳ Ｐゴシック" charset="-128"/>
                <a:sym typeface="Symbol" charset="2"/>
              </a:rPr>
              <a:t> </a:t>
            </a:r>
            <a:r>
              <a:rPr lang="en-US" altLang="x-none">
                <a:latin typeface="Calibri" charset="0"/>
                <a:ea typeface="ＭＳ Ｐゴシック" charset="-128"/>
                <a:sym typeface="Wingdings" charset="2"/>
              </a:rPr>
              <a:t> 0 = </a:t>
            </a:r>
            <a:r>
              <a:rPr lang="en-US" altLang="x-none">
                <a:latin typeface="Calibri" charset="0"/>
                <a:ea typeface="ＭＳ Ｐゴシック" charset="-128"/>
                <a:sym typeface="Symbol" charset="2"/>
              </a:rPr>
              <a:t>1 - 0.001 Q</a:t>
            </a:r>
            <a:r>
              <a:rPr lang="en-US" altLang="x-none" baseline="-25000">
                <a:latin typeface="Calibri" charset="0"/>
                <a:ea typeface="ＭＳ Ｐゴシック" charset="-128"/>
                <a:sym typeface="Symbol" charset="2"/>
              </a:rPr>
              <a:t>1 </a:t>
            </a:r>
            <a:r>
              <a:rPr lang="en-US" altLang="x-none">
                <a:latin typeface="Calibri" charset="0"/>
                <a:ea typeface="ＭＳ Ｐゴシック" charset="-128"/>
                <a:sym typeface="Symbol" charset="2"/>
              </a:rPr>
              <a:t>- 0.002 Q</a:t>
            </a:r>
            <a:r>
              <a:rPr lang="en-US" altLang="x-none" baseline="-25000">
                <a:latin typeface="Calibri" charset="0"/>
                <a:ea typeface="ＭＳ Ｐゴシック" charset="-128"/>
                <a:sym typeface="Symbol" charset="2"/>
              </a:rPr>
              <a:t>2</a:t>
            </a:r>
            <a:r>
              <a:rPr lang="en-US" altLang="x-none" baseline="30000">
                <a:latin typeface="Calibri" charset="0"/>
                <a:ea typeface="ＭＳ Ｐゴシック" charset="-128"/>
                <a:sym typeface="Symbol" charset="2"/>
              </a:rPr>
              <a:t>*</a:t>
            </a:r>
            <a:r>
              <a:rPr lang="en-US" altLang="x-none">
                <a:latin typeface="Calibri" charset="0"/>
                <a:ea typeface="ＭＳ Ｐゴシック" charset="-128"/>
                <a:sym typeface="Symbol" charset="2"/>
              </a:rPr>
              <a:t> </a:t>
            </a:r>
          </a:p>
          <a:p>
            <a:pPr lvl="1" eaLnBrk="1" hangingPunct="1">
              <a:lnSpc>
                <a:spcPct val="80000"/>
              </a:lnSpc>
            </a:pPr>
            <a:r>
              <a:rPr lang="en-US" altLang="x-none">
                <a:latin typeface="Calibri" charset="0"/>
                <a:ea typeface="ＭＳ Ｐゴシック" charset="-128"/>
                <a:sym typeface="Wingdings" charset="2"/>
              </a:rPr>
              <a:t> </a:t>
            </a:r>
            <a:r>
              <a:rPr lang="en-US" altLang="x-none">
                <a:latin typeface="Calibri" charset="0"/>
                <a:ea typeface="ＭＳ Ｐゴシック" charset="-128"/>
                <a:sym typeface="Symbol" charset="2"/>
              </a:rPr>
              <a:t>Q</a:t>
            </a:r>
            <a:r>
              <a:rPr lang="en-US" altLang="x-none" baseline="-25000">
                <a:latin typeface="Calibri" charset="0"/>
                <a:ea typeface="ＭＳ Ｐゴシック" charset="-128"/>
                <a:sym typeface="Symbol" charset="2"/>
              </a:rPr>
              <a:t>2</a:t>
            </a:r>
            <a:r>
              <a:rPr lang="en-US" altLang="x-none" baseline="30000">
                <a:latin typeface="Calibri" charset="0"/>
                <a:ea typeface="ＭＳ Ｐゴシック" charset="-128"/>
                <a:sym typeface="Symbol" charset="2"/>
              </a:rPr>
              <a:t>*</a:t>
            </a:r>
            <a:r>
              <a:rPr lang="en-US" altLang="x-none" baseline="-25000">
                <a:latin typeface="Calibri" charset="0"/>
                <a:ea typeface="ＭＳ Ｐゴシック" charset="-128"/>
                <a:sym typeface="Symbol" charset="2"/>
              </a:rPr>
              <a:t> </a:t>
            </a:r>
            <a:r>
              <a:rPr lang="en-US" altLang="x-none">
                <a:latin typeface="Calibri" charset="0"/>
                <a:ea typeface="ＭＳ Ｐゴシック" charset="-128"/>
                <a:sym typeface="Wingdings" charset="2"/>
              </a:rPr>
              <a:t>= </a:t>
            </a:r>
            <a:r>
              <a:rPr lang="en-US" altLang="x-none">
                <a:latin typeface="Calibri" charset="0"/>
                <a:ea typeface="ＭＳ Ｐゴシック" charset="-128"/>
                <a:sym typeface="Symbol" charset="2"/>
              </a:rPr>
              <a:t>500 – 0.5 Q</a:t>
            </a:r>
            <a:r>
              <a:rPr lang="en-US" altLang="x-none" baseline="-25000">
                <a:latin typeface="Calibri" charset="0"/>
                <a:ea typeface="ＭＳ Ｐゴシック" charset="-128"/>
                <a:sym typeface="Symbol" charset="2"/>
              </a:rPr>
              <a:t>1</a:t>
            </a:r>
            <a:r>
              <a:rPr lang="en-US" altLang="x-none">
                <a:latin typeface="Calibri" charset="0"/>
                <a:ea typeface="ＭＳ Ｐゴシック" charset="-128"/>
                <a:sym typeface="Wingdings" charset="2"/>
              </a:rPr>
              <a:t>  (best reply function)</a:t>
            </a:r>
          </a:p>
          <a:p>
            <a:pPr eaLnBrk="1" hangingPunct="1">
              <a:lnSpc>
                <a:spcPct val="80000"/>
              </a:lnSpc>
            </a:pPr>
            <a:r>
              <a:rPr lang="en-US" altLang="x-none">
                <a:latin typeface="Calibri" charset="0"/>
                <a:ea typeface="ＭＳ Ｐゴシック" charset="-128"/>
                <a:sym typeface="Wingdings" charset="2"/>
              </a:rPr>
              <a:t>1</a:t>
            </a:r>
            <a:r>
              <a:rPr lang="en-US" altLang="x-none" baseline="30000">
                <a:latin typeface="Calibri" charset="0"/>
                <a:ea typeface="ＭＳ Ｐゴシック" charset="-128"/>
                <a:sym typeface="Wingdings" charset="2"/>
              </a:rPr>
              <a:t>st</a:t>
            </a:r>
            <a:r>
              <a:rPr lang="en-US" altLang="x-none">
                <a:latin typeface="Calibri" charset="0"/>
                <a:ea typeface="ＭＳ Ｐゴシック" charset="-128"/>
                <a:sym typeface="Wingdings" charset="2"/>
              </a:rPr>
              <a:t> mover now wants to play best reply to second mover</a:t>
            </a:r>
            <a:r>
              <a:rPr lang="en-US" altLang="en-US">
                <a:latin typeface="Calibri" charset="0"/>
                <a:ea typeface="ＭＳ Ｐゴシック" charset="-128"/>
                <a:sym typeface="Wingdings" charset="2"/>
              </a:rPr>
              <a:t>’</a:t>
            </a:r>
            <a:r>
              <a:rPr lang="en-US" altLang="ja-JP">
                <a:latin typeface="Calibri" charset="0"/>
                <a:ea typeface="ＭＳ Ｐゴシック" charset="-128"/>
                <a:sym typeface="Wingdings" charset="2"/>
              </a:rPr>
              <a:t>s actually chosen quantity (just because he can, he should!)</a:t>
            </a:r>
          </a:p>
          <a:p>
            <a:pPr lvl="1" eaLnBrk="1" hangingPunct="1">
              <a:lnSpc>
                <a:spcPct val="80000"/>
              </a:lnSpc>
            </a:pPr>
            <a:r>
              <a:rPr lang="en-US" altLang="x-none">
                <a:latin typeface="Calibri" charset="0"/>
                <a:ea typeface="ＭＳ Ｐゴシック" charset="-128"/>
                <a:sym typeface="Symbol" charset="2"/>
              </a:rPr>
              <a:t></a:t>
            </a:r>
            <a:r>
              <a:rPr lang="en-US" altLang="x-none" baseline="-25000">
                <a:latin typeface="Calibri" charset="0"/>
                <a:ea typeface="ＭＳ Ｐゴシック" charset="-128"/>
                <a:sym typeface="Symbol" charset="2"/>
              </a:rPr>
              <a:t>1</a:t>
            </a:r>
            <a:r>
              <a:rPr lang="en-US" altLang="x-none">
                <a:latin typeface="Calibri" charset="0"/>
                <a:ea typeface="ＭＳ Ｐゴシック" charset="-128"/>
                <a:sym typeface="Symbol" charset="2"/>
              </a:rPr>
              <a:t> = P * Q</a:t>
            </a:r>
            <a:r>
              <a:rPr lang="en-US" altLang="x-none" baseline="-25000">
                <a:latin typeface="Calibri" charset="0"/>
                <a:ea typeface="ＭＳ Ｐゴシック" charset="-128"/>
                <a:sym typeface="Symbol" charset="2"/>
              </a:rPr>
              <a:t>1</a:t>
            </a:r>
            <a:r>
              <a:rPr lang="en-US" altLang="x-none">
                <a:latin typeface="Calibri" charset="0"/>
                <a:ea typeface="ＭＳ Ｐゴシック" charset="-128"/>
                <a:sym typeface="Symbol" charset="2"/>
              </a:rPr>
              <a:t> = (1-0.001(Q</a:t>
            </a:r>
            <a:r>
              <a:rPr lang="en-US" altLang="x-none" baseline="-25000">
                <a:latin typeface="Calibri" charset="0"/>
                <a:ea typeface="ＭＳ Ｐゴシック" charset="-128"/>
                <a:sym typeface="Symbol" charset="2"/>
              </a:rPr>
              <a:t>1</a:t>
            </a:r>
            <a:r>
              <a:rPr lang="en-US" altLang="x-none">
                <a:latin typeface="Calibri" charset="0"/>
                <a:ea typeface="ＭＳ Ｐゴシック" charset="-128"/>
                <a:sym typeface="Symbol" charset="2"/>
              </a:rPr>
              <a:t>+Q</a:t>
            </a:r>
            <a:r>
              <a:rPr lang="en-US" altLang="x-none" baseline="-25000">
                <a:latin typeface="Calibri" charset="0"/>
                <a:ea typeface="ＭＳ Ｐゴシック" charset="-128"/>
                <a:sym typeface="Symbol" charset="2"/>
              </a:rPr>
              <a:t>2</a:t>
            </a:r>
            <a:r>
              <a:rPr lang="en-US" altLang="x-none">
                <a:latin typeface="Calibri" charset="0"/>
                <a:ea typeface="ＭＳ Ｐゴシック" charset="-128"/>
                <a:sym typeface="Symbol" charset="2"/>
              </a:rPr>
              <a:t>)) Q</a:t>
            </a:r>
            <a:r>
              <a:rPr lang="en-US" altLang="x-none" baseline="-25000">
                <a:latin typeface="Calibri" charset="0"/>
                <a:ea typeface="ＭＳ Ｐゴシック" charset="-128"/>
                <a:sym typeface="Symbol" charset="2"/>
              </a:rPr>
              <a:t>1</a:t>
            </a:r>
          </a:p>
          <a:p>
            <a:pPr lvl="1" eaLnBrk="1" hangingPunct="1">
              <a:lnSpc>
                <a:spcPct val="80000"/>
              </a:lnSpc>
            </a:pPr>
            <a:r>
              <a:rPr lang="en-US" altLang="x-none">
                <a:latin typeface="Calibri" charset="0"/>
                <a:ea typeface="ＭＳ Ｐゴシック" charset="-128"/>
                <a:sym typeface="Symbol" charset="2"/>
              </a:rPr>
              <a:t>max </a:t>
            </a:r>
            <a:r>
              <a:rPr lang="en-US" altLang="x-none" baseline="-25000">
                <a:latin typeface="Calibri" charset="0"/>
                <a:ea typeface="ＭＳ Ｐゴシック" charset="-128"/>
                <a:sym typeface="Symbol" charset="2"/>
              </a:rPr>
              <a:t>1</a:t>
            </a:r>
            <a:r>
              <a:rPr lang="en-US" altLang="x-none">
                <a:latin typeface="Calibri" charset="0"/>
                <a:ea typeface="ＭＳ Ｐゴシック" charset="-128"/>
                <a:sym typeface="Symbol" charset="2"/>
              </a:rPr>
              <a:t> </a:t>
            </a:r>
            <a:r>
              <a:rPr lang="en-US" altLang="x-none">
                <a:latin typeface="Calibri" charset="0"/>
                <a:ea typeface="ＭＳ Ｐゴシック" charset="-128"/>
                <a:sym typeface="Wingdings" charset="2"/>
              </a:rPr>
              <a:t> 0 = </a:t>
            </a:r>
            <a:r>
              <a:rPr lang="en-US" altLang="x-none">
                <a:latin typeface="Calibri" charset="0"/>
                <a:ea typeface="ＭＳ Ｐゴシック" charset="-128"/>
                <a:sym typeface="Symbol" charset="2"/>
              </a:rPr>
              <a:t>1 - 0.001 Q</a:t>
            </a:r>
            <a:r>
              <a:rPr lang="en-US" altLang="x-none" baseline="-25000">
                <a:latin typeface="Calibri" charset="0"/>
                <a:ea typeface="ＭＳ Ｐゴシック" charset="-128"/>
                <a:sym typeface="Symbol" charset="2"/>
              </a:rPr>
              <a:t>2</a:t>
            </a:r>
            <a:r>
              <a:rPr lang="en-US" altLang="x-none">
                <a:latin typeface="Calibri" charset="0"/>
                <a:ea typeface="ＭＳ Ｐゴシック" charset="-128"/>
                <a:sym typeface="Symbol" charset="2"/>
              </a:rPr>
              <a:t>- 0.002 Q</a:t>
            </a:r>
            <a:r>
              <a:rPr lang="en-US" altLang="x-none" baseline="-25000">
                <a:latin typeface="Calibri" charset="0"/>
                <a:ea typeface="ＭＳ Ｐゴシック" charset="-128"/>
                <a:sym typeface="Symbol" charset="2"/>
              </a:rPr>
              <a:t>1</a:t>
            </a:r>
            <a:r>
              <a:rPr lang="en-US" altLang="x-none" baseline="30000">
                <a:latin typeface="Calibri" charset="0"/>
                <a:ea typeface="ＭＳ Ｐゴシック" charset="-128"/>
                <a:sym typeface="Symbol" charset="2"/>
              </a:rPr>
              <a:t>*</a:t>
            </a:r>
            <a:r>
              <a:rPr lang="en-US" altLang="x-none">
                <a:latin typeface="Calibri" charset="0"/>
                <a:ea typeface="ＭＳ Ｐゴシック" charset="-128"/>
                <a:sym typeface="Symbol" charset="2"/>
              </a:rPr>
              <a:t> </a:t>
            </a:r>
          </a:p>
          <a:p>
            <a:pPr lvl="1" eaLnBrk="1" hangingPunct="1">
              <a:lnSpc>
                <a:spcPct val="80000"/>
              </a:lnSpc>
            </a:pPr>
            <a:r>
              <a:rPr lang="en-US" altLang="x-none">
                <a:latin typeface="Calibri" charset="0"/>
                <a:ea typeface="ＭＳ Ｐゴシック" charset="-128"/>
                <a:sym typeface="Wingdings" charset="2"/>
              </a:rPr>
              <a:t> </a:t>
            </a:r>
            <a:r>
              <a:rPr lang="en-US" altLang="x-none">
                <a:latin typeface="Calibri" charset="0"/>
                <a:ea typeface="ＭＳ Ｐゴシック" charset="-128"/>
                <a:sym typeface="Symbol" charset="2"/>
              </a:rPr>
              <a:t>Q</a:t>
            </a:r>
            <a:r>
              <a:rPr lang="en-US" altLang="x-none" baseline="-25000">
                <a:latin typeface="Calibri" charset="0"/>
                <a:ea typeface="ＭＳ Ｐゴシック" charset="-128"/>
                <a:sym typeface="Symbol" charset="2"/>
              </a:rPr>
              <a:t>1</a:t>
            </a:r>
            <a:r>
              <a:rPr lang="en-US" altLang="x-none" baseline="30000">
                <a:latin typeface="Calibri" charset="0"/>
                <a:ea typeface="ＭＳ Ｐゴシック" charset="-128"/>
                <a:sym typeface="Symbol" charset="2"/>
              </a:rPr>
              <a:t>*</a:t>
            </a:r>
            <a:r>
              <a:rPr lang="en-US" altLang="x-none" baseline="-25000">
                <a:latin typeface="Calibri" charset="0"/>
                <a:ea typeface="ＭＳ Ｐゴシック" charset="-128"/>
                <a:sym typeface="Symbol" charset="2"/>
              </a:rPr>
              <a:t> </a:t>
            </a:r>
            <a:r>
              <a:rPr lang="en-US" altLang="x-none">
                <a:latin typeface="Calibri" charset="0"/>
                <a:ea typeface="ＭＳ Ｐゴシック" charset="-128"/>
                <a:sym typeface="Wingdings" charset="2"/>
              </a:rPr>
              <a:t>= </a:t>
            </a:r>
            <a:r>
              <a:rPr lang="en-US" altLang="x-none">
                <a:latin typeface="Calibri" charset="0"/>
                <a:ea typeface="ＭＳ Ｐゴシック" charset="-128"/>
                <a:sym typeface="Symbol" charset="2"/>
              </a:rPr>
              <a:t>500 – 0.5 Q</a:t>
            </a:r>
            <a:r>
              <a:rPr lang="en-US" altLang="x-none" baseline="-25000">
                <a:latin typeface="Calibri" charset="0"/>
                <a:ea typeface="ＭＳ Ｐゴシック" charset="-128"/>
                <a:sym typeface="Symbol" charset="2"/>
              </a:rPr>
              <a:t>2</a:t>
            </a:r>
            <a:r>
              <a:rPr lang="en-US" altLang="x-none">
                <a:latin typeface="Calibri" charset="0"/>
                <a:ea typeface="ＭＳ Ｐゴシック" charset="-128"/>
                <a:sym typeface="Wingdings" charset="2"/>
              </a:rPr>
              <a:t>  (best reply function)</a:t>
            </a:r>
          </a:p>
          <a:p>
            <a:pPr eaLnBrk="1" hangingPunct="1">
              <a:lnSpc>
                <a:spcPct val="80000"/>
              </a:lnSpc>
            </a:pPr>
            <a:r>
              <a:rPr lang="en-US" altLang="x-none">
                <a:latin typeface="Calibri" charset="0"/>
                <a:ea typeface="ＭＳ Ｐゴシック" charset="-128"/>
              </a:rPr>
              <a:t>2</a:t>
            </a:r>
            <a:r>
              <a:rPr lang="en-US" altLang="x-none" baseline="30000">
                <a:latin typeface="Calibri" charset="0"/>
                <a:ea typeface="ＭＳ Ｐゴシック" charset="-128"/>
              </a:rPr>
              <a:t>nd</a:t>
            </a:r>
            <a:r>
              <a:rPr lang="en-US" altLang="x-none">
                <a:latin typeface="Calibri" charset="0"/>
                <a:ea typeface="ＭＳ Ｐゴシック" charset="-128"/>
              </a:rPr>
              <a:t> mover will anticipate this behavior. And </a:t>
            </a:r>
            <a:r>
              <a:rPr lang="en-US" altLang="x-none">
                <a:latin typeface="Calibri" charset="0"/>
                <a:ea typeface="ＭＳ Ｐゴシック" charset="-128"/>
                <a:sym typeface="Wingdings" charset="2"/>
              </a:rPr>
              <a:t>1</a:t>
            </a:r>
            <a:r>
              <a:rPr lang="en-US" altLang="x-none" baseline="30000">
                <a:latin typeface="Calibri" charset="0"/>
                <a:ea typeface="ＭＳ Ｐゴシック" charset="-128"/>
                <a:sym typeface="Wingdings" charset="2"/>
              </a:rPr>
              <a:t>st</a:t>
            </a:r>
            <a:r>
              <a:rPr lang="en-US" altLang="x-none">
                <a:latin typeface="Calibri" charset="0"/>
                <a:ea typeface="ＭＳ Ｐゴシック" charset="-128"/>
                <a:sym typeface="Wingdings" charset="2"/>
              </a:rPr>
              <a:t> mover, too.</a:t>
            </a:r>
            <a:endParaRPr lang="en-US" altLang="x-none">
              <a:latin typeface="Calibri" charset="0"/>
              <a:ea typeface="ＭＳ Ｐゴシック" charset="-128"/>
            </a:endParaRPr>
          </a:p>
          <a:p>
            <a:pPr eaLnBrk="1" hangingPunct="1">
              <a:lnSpc>
                <a:spcPct val="80000"/>
              </a:lnSpc>
            </a:pPr>
            <a:r>
              <a:rPr lang="en-US" altLang="x-none">
                <a:latin typeface="Calibri" charset="0"/>
                <a:ea typeface="ＭＳ Ｐゴシック" charset="-128"/>
                <a:sym typeface="Wingdings" charset="2"/>
              </a:rPr>
              <a:t>Thus, 1</a:t>
            </a:r>
            <a:r>
              <a:rPr lang="en-US" altLang="x-none" baseline="30000">
                <a:latin typeface="Calibri" charset="0"/>
                <a:ea typeface="ＭＳ Ｐゴシック" charset="-128"/>
                <a:sym typeface="Wingdings" charset="2"/>
              </a:rPr>
              <a:t>st</a:t>
            </a:r>
            <a:r>
              <a:rPr lang="en-US" altLang="x-none">
                <a:latin typeface="Calibri" charset="0"/>
                <a:ea typeface="ＭＳ Ｐゴシック" charset="-128"/>
                <a:sym typeface="Wingdings" charset="2"/>
              </a:rPr>
              <a:t> mover should choose </a:t>
            </a:r>
            <a:r>
              <a:rPr lang="en-US" altLang="x-none">
                <a:latin typeface="Calibri" charset="0"/>
                <a:ea typeface="ＭＳ Ｐゴシック" charset="-128"/>
                <a:sym typeface="Symbol" charset="2"/>
              </a:rPr>
              <a:t>Q</a:t>
            </a:r>
            <a:r>
              <a:rPr lang="en-US" altLang="x-none" baseline="-25000">
                <a:latin typeface="Calibri" charset="0"/>
                <a:ea typeface="ＭＳ Ｐゴシック" charset="-128"/>
                <a:sym typeface="Symbol" charset="2"/>
              </a:rPr>
              <a:t>1</a:t>
            </a:r>
            <a:r>
              <a:rPr lang="en-US" altLang="x-none" baseline="30000">
                <a:latin typeface="Calibri" charset="0"/>
                <a:ea typeface="ＭＳ Ｐゴシック" charset="-128"/>
                <a:sym typeface="Symbol" charset="2"/>
              </a:rPr>
              <a:t>*</a:t>
            </a:r>
            <a:r>
              <a:rPr lang="en-US" altLang="x-none">
                <a:latin typeface="Calibri" charset="0"/>
                <a:ea typeface="ＭＳ Ｐゴシック" charset="-128"/>
                <a:sym typeface="Wingdings" charset="2"/>
              </a:rPr>
              <a:t>=</a:t>
            </a:r>
            <a:r>
              <a:rPr lang="en-US" altLang="x-none">
                <a:latin typeface="Calibri" charset="0"/>
                <a:ea typeface="ＭＳ Ｐゴシック" charset="-128"/>
                <a:sym typeface="Symbol" charset="2"/>
              </a:rPr>
              <a:t>500–0.5 </a:t>
            </a:r>
            <a:r>
              <a:rPr lang="en-US" altLang="x-none" b="1">
                <a:latin typeface="Calibri" charset="0"/>
                <a:ea typeface="ＭＳ Ｐゴシック" charset="-128"/>
                <a:sym typeface="Symbol" charset="2"/>
              </a:rPr>
              <a:t>(500–0.5 Q</a:t>
            </a:r>
            <a:r>
              <a:rPr lang="en-US" altLang="x-none" b="1" baseline="-25000">
                <a:latin typeface="Calibri" charset="0"/>
                <a:ea typeface="ＭＳ Ｐゴシック" charset="-128"/>
                <a:sym typeface="Symbol" charset="2"/>
              </a:rPr>
              <a:t>1</a:t>
            </a:r>
            <a:r>
              <a:rPr lang="en-US" altLang="x-none" b="1" baseline="30000">
                <a:latin typeface="Calibri" charset="0"/>
                <a:ea typeface="ＭＳ Ｐゴシック" charset="-128"/>
                <a:sym typeface="Symbol" charset="2"/>
              </a:rPr>
              <a:t>*</a:t>
            </a:r>
            <a:r>
              <a:rPr lang="en-US" altLang="x-none" b="1">
                <a:latin typeface="Calibri" charset="0"/>
                <a:ea typeface="ＭＳ Ｐゴシック" charset="-128"/>
                <a:sym typeface="Wingdings" charset="2"/>
              </a:rPr>
              <a:t>)</a:t>
            </a:r>
          </a:p>
          <a:p>
            <a:pPr lvl="1" eaLnBrk="1" hangingPunct="1">
              <a:lnSpc>
                <a:spcPct val="80000"/>
              </a:lnSpc>
            </a:pPr>
            <a:r>
              <a:rPr lang="en-US" altLang="x-none">
                <a:latin typeface="Calibri" charset="0"/>
                <a:ea typeface="ＭＳ Ｐゴシック" charset="-128"/>
                <a:sym typeface="Wingdings" charset="2"/>
              </a:rPr>
              <a:t></a:t>
            </a:r>
            <a:r>
              <a:rPr lang="en-US" altLang="x-none">
                <a:latin typeface="Calibri" charset="0"/>
                <a:ea typeface="ＭＳ Ｐゴシック" charset="-128"/>
                <a:sym typeface="Symbol" charset="2"/>
              </a:rPr>
              <a:t> Q</a:t>
            </a:r>
            <a:r>
              <a:rPr lang="en-US" altLang="x-none" baseline="-25000">
                <a:latin typeface="Calibri" charset="0"/>
                <a:ea typeface="ＭＳ Ｐゴシック" charset="-128"/>
                <a:sym typeface="Symbol" charset="2"/>
              </a:rPr>
              <a:t>1</a:t>
            </a:r>
            <a:r>
              <a:rPr lang="en-US" altLang="x-none" baseline="30000">
                <a:latin typeface="Calibri" charset="0"/>
                <a:ea typeface="ＭＳ Ｐゴシック" charset="-128"/>
                <a:sym typeface="Symbol" charset="2"/>
              </a:rPr>
              <a:t>*</a:t>
            </a:r>
            <a:r>
              <a:rPr lang="en-US" altLang="x-none">
                <a:latin typeface="Calibri" charset="0"/>
                <a:ea typeface="ＭＳ Ｐゴシック" charset="-128"/>
                <a:sym typeface="Wingdings" charset="2"/>
              </a:rPr>
              <a:t>= </a:t>
            </a:r>
            <a:r>
              <a:rPr lang="en-US" altLang="x-none">
                <a:latin typeface="Calibri" charset="0"/>
                <a:ea typeface="ＭＳ Ｐゴシック" charset="-128"/>
                <a:sym typeface="Symbol" charset="2"/>
              </a:rPr>
              <a:t>333 </a:t>
            </a:r>
            <a:r>
              <a:rPr lang="en-US" altLang="x-none">
                <a:latin typeface="Calibri" charset="0"/>
                <a:ea typeface="ＭＳ Ｐゴシック" charset="-128"/>
                <a:sym typeface="Wingdings" charset="2"/>
              </a:rPr>
              <a:t> </a:t>
            </a:r>
            <a:r>
              <a:rPr lang="en-US" altLang="x-none">
                <a:latin typeface="Calibri" charset="0"/>
                <a:ea typeface="ＭＳ Ｐゴシック" charset="-128"/>
                <a:sym typeface="Symbol" charset="2"/>
              </a:rPr>
              <a:t>Q</a:t>
            </a:r>
            <a:r>
              <a:rPr lang="en-US" altLang="x-none" baseline="-25000">
                <a:latin typeface="Calibri" charset="0"/>
                <a:ea typeface="ＭＳ Ｐゴシック" charset="-128"/>
                <a:sym typeface="Symbol" charset="2"/>
              </a:rPr>
              <a:t>2</a:t>
            </a:r>
            <a:r>
              <a:rPr lang="en-US" altLang="x-none" baseline="30000">
                <a:latin typeface="Calibri" charset="0"/>
                <a:ea typeface="ＭＳ Ｐゴシック" charset="-128"/>
                <a:sym typeface="Symbol" charset="2"/>
              </a:rPr>
              <a:t>*</a:t>
            </a:r>
            <a:r>
              <a:rPr lang="en-US" altLang="x-none" baseline="-25000">
                <a:latin typeface="Calibri" charset="0"/>
                <a:ea typeface="ＭＳ Ｐゴシック" charset="-128"/>
                <a:sym typeface="Symbol" charset="2"/>
              </a:rPr>
              <a:t> </a:t>
            </a:r>
            <a:r>
              <a:rPr lang="en-US" altLang="x-none">
                <a:latin typeface="Calibri" charset="0"/>
                <a:ea typeface="ＭＳ Ｐゴシック" charset="-128"/>
                <a:sym typeface="Wingdings" charset="2"/>
              </a:rPr>
              <a:t>= </a:t>
            </a:r>
            <a:r>
              <a:rPr lang="en-US" altLang="x-none">
                <a:latin typeface="Calibri" charset="0"/>
                <a:ea typeface="ＭＳ Ｐゴシック" charset="-128"/>
                <a:sym typeface="Symbol" charset="2"/>
              </a:rPr>
              <a:t>500 – 0.5 Q</a:t>
            </a:r>
            <a:r>
              <a:rPr lang="en-US" altLang="x-none" baseline="-25000">
                <a:latin typeface="Calibri" charset="0"/>
                <a:ea typeface="ＭＳ Ｐゴシック" charset="-128"/>
                <a:sym typeface="Symbol" charset="2"/>
              </a:rPr>
              <a:t>1</a:t>
            </a:r>
            <a:r>
              <a:rPr lang="en-US" altLang="x-none">
                <a:latin typeface="Calibri" charset="0"/>
                <a:ea typeface="ＭＳ Ｐゴシック" charset="-128"/>
                <a:sym typeface="Wingdings" charset="2"/>
              </a:rPr>
              <a:t> = 333 </a:t>
            </a:r>
            <a:endParaRPr lang="en-US" altLang="x-none">
              <a:latin typeface="Calibri" charset="0"/>
              <a:ea typeface="ＭＳ Ｐゴシック" charset="-128"/>
            </a:endParaRPr>
          </a:p>
          <a:p>
            <a:pPr eaLnBrk="1" hangingPunct="1">
              <a:lnSpc>
                <a:spcPct val="80000"/>
              </a:lnSpc>
            </a:pPr>
            <a:endParaRPr lang="en-US" altLang="x-none">
              <a:latin typeface="Calibri" charset="0"/>
              <a:ea typeface="ＭＳ Ｐゴシック" charset="-128"/>
            </a:endParaRPr>
          </a:p>
          <a:p>
            <a:pPr eaLnBrk="1" hangingPunct="1">
              <a:lnSpc>
                <a:spcPct val="80000"/>
              </a:lnSpc>
            </a:pPr>
            <a:endParaRPr lang="en-US" altLang="x-none">
              <a:latin typeface="Calibri" charset="0"/>
              <a:ea typeface="ＭＳ Ｐゴシック" charset="-128"/>
            </a:endParaRPr>
          </a:p>
        </p:txBody>
      </p:sp>
      <p:sp>
        <p:nvSpPr>
          <p:cNvPr id="2" name="Slide Number Placeholder 1">
            <a:extLst>
              <a:ext uri="{FF2B5EF4-FFF2-40B4-BE49-F238E27FC236}">
                <a16:creationId xmlns:a16="http://schemas.microsoft.com/office/drawing/2014/main" id="{1186BEA6-B063-B14A-93DE-FBC6811CAE8D}"/>
              </a:ext>
            </a:extLst>
          </p:cNvPr>
          <p:cNvSpPr>
            <a:spLocks noGrp="1"/>
          </p:cNvSpPr>
          <p:nvPr>
            <p:ph type="sldNum" sz="quarter" idx="10"/>
          </p:nvPr>
        </p:nvSpPr>
        <p:spPr/>
        <p:txBody>
          <a:bodyPr/>
          <a:lstStyle/>
          <a:p>
            <a:fld id="{3BE99143-9491-374F-97F8-AE90C9040AE5}" type="slidenum">
              <a:rPr lang="en-US" altLang="en-US" smtClean="0"/>
              <a:pPr/>
              <a:t>8</a:t>
            </a:fld>
            <a:endParaRPr lang="en-US" altLang="en-US"/>
          </a:p>
        </p:txBody>
      </p:sp>
    </p:spTree>
    <p:extLst>
      <p:ext uri="{BB962C8B-B14F-4D97-AF65-F5344CB8AC3E}">
        <p14:creationId xmlns:p14="http://schemas.microsoft.com/office/powerpoint/2010/main" val="271157358"/>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584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84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84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843">
                                            <p:txEl>
                                              <p:pRg st="4" end="4"/>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35843">
                                            <p:txEl>
                                              <p:pRg st="5" end="5"/>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3584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84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584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5843">
                                            <p:txEl>
                                              <p:pRg st="9" end="9"/>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35843">
                                            <p:txEl>
                                              <p:pRg st="10" end="1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584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Experiment 6</a:t>
            </a:r>
          </a:p>
        </p:txBody>
      </p:sp>
      <p:sp>
        <p:nvSpPr>
          <p:cNvPr id="36867" name="Rectangle 3"/>
          <p:cNvSpPr>
            <a:spLocks noGrp="1" noChangeArrowheads="1"/>
          </p:cNvSpPr>
          <p:nvPr>
            <p:ph idx="1"/>
          </p:nvPr>
        </p:nvSpPr>
        <p:spPr>
          <a:xfrm>
            <a:off x="152400" y="990600"/>
            <a:ext cx="8991600" cy="5410200"/>
          </a:xfrm>
        </p:spPr>
        <p:txBody>
          <a:bodyPr/>
          <a:lstStyle/>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r>
              <a:rPr lang="en-US" b="1" dirty="0">
                <a:ea typeface="+mn-ea"/>
                <a:cs typeface="+mn-cs"/>
              </a:rPr>
              <a:t>Data</a:t>
            </a:r>
          </a:p>
          <a:p>
            <a:pPr marL="971550" lvl="1" indent="-514350" eaLnBrk="1" hangingPunct="1">
              <a:lnSpc>
                <a:spcPct val="80000"/>
              </a:lnSpc>
              <a:buFont typeface="+mj-lt"/>
              <a:buAutoNum type="alphaLcParenR" startAt="5"/>
              <a:defRPr/>
            </a:pPr>
            <a:r>
              <a:rPr lang="en-US" dirty="0"/>
              <a:t>Analyze the data set of experiment 6 to see if people change their behavior or not compared to experiment 5. Does the behavior match your predictions?</a:t>
            </a:r>
          </a:p>
          <a:p>
            <a:pPr lvl="1" eaLnBrk="1" hangingPunct="1">
              <a:lnSpc>
                <a:spcPct val="80000"/>
              </a:lnSpc>
              <a:defRPr/>
            </a:pPr>
            <a:endParaRPr lang="en-US" dirty="0"/>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
        <p:nvSpPr>
          <p:cNvPr id="2" name="Slide Number Placeholder 1">
            <a:extLst>
              <a:ext uri="{FF2B5EF4-FFF2-40B4-BE49-F238E27FC236}">
                <a16:creationId xmlns:a16="http://schemas.microsoft.com/office/drawing/2014/main" id="{93C1094C-F140-834E-83B9-0C2E08FA0006}"/>
              </a:ext>
            </a:extLst>
          </p:cNvPr>
          <p:cNvSpPr>
            <a:spLocks noGrp="1"/>
          </p:cNvSpPr>
          <p:nvPr>
            <p:ph type="sldNum" sz="quarter" idx="10"/>
          </p:nvPr>
        </p:nvSpPr>
        <p:spPr/>
        <p:txBody>
          <a:bodyPr/>
          <a:lstStyle/>
          <a:p>
            <a:fld id="{3BE99143-9491-374F-97F8-AE90C9040AE5}" type="slidenum">
              <a:rPr lang="en-US" altLang="en-US" smtClean="0"/>
              <a:pPr/>
              <a:t>9</a:t>
            </a:fld>
            <a:endParaRPr lang="en-US" altLang="en-US"/>
          </a:p>
        </p:txBody>
      </p:sp>
    </p:spTree>
    <p:extLst>
      <p:ext uri="{BB962C8B-B14F-4D97-AF65-F5344CB8AC3E}">
        <p14:creationId xmlns:p14="http://schemas.microsoft.com/office/powerpoint/2010/main" val="236362109"/>
      </p:ext>
    </p:extLst>
  </p:cSld>
  <p:clrMapOvr>
    <a:masterClrMapping/>
  </p:clrMapOvr>
  <p:transition spd="med">
    <p:wipe dir="r"/>
  </p:transition>
</p:sld>
</file>

<file path=ppt/theme/theme1.xml><?xml version="1.0" encoding="utf-8"?>
<a:theme xmlns:a="http://schemas.openxmlformats.org/drawingml/2006/main" name="unsw">
  <a:themeElements>
    <a:clrScheme name="">
      <a:dk1>
        <a:srgbClr val="000000"/>
      </a:dk1>
      <a:lt1>
        <a:srgbClr val="CCCC99"/>
      </a:lt1>
      <a:dk2>
        <a:srgbClr val="780000"/>
      </a:dk2>
      <a:lt2>
        <a:srgbClr val="000000"/>
      </a:lt2>
      <a:accent1>
        <a:srgbClr val="336699"/>
      </a:accent1>
      <a:accent2>
        <a:srgbClr val="996600"/>
      </a:accent2>
      <a:accent3>
        <a:srgbClr val="E2E2CA"/>
      </a:accent3>
      <a:accent4>
        <a:srgbClr val="000000"/>
      </a:accent4>
      <a:accent5>
        <a:srgbClr val="ADB8CA"/>
      </a:accent5>
      <a:accent6>
        <a:srgbClr val="8A5C00"/>
      </a:accent6>
      <a:hlink>
        <a:srgbClr val="9B1633"/>
      </a:hlink>
      <a:folHlink>
        <a:srgbClr val="666666"/>
      </a:folHlink>
    </a:clrScheme>
    <a:fontScheme name="HBS_m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HBS_m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HBS_m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HBS_m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HBS_m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HBS_m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HBS_m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HBS_m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unsw</Template>
  <TotalTime>5738</TotalTime>
  <Words>1548</Words>
  <Application>Microsoft Macintosh PowerPoint</Application>
  <PresentationFormat>On-screen Show (4:3)</PresentationFormat>
  <Paragraphs>1648</Paragraphs>
  <Slides>11</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ＭＳ Ｐゴシック</vt:lpstr>
      <vt:lpstr>ＭＳ Ｐゴシック</vt:lpstr>
      <vt:lpstr>Arial</vt:lpstr>
      <vt:lpstr>Calibri</vt:lpstr>
      <vt:lpstr>Symbol</vt:lpstr>
      <vt:lpstr>Times New Roman</vt:lpstr>
      <vt:lpstr>Wingdings</vt:lpstr>
      <vt:lpstr>unsw</vt:lpstr>
      <vt:lpstr>Experiment 6</vt:lpstr>
      <vt:lpstr>Experiment 6</vt:lpstr>
      <vt:lpstr>Experiment 5</vt:lpstr>
      <vt:lpstr>Experiment 5</vt:lpstr>
      <vt:lpstr>Experiment 5</vt:lpstr>
      <vt:lpstr>Experiment 6</vt:lpstr>
      <vt:lpstr>Experiment 6</vt:lpstr>
      <vt:lpstr>Experiment 6</vt:lpstr>
      <vt:lpstr>Experiment 6</vt:lpstr>
      <vt:lpstr>Experiment 6</vt:lpstr>
      <vt:lpstr>Experiment 6</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Stephanides, Marianne</dc:creator>
  <cp:lastModifiedBy>Ben Greiner</cp:lastModifiedBy>
  <cp:revision>2202</cp:revision>
  <cp:lastPrinted>2018-03-12T20:26:46Z</cp:lastPrinted>
  <dcterms:created xsi:type="dcterms:W3CDTF">1601-01-01T00:00:00Z</dcterms:created>
  <dcterms:modified xsi:type="dcterms:W3CDTF">2018-09-05T22:26:42Z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