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9"/>
  </p:notesMasterIdLst>
  <p:handoutMasterIdLst>
    <p:handoutMasterId r:id="rId20"/>
  </p:handoutMasterIdLst>
  <p:sldIdLst>
    <p:sldId id="261" r:id="rId2"/>
    <p:sldId id="262" r:id="rId3"/>
    <p:sldId id="263" r:id="rId4"/>
    <p:sldId id="265" r:id="rId5"/>
    <p:sldId id="266" r:id="rId6"/>
    <p:sldId id="267" r:id="rId7"/>
    <p:sldId id="268" r:id="rId8"/>
    <p:sldId id="269" r:id="rId9"/>
    <p:sldId id="274" r:id="rId10"/>
    <p:sldId id="280" r:id="rId11"/>
    <p:sldId id="282" r:id="rId12"/>
    <p:sldId id="351" r:id="rId13"/>
    <p:sldId id="285" r:id="rId14"/>
    <p:sldId id="286" r:id="rId15"/>
    <p:sldId id="356" r:id="rId16"/>
    <p:sldId id="290" r:id="rId17"/>
    <p:sldId id="291" r:id="rId1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61" autoAdjust="0"/>
    <p:restoredTop sz="94643"/>
  </p:normalViewPr>
  <p:slideViewPr>
    <p:cSldViewPr>
      <p:cViewPr varScale="1">
        <p:scale>
          <a:sx n="123" d="100"/>
          <a:sy n="123" d="100"/>
        </p:scale>
        <p:origin x="51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87BD3D47-0380-754F-A8D0-57C3DE8F2F4F}"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CF473B66-4E27-A943-AEC3-4AF85DECDF3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5F5FA816-985D-494B-A459-DC87EDBE52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153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BE7A0FC-FE69-0549-B9E0-D286C0837BCF}" type="slidenum">
              <a:rPr lang="en-US" altLang="x-none" sz="1200">
                <a:latin typeface="Arial" charset="0"/>
                <a:ea typeface="MS PGothic" charset="-128"/>
              </a:rPr>
              <a:pPr/>
              <a:t>1</a:t>
            </a:fld>
            <a:endParaRPr lang="en-US" altLang="x-none" sz="1200">
              <a:latin typeface="Arial" charset="0"/>
              <a:ea typeface="MS PGothic" charset="-128"/>
            </a:endParaRPr>
          </a:p>
        </p:txBody>
      </p:sp>
    </p:spTree>
    <p:extLst>
      <p:ext uri="{BB962C8B-B14F-4D97-AF65-F5344CB8AC3E}">
        <p14:creationId xmlns:p14="http://schemas.microsoft.com/office/powerpoint/2010/main" val="1078395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a:ln/>
        </p:spPr>
      </p:sp>
      <p:sp>
        <p:nvSpPr>
          <p:cNvPr id="542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542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55DBDA69-D178-8348-917A-331E1478ABE3}" type="slidenum">
              <a:rPr lang="en-US" altLang="x-none" sz="1200">
                <a:latin typeface="Arial" charset="0"/>
                <a:ea typeface="MS PGothic" charset="-128"/>
              </a:rPr>
              <a:pPr/>
              <a:t>10</a:t>
            </a:fld>
            <a:endParaRPr lang="en-US" altLang="x-none" sz="1200">
              <a:latin typeface="Arial" charset="0"/>
              <a:ea typeface="MS PGothic" charset="-128"/>
            </a:endParaRPr>
          </a:p>
        </p:txBody>
      </p:sp>
    </p:spTree>
    <p:extLst>
      <p:ext uri="{BB962C8B-B14F-4D97-AF65-F5344CB8AC3E}">
        <p14:creationId xmlns:p14="http://schemas.microsoft.com/office/powerpoint/2010/main" val="297958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a:ln/>
        </p:spPr>
      </p:sp>
      <p:sp>
        <p:nvSpPr>
          <p:cNvPr id="5837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5837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045EE68-5787-F74F-8DC2-4AAB985F5715}" type="slidenum">
              <a:rPr lang="en-US" altLang="x-none" sz="1200">
                <a:latin typeface="Arial" charset="0"/>
                <a:ea typeface="MS PGothic" charset="-128"/>
              </a:rPr>
              <a:pPr/>
              <a:t>11</a:t>
            </a:fld>
            <a:endParaRPr lang="en-US" altLang="x-none" sz="1200">
              <a:latin typeface="Arial" charset="0"/>
              <a:ea typeface="MS PGothic" charset="-128"/>
            </a:endParaRPr>
          </a:p>
        </p:txBody>
      </p:sp>
    </p:spTree>
    <p:extLst>
      <p:ext uri="{BB962C8B-B14F-4D97-AF65-F5344CB8AC3E}">
        <p14:creationId xmlns:p14="http://schemas.microsoft.com/office/powerpoint/2010/main" val="665512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a:ln/>
        </p:spPr>
      </p:sp>
      <p:sp>
        <p:nvSpPr>
          <p:cNvPr id="665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665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C85B550-560C-5646-A1FE-1C1E042C2CE5}" type="slidenum">
              <a:rPr lang="en-US" altLang="x-none" sz="1200">
                <a:latin typeface="Arial" charset="0"/>
                <a:ea typeface="MS PGothic" charset="-128"/>
              </a:rPr>
              <a:pPr/>
              <a:t>12</a:t>
            </a:fld>
            <a:endParaRPr lang="en-US" altLang="x-none" sz="1200">
              <a:latin typeface="Arial" charset="0"/>
              <a:ea typeface="MS PGothic" charset="-128"/>
            </a:endParaRPr>
          </a:p>
        </p:txBody>
      </p:sp>
    </p:spTree>
    <p:extLst>
      <p:ext uri="{BB962C8B-B14F-4D97-AF65-F5344CB8AC3E}">
        <p14:creationId xmlns:p14="http://schemas.microsoft.com/office/powerpoint/2010/main" val="8614669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a:ln/>
        </p:spPr>
      </p:sp>
      <p:sp>
        <p:nvSpPr>
          <p:cNvPr id="645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645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6BBA1D3-2BAA-694D-ACA1-47AF050E35E6}" type="slidenum">
              <a:rPr lang="en-US" altLang="x-none" sz="1200">
                <a:latin typeface="Arial" charset="0"/>
                <a:ea typeface="MS PGothic" charset="-128"/>
              </a:rPr>
              <a:pPr/>
              <a:t>13</a:t>
            </a:fld>
            <a:endParaRPr lang="en-US" altLang="x-none" sz="1200">
              <a:latin typeface="Arial" charset="0"/>
              <a:ea typeface="MS PGothic" charset="-128"/>
            </a:endParaRPr>
          </a:p>
        </p:txBody>
      </p:sp>
    </p:spTree>
    <p:extLst>
      <p:ext uri="{BB962C8B-B14F-4D97-AF65-F5344CB8AC3E}">
        <p14:creationId xmlns:p14="http://schemas.microsoft.com/office/powerpoint/2010/main" val="2012829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a:ln/>
        </p:spPr>
      </p:sp>
      <p:sp>
        <p:nvSpPr>
          <p:cNvPr id="6656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6656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C85B550-560C-5646-A1FE-1C1E042C2CE5}" type="slidenum">
              <a:rPr lang="en-US" altLang="x-none" sz="1200">
                <a:latin typeface="Arial" charset="0"/>
                <a:ea typeface="MS PGothic" charset="-128"/>
              </a:rPr>
              <a:pPr/>
              <a:t>14</a:t>
            </a:fld>
            <a:endParaRPr lang="en-US" altLang="x-none" sz="1200">
              <a:latin typeface="Arial" charset="0"/>
              <a:ea typeface="MS PGothic" charset="-128"/>
            </a:endParaRPr>
          </a:p>
        </p:txBody>
      </p:sp>
    </p:spTree>
    <p:extLst>
      <p:ext uri="{BB962C8B-B14F-4D97-AF65-F5344CB8AC3E}">
        <p14:creationId xmlns:p14="http://schemas.microsoft.com/office/powerpoint/2010/main" val="1500727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80EA973-492B-4A4C-A919-6D8C89351C9C}" type="slidenum">
              <a:rPr lang="en-US" altLang="x-none" sz="1200">
                <a:latin typeface="Arial" charset="0"/>
                <a:ea typeface="MS PGothic" charset="-128"/>
              </a:rPr>
              <a:pPr/>
              <a:t>15</a:t>
            </a:fld>
            <a:endParaRPr lang="en-US" altLang="x-none" sz="1200">
              <a:latin typeface="Arial" charset="0"/>
              <a:ea typeface="MS PGothic" charset="-128"/>
            </a:endParaRPr>
          </a:p>
        </p:txBody>
      </p:sp>
    </p:spTree>
    <p:extLst>
      <p:ext uri="{BB962C8B-B14F-4D97-AF65-F5344CB8AC3E}">
        <p14:creationId xmlns:p14="http://schemas.microsoft.com/office/powerpoint/2010/main" val="54506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a:ln/>
        </p:spPr>
      </p:sp>
      <p:sp>
        <p:nvSpPr>
          <p:cNvPr id="747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747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1A2F6B1-EC85-494B-B3CA-8B8B6BABBBA4}" type="slidenum">
              <a:rPr lang="en-US" altLang="x-none" sz="1200">
                <a:latin typeface="Arial" charset="0"/>
                <a:ea typeface="MS PGothic" charset="-128"/>
              </a:rPr>
              <a:pPr/>
              <a:t>16</a:t>
            </a:fld>
            <a:endParaRPr lang="en-US" altLang="x-none" sz="1200">
              <a:latin typeface="Arial" charset="0"/>
              <a:ea typeface="MS PGothic" charset="-128"/>
            </a:endParaRPr>
          </a:p>
        </p:txBody>
      </p:sp>
    </p:spTree>
    <p:extLst>
      <p:ext uri="{BB962C8B-B14F-4D97-AF65-F5344CB8AC3E}">
        <p14:creationId xmlns:p14="http://schemas.microsoft.com/office/powerpoint/2010/main" val="322833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a:ln/>
        </p:spPr>
      </p:sp>
      <p:sp>
        <p:nvSpPr>
          <p:cNvPr id="768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768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0B7E167-B573-D14C-9211-1A7140BF047E}" type="slidenum">
              <a:rPr lang="en-US" altLang="x-none" sz="1200">
                <a:latin typeface="Arial" charset="0"/>
                <a:ea typeface="MS PGothic" charset="-128"/>
              </a:rPr>
              <a:pPr/>
              <a:t>17</a:t>
            </a:fld>
            <a:endParaRPr lang="en-US" altLang="x-none" sz="1200">
              <a:latin typeface="Arial" charset="0"/>
              <a:ea typeface="MS PGothic" charset="-128"/>
            </a:endParaRPr>
          </a:p>
        </p:txBody>
      </p:sp>
    </p:spTree>
    <p:extLst>
      <p:ext uri="{BB962C8B-B14F-4D97-AF65-F5344CB8AC3E}">
        <p14:creationId xmlns:p14="http://schemas.microsoft.com/office/powerpoint/2010/main" val="164976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174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38583216-6810-B44D-A4F5-8052080637CF}" type="slidenum">
              <a:rPr lang="en-US" altLang="x-none" sz="1200">
                <a:latin typeface="Arial" charset="0"/>
                <a:ea typeface="MS PGothic" charset="-128"/>
              </a:rPr>
              <a:pPr/>
              <a:t>2</a:t>
            </a:fld>
            <a:endParaRPr lang="en-US" altLang="x-none" sz="1200">
              <a:latin typeface="Arial" charset="0"/>
              <a:ea typeface="MS PGothic" charset="-128"/>
            </a:endParaRPr>
          </a:p>
        </p:txBody>
      </p:sp>
    </p:spTree>
    <p:extLst>
      <p:ext uri="{BB962C8B-B14F-4D97-AF65-F5344CB8AC3E}">
        <p14:creationId xmlns:p14="http://schemas.microsoft.com/office/powerpoint/2010/main" val="1907152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a:ln/>
        </p:spPr>
      </p:sp>
      <p:sp>
        <p:nvSpPr>
          <p:cNvPr id="194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194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79E34466-678C-F141-915E-2CA997DA803C}" type="slidenum">
              <a:rPr lang="en-US" altLang="x-none" sz="1200">
                <a:latin typeface="Arial" charset="0"/>
                <a:ea typeface="MS PGothic" charset="-128"/>
              </a:rPr>
              <a:pPr/>
              <a:t>3</a:t>
            </a:fld>
            <a:endParaRPr lang="en-US" altLang="x-none" sz="1200">
              <a:latin typeface="Arial" charset="0"/>
              <a:ea typeface="MS PGothic" charset="-128"/>
            </a:endParaRPr>
          </a:p>
        </p:txBody>
      </p:sp>
    </p:spTree>
    <p:extLst>
      <p:ext uri="{BB962C8B-B14F-4D97-AF65-F5344CB8AC3E}">
        <p14:creationId xmlns:p14="http://schemas.microsoft.com/office/powerpoint/2010/main" val="893821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a:ln/>
        </p:spPr>
      </p:sp>
      <p:sp>
        <p:nvSpPr>
          <p:cNvPr id="235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35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884242F2-F640-3B4B-9CDA-1DAB74E3B9E8}" type="slidenum">
              <a:rPr lang="en-US" altLang="x-none" sz="1200">
                <a:latin typeface="Arial" charset="0"/>
                <a:ea typeface="MS PGothic" charset="-128"/>
              </a:rPr>
              <a:pPr/>
              <a:t>4</a:t>
            </a:fld>
            <a:endParaRPr lang="en-US" altLang="x-none" sz="1200">
              <a:latin typeface="Arial" charset="0"/>
              <a:ea typeface="MS PGothic" charset="-128"/>
            </a:endParaRPr>
          </a:p>
        </p:txBody>
      </p:sp>
    </p:spTree>
    <p:extLst>
      <p:ext uri="{BB962C8B-B14F-4D97-AF65-F5344CB8AC3E}">
        <p14:creationId xmlns:p14="http://schemas.microsoft.com/office/powerpoint/2010/main" val="897849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A77CE3A5-B471-9546-ABA8-D53B26975CC0}" type="slidenum">
              <a:rPr lang="en-US" altLang="x-none" sz="1200">
                <a:latin typeface="Arial" charset="0"/>
                <a:ea typeface="MS PGothic" charset="-128"/>
              </a:rPr>
              <a:pPr/>
              <a:t>5</a:t>
            </a:fld>
            <a:endParaRPr lang="en-US" altLang="x-none" sz="1200">
              <a:latin typeface="Arial" charset="0"/>
              <a:ea typeface="MS PGothic" charset="-128"/>
            </a:endParaRPr>
          </a:p>
        </p:txBody>
      </p:sp>
    </p:spTree>
    <p:extLst>
      <p:ext uri="{BB962C8B-B14F-4D97-AF65-F5344CB8AC3E}">
        <p14:creationId xmlns:p14="http://schemas.microsoft.com/office/powerpoint/2010/main" val="1882691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B64FF39-B7CA-0945-8C1D-D8814B24C223}" type="slidenum">
              <a:rPr lang="en-US" altLang="x-none" sz="1200">
                <a:latin typeface="Arial" charset="0"/>
                <a:ea typeface="MS PGothic" charset="-128"/>
              </a:rPr>
              <a:pPr/>
              <a:t>6</a:t>
            </a:fld>
            <a:endParaRPr lang="en-US" altLang="x-none" sz="1200">
              <a:latin typeface="Arial" charset="0"/>
              <a:ea typeface="MS PGothic" charset="-128"/>
            </a:endParaRPr>
          </a:p>
        </p:txBody>
      </p:sp>
    </p:spTree>
    <p:extLst>
      <p:ext uri="{BB962C8B-B14F-4D97-AF65-F5344CB8AC3E}">
        <p14:creationId xmlns:p14="http://schemas.microsoft.com/office/powerpoint/2010/main" val="1808094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8B9721D-B3EA-1E4E-84B5-D7BE75004367}" type="slidenum">
              <a:rPr lang="en-US" altLang="x-none" sz="1200">
                <a:latin typeface="Arial" charset="0"/>
                <a:ea typeface="MS PGothic" charset="-128"/>
              </a:rPr>
              <a:pPr/>
              <a:t>7</a:t>
            </a:fld>
            <a:endParaRPr lang="en-US" altLang="x-none" sz="1200">
              <a:latin typeface="Arial" charset="0"/>
              <a:ea typeface="MS PGothic" charset="-128"/>
            </a:endParaRPr>
          </a:p>
        </p:txBody>
      </p:sp>
    </p:spTree>
    <p:extLst>
      <p:ext uri="{BB962C8B-B14F-4D97-AF65-F5344CB8AC3E}">
        <p14:creationId xmlns:p14="http://schemas.microsoft.com/office/powerpoint/2010/main" val="252399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A4C0BE8-EDF8-534D-9A55-EA8B5D87B085}" type="slidenum">
              <a:rPr lang="en-US" altLang="x-none" sz="1200">
                <a:latin typeface="Arial" charset="0"/>
                <a:ea typeface="MS PGothic" charset="-128"/>
              </a:rPr>
              <a:pPr/>
              <a:t>8</a:t>
            </a:fld>
            <a:endParaRPr lang="en-US" altLang="x-none" sz="1200">
              <a:latin typeface="Arial" charset="0"/>
              <a:ea typeface="MS PGothic" charset="-128"/>
            </a:endParaRPr>
          </a:p>
        </p:txBody>
      </p:sp>
    </p:spTree>
    <p:extLst>
      <p:ext uri="{BB962C8B-B14F-4D97-AF65-F5344CB8AC3E}">
        <p14:creationId xmlns:p14="http://schemas.microsoft.com/office/powerpoint/2010/main" val="1116025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a:ln/>
        </p:spPr>
      </p:sp>
      <p:sp>
        <p:nvSpPr>
          <p:cNvPr id="419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MS PGothic" charset="-128"/>
            </a:endParaRPr>
          </a:p>
        </p:txBody>
      </p:sp>
      <p:sp>
        <p:nvSpPr>
          <p:cNvPr id="419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1396A639-B772-C74A-878E-7C317EC85AFD}" type="slidenum">
              <a:rPr lang="en-US" altLang="x-none" sz="1200">
                <a:latin typeface="Arial" charset="0"/>
                <a:ea typeface="MS PGothic" charset="-128"/>
              </a:rPr>
              <a:pPr/>
              <a:t>9</a:t>
            </a:fld>
            <a:endParaRPr lang="en-US" altLang="x-none" sz="1200">
              <a:latin typeface="Arial" charset="0"/>
              <a:ea typeface="MS PGothic" charset="-128"/>
            </a:endParaRPr>
          </a:p>
        </p:txBody>
      </p:sp>
    </p:spTree>
    <p:extLst>
      <p:ext uri="{BB962C8B-B14F-4D97-AF65-F5344CB8AC3E}">
        <p14:creationId xmlns:p14="http://schemas.microsoft.com/office/powerpoint/2010/main" val="2041839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339DFB68-6E93-3A42-A39B-59A477240832}" type="slidenum">
              <a:rPr lang="en-US" altLang="en-US"/>
              <a:pPr/>
              <a:t>‹#›</a:t>
            </a:fld>
            <a:endParaRPr lang="en-US" altLang="en-US"/>
          </a:p>
        </p:txBody>
      </p:sp>
    </p:spTree>
    <p:extLst>
      <p:ext uri="{BB962C8B-B14F-4D97-AF65-F5344CB8AC3E}">
        <p14:creationId xmlns:p14="http://schemas.microsoft.com/office/powerpoint/2010/main" val="295628297"/>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B9B1227C-556A-8745-8AD6-C5412B6ABDD2}"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495112168"/>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899A236-90DC-9848-9355-AF52DFF042A9}"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44054029"/>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A3F28FE-84C9-AA4F-8C1A-440D2BC510CD}"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298484523"/>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9CF3801-D1A5-7B4F-B9C1-B639CCDFDD99}"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900557247"/>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9F9518F2-7D3D-1848-9AE3-28AD149814D1}"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0906273"/>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8A274220-4271-0B45-805D-25989A2CFA6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787437227"/>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0B88366-B96A-CB42-92AD-E071E352D9E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663241375"/>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14338"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MS PGothic" charset="-128"/>
            </a:endParaRPr>
          </a:p>
          <a:p>
            <a:pPr eaLnBrk="1" hangingPunct="1">
              <a:lnSpc>
                <a:spcPct val="80000"/>
              </a:lnSpc>
            </a:pPr>
            <a:r>
              <a:rPr lang="en-US" altLang="x-none" b="1" dirty="0">
                <a:latin typeface="Calibri" charset="0"/>
                <a:ea typeface="MS PGothic" charset="-128"/>
              </a:rPr>
              <a:t>Simultaneous price competition</a:t>
            </a:r>
          </a:p>
          <a:p>
            <a:pPr marL="457200" lvl="1" indent="0">
              <a:buFontTx/>
              <a:buNone/>
            </a:pPr>
            <a:r>
              <a:rPr lang="en-US" altLang="x-none" dirty="0">
                <a:latin typeface="Calibri" charset="0"/>
                <a:ea typeface="MS PGothic" charset="-128"/>
              </a:rPr>
              <a:t>a) </a:t>
            </a:r>
            <a:r>
              <a:rPr lang="en-US" dirty="0"/>
              <a:t>Describe the incentives of each of the 5 companies in the souvenir market. In particular, take the perspective of one company. Then think about what the other companies could do, and what the best response of your company to each of the other companies’ potential actions would be. What is your best strategy? </a:t>
            </a:r>
            <a:endParaRPr lang="en-US" altLang="ja-JP" sz="2400" dirty="0">
              <a:latin typeface="Calibri" charset="0"/>
              <a:ea typeface="MS PGothic" charset="-128"/>
            </a:endParaRPr>
          </a:p>
          <a:p>
            <a:pPr marL="457200" lvl="1" indent="0">
              <a:buFontTx/>
              <a:buNone/>
            </a:pPr>
            <a:r>
              <a:rPr lang="en-US" altLang="x-none" dirty="0">
                <a:latin typeface="Calibri" charset="0"/>
                <a:ea typeface="MS PGothic" charset="-128"/>
              </a:rPr>
              <a:t>b) </a:t>
            </a:r>
            <a:r>
              <a:rPr lang="en-US" dirty="0"/>
              <a:t>What happens if the other companies are as clever as you are and also play your strategy? </a:t>
            </a:r>
            <a:endParaRPr lang="en-US" altLang="x-none" sz="2400" dirty="0">
              <a:latin typeface="Calibri" charset="0"/>
              <a:ea typeface="MS PGothic" charset="-128"/>
            </a:endParaRPr>
          </a:p>
          <a:p>
            <a:pPr marL="457200" lvl="1" indent="0" eaLnBrk="1" hangingPunct="1">
              <a:lnSpc>
                <a:spcPct val="80000"/>
              </a:lnSpc>
            </a:pPr>
            <a:endParaRPr lang="en-US" altLang="x-none" dirty="0">
              <a:latin typeface="Calibri" charset="0"/>
              <a:ea typeface="MS PGothic" charset="-128"/>
            </a:endParaRPr>
          </a:p>
          <a:p>
            <a:pPr marL="457200" lvl="1" indent="0" eaLnBrk="1" hangingPunct="1">
              <a:lnSpc>
                <a:spcPct val="80000"/>
              </a:lnSpc>
            </a:pPr>
            <a:endParaRPr lang="en-US" altLang="x-none" dirty="0">
              <a:latin typeface="Calibri" charset="0"/>
              <a:ea typeface="MS PGothic" charset="-128"/>
            </a:endParaRPr>
          </a:p>
          <a:p>
            <a:pPr marL="457200" lvl="1" indent="0" eaLnBrk="1" hangingPunct="1">
              <a:lnSpc>
                <a:spcPct val="80000"/>
              </a:lnSpc>
            </a:pPr>
            <a:endParaRPr lang="en-US" altLang="x-none" dirty="0">
              <a:latin typeface="Calibri" charset="0"/>
              <a:ea typeface="MS PGothic" charset="-128"/>
            </a:endParaRPr>
          </a:p>
          <a:p>
            <a:pPr marL="457200" lvl="1" indent="0" eaLnBrk="1" hangingPunct="1">
              <a:lnSpc>
                <a:spcPct val="80000"/>
              </a:lnSpc>
            </a:pPr>
            <a:endParaRPr lang="en-US" altLang="x-none" dirty="0">
              <a:latin typeface="Calibri" charset="0"/>
              <a:ea typeface="MS PGothic" charset="-128"/>
            </a:endParaRPr>
          </a:p>
          <a:p>
            <a:pPr marL="457200" lvl="1" indent="0"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a:t>
            </a:fld>
            <a:endParaRPr lang="en-US" altLang="en-US"/>
          </a:p>
        </p:txBody>
      </p:sp>
    </p:spTree>
    <p:extLst>
      <p:ext uri="{BB962C8B-B14F-4D97-AF65-F5344CB8AC3E}">
        <p14:creationId xmlns:p14="http://schemas.microsoft.com/office/powerpoint/2010/main" val="576704474"/>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Best replies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24.5*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3301" name="TextBox 3"/>
          <p:cNvSpPr txBox="1">
            <a:spLocks noChangeArrowheads="1"/>
          </p:cNvSpPr>
          <p:nvPr/>
        </p:nvSpPr>
        <p:spPr bwMode="auto">
          <a:xfrm>
            <a:off x="3886200" y="1066800"/>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10</a:t>
            </a:fld>
            <a:endParaRPr lang="en-US" altLang="en-US"/>
          </a:p>
        </p:txBody>
      </p:sp>
    </p:spTree>
    <p:extLst>
      <p:ext uri="{BB962C8B-B14F-4D97-AF65-F5344CB8AC3E}">
        <p14:creationId xmlns:p14="http://schemas.microsoft.com/office/powerpoint/2010/main" val="920623409"/>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Best replies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24.5*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134*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3333FF"/>
                          </a:solidFill>
                          <a:effectLst/>
                          <a:latin typeface="Times New Roman" charset="0"/>
                          <a:ea typeface="ＭＳ Ｐゴシック" charset="-128"/>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7397" name="TextBox 3"/>
          <p:cNvSpPr txBox="1">
            <a:spLocks noChangeArrowheads="1"/>
          </p:cNvSpPr>
          <p:nvPr/>
        </p:nvSpPr>
        <p:spPr bwMode="auto">
          <a:xfrm>
            <a:off x="3886200" y="1066800"/>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11</a:t>
            </a:fld>
            <a:endParaRPr lang="en-US" altLang="en-US"/>
          </a:p>
        </p:txBody>
      </p:sp>
    </p:spTree>
    <p:extLst>
      <p:ext uri="{BB962C8B-B14F-4D97-AF65-F5344CB8AC3E}">
        <p14:creationId xmlns:p14="http://schemas.microsoft.com/office/powerpoint/2010/main" val="2125290713"/>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65538"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MS PGothic" charset="-128"/>
            </a:endParaRPr>
          </a:p>
          <a:p>
            <a:pPr eaLnBrk="1" hangingPunct="1">
              <a:lnSpc>
                <a:spcPct val="80000"/>
              </a:lnSpc>
            </a:pPr>
            <a:r>
              <a:rPr lang="en-US" altLang="x-none" dirty="0">
                <a:latin typeface="Calibri" charset="0"/>
                <a:ea typeface="MS PGothic" charset="-128"/>
              </a:rPr>
              <a:t>So the </a:t>
            </a:r>
            <a:r>
              <a:rPr lang="en-US" altLang="x-none" b="1" dirty="0">
                <a:latin typeface="Calibri" charset="0"/>
                <a:ea typeface="MS PGothic" charset="-128"/>
              </a:rPr>
              <a:t>Nash Equilibrium</a:t>
            </a:r>
            <a:r>
              <a:rPr lang="en-US" altLang="x-none" dirty="0">
                <a:latin typeface="Calibri" charset="0"/>
                <a:ea typeface="MS PGothic" charset="-128"/>
              </a:rPr>
              <a:t> we found is:</a:t>
            </a:r>
          </a:p>
          <a:p>
            <a:pPr lvl="1" eaLnBrk="1" hangingPunct="1">
              <a:lnSpc>
                <a:spcPct val="80000"/>
              </a:lnSpc>
            </a:pPr>
            <a:r>
              <a:rPr lang="en-US" altLang="x-none" dirty="0">
                <a:latin typeface="Calibri" charset="0"/>
                <a:ea typeface="MS PGothic" charset="-128"/>
              </a:rPr>
              <a:t>Player 1 chooses price 0.30</a:t>
            </a:r>
          </a:p>
          <a:p>
            <a:pPr lvl="1" eaLnBrk="1" hangingPunct="1">
              <a:lnSpc>
                <a:spcPct val="80000"/>
              </a:lnSpc>
            </a:pPr>
            <a:r>
              <a:rPr lang="en-US" altLang="x-none" dirty="0">
                <a:latin typeface="Calibri" charset="0"/>
                <a:ea typeface="MS PGothic" charset="-128"/>
              </a:rPr>
              <a:t>Player 2 chooses price 0.30</a:t>
            </a:r>
          </a:p>
          <a:p>
            <a:pPr lvl="1" eaLnBrk="1" hangingPunct="1">
              <a:lnSpc>
                <a:spcPct val="80000"/>
              </a:lnSpc>
            </a:pPr>
            <a:r>
              <a:rPr lang="en-US" altLang="x-none" dirty="0">
                <a:latin typeface="Calibri" charset="0"/>
                <a:ea typeface="MS PGothic" charset="-128"/>
              </a:rPr>
              <a:t>Player 3 chooses price 0.30</a:t>
            </a:r>
          </a:p>
          <a:p>
            <a:pPr lvl="1" eaLnBrk="1" hangingPunct="1">
              <a:lnSpc>
                <a:spcPct val="80000"/>
              </a:lnSpc>
            </a:pPr>
            <a:r>
              <a:rPr lang="en-US" altLang="x-none" dirty="0">
                <a:latin typeface="Calibri" charset="0"/>
                <a:ea typeface="MS PGothic" charset="-128"/>
              </a:rPr>
              <a:t>Player 4 chooses price 0.30</a:t>
            </a:r>
          </a:p>
          <a:p>
            <a:pPr lvl="1" eaLnBrk="1" hangingPunct="1">
              <a:lnSpc>
                <a:spcPct val="80000"/>
              </a:lnSpc>
            </a:pPr>
            <a:r>
              <a:rPr lang="en-US" altLang="x-none" dirty="0">
                <a:latin typeface="Calibri" charset="0"/>
                <a:ea typeface="MS PGothic" charset="-128"/>
              </a:rPr>
              <a:t>Player 5 chooses price 0.30</a:t>
            </a:r>
          </a:p>
          <a:p>
            <a:pPr lvl="1" eaLnBrk="1" hangingPunct="1">
              <a:lnSpc>
                <a:spcPct val="80000"/>
              </a:lnSpc>
            </a:pPr>
            <a:endParaRPr lang="en-US" altLang="x-none" dirty="0">
              <a:latin typeface="Calibri" charset="0"/>
              <a:ea typeface="MS PGothic" charset="-128"/>
            </a:endParaRPr>
          </a:p>
          <a:p>
            <a:pPr lvl="1" eaLnBrk="1" hangingPunct="1">
              <a:lnSpc>
                <a:spcPct val="80000"/>
              </a:lnSpc>
            </a:pPr>
            <a:endParaRPr lang="en-US" altLang="x-none" dirty="0">
              <a:latin typeface="Calibri" charset="0"/>
              <a:ea typeface="MS PGothic" charset="-128"/>
            </a:endParaRPr>
          </a:p>
          <a:p>
            <a:pPr lvl="1"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12</a:t>
            </a:fld>
            <a:endParaRPr lang="en-US" altLang="en-US"/>
          </a:p>
        </p:txBody>
      </p:sp>
      <p:sp>
        <p:nvSpPr>
          <p:cNvPr id="5" name="Rectangle 4"/>
          <p:cNvSpPr>
            <a:spLocks noChangeArrowheads="1"/>
          </p:cNvSpPr>
          <p:nvPr/>
        </p:nvSpPr>
        <p:spPr bwMode="auto">
          <a:xfrm>
            <a:off x="533400" y="1828800"/>
            <a:ext cx="4572000" cy="2209800"/>
          </a:xfrm>
          <a:prstGeom prst="rect">
            <a:avLst/>
          </a:prstGeom>
          <a:noFill/>
          <a:ln w="38100">
            <a:solidFill>
              <a:srgbClr val="00B05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Tree>
    <p:extLst>
      <p:ext uri="{BB962C8B-B14F-4D97-AF65-F5344CB8AC3E}">
        <p14:creationId xmlns:p14="http://schemas.microsoft.com/office/powerpoint/2010/main" val="2048766244"/>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 Best reply dynamics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63541" name="TextBox 3"/>
          <p:cNvSpPr txBox="1">
            <a:spLocks noChangeArrowheads="1"/>
          </p:cNvSpPr>
          <p:nvPr/>
        </p:nvSpPr>
        <p:spPr bwMode="auto">
          <a:xfrm>
            <a:off x="3886200" y="1066800"/>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cxnSp>
        <p:nvCxnSpPr>
          <p:cNvPr id="63543" name="Straight Arrow Connector 7"/>
          <p:cNvCxnSpPr>
            <a:cxnSpLocks noChangeShapeType="1"/>
          </p:cNvCxnSpPr>
          <p:nvPr/>
        </p:nvCxnSpPr>
        <p:spPr bwMode="auto">
          <a:xfrm rot="5400000" flipH="1" flipV="1">
            <a:off x="876301" y="4533900"/>
            <a:ext cx="3276600" cy="3175"/>
          </a:xfrm>
          <a:prstGeom prst="straightConnector1">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4" name="Straight Connector 10"/>
          <p:cNvCxnSpPr>
            <a:cxnSpLocks noChangeShapeType="1"/>
          </p:cNvCxnSpPr>
          <p:nvPr/>
        </p:nvCxnSpPr>
        <p:spPr bwMode="auto">
          <a:xfrm rot="5400000" flipH="1" flipV="1">
            <a:off x="2170113" y="4533900"/>
            <a:ext cx="3278188"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5" name="Straight Connector 12"/>
          <p:cNvCxnSpPr>
            <a:cxnSpLocks noChangeShapeType="1"/>
          </p:cNvCxnSpPr>
          <p:nvPr/>
        </p:nvCxnSpPr>
        <p:spPr bwMode="auto">
          <a:xfrm rot="5400000" flipH="1" flipV="1">
            <a:off x="3960813" y="4953000"/>
            <a:ext cx="2439988"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6" name="Straight Connector 14"/>
          <p:cNvCxnSpPr>
            <a:cxnSpLocks noChangeShapeType="1"/>
          </p:cNvCxnSpPr>
          <p:nvPr/>
        </p:nvCxnSpPr>
        <p:spPr bwMode="auto">
          <a:xfrm rot="5400000">
            <a:off x="4837113" y="3238500"/>
            <a:ext cx="687388"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7" name="Straight Connector 16"/>
          <p:cNvCxnSpPr>
            <a:cxnSpLocks noChangeShapeType="1"/>
          </p:cNvCxnSpPr>
          <p:nvPr/>
        </p:nvCxnSpPr>
        <p:spPr bwMode="auto">
          <a:xfrm rot="5400000" flipH="1" flipV="1">
            <a:off x="5789613" y="5486400"/>
            <a:ext cx="1677988"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8" name="Straight Connector 18"/>
          <p:cNvCxnSpPr>
            <a:cxnSpLocks noChangeShapeType="1"/>
          </p:cNvCxnSpPr>
          <p:nvPr/>
        </p:nvCxnSpPr>
        <p:spPr bwMode="auto">
          <a:xfrm rot="5400000">
            <a:off x="5830888" y="3695700"/>
            <a:ext cx="1598612" cy="1588"/>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49" name="Straight Connector 20"/>
          <p:cNvCxnSpPr>
            <a:cxnSpLocks noChangeShapeType="1"/>
          </p:cNvCxnSpPr>
          <p:nvPr/>
        </p:nvCxnSpPr>
        <p:spPr bwMode="auto">
          <a:xfrm rot="5400000">
            <a:off x="6819107" y="4075906"/>
            <a:ext cx="2362200"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50" name="Straight Connector 22"/>
          <p:cNvCxnSpPr>
            <a:cxnSpLocks noChangeShapeType="1"/>
          </p:cNvCxnSpPr>
          <p:nvPr/>
        </p:nvCxnSpPr>
        <p:spPr bwMode="auto">
          <a:xfrm rot="5400000" flipH="1" flipV="1">
            <a:off x="7657307" y="5828506"/>
            <a:ext cx="685800" cy="1587"/>
          </a:xfrm>
          <a:prstGeom prst="line">
            <a:avLst/>
          </a:prstGeom>
          <a:noFill/>
          <a:ln w="63500">
            <a:solidFill>
              <a:srgbClr val="FF0000"/>
            </a:solidFill>
            <a:round/>
            <a:headEnd/>
            <a:tailEnd type="arrow" w="med" len="med"/>
          </a:ln>
          <a:extLst>
            <a:ext uri="{909E8E84-426E-40DD-AFC4-6F175D3DCCD1}">
              <a14:hiddenFill xmlns:a14="http://schemas.microsoft.com/office/drawing/2010/main">
                <a:noFill/>
              </a14:hiddenFill>
            </a:ext>
          </a:extLst>
        </p:spPr>
      </p:cxnSp>
      <p:cxnSp>
        <p:nvCxnSpPr>
          <p:cNvPr id="63551" name="Straight Connector 15"/>
          <p:cNvCxnSpPr>
            <a:cxnSpLocks noChangeShapeType="1"/>
          </p:cNvCxnSpPr>
          <p:nvPr/>
        </p:nvCxnSpPr>
        <p:spPr bwMode="auto">
          <a:xfrm rot="10800000">
            <a:off x="7620000" y="5943600"/>
            <a:ext cx="9906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2" name="Straight Connector 19"/>
          <p:cNvCxnSpPr>
            <a:cxnSpLocks noChangeShapeType="1"/>
          </p:cNvCxnSpPr>
          <p:nvPr/>
        </p:nvCxnSpPr>
        <p:spPr bwMode="auto">
          <a:xfrm>
            <a:off x="3124200" y="5943600"/>
            <a:ext cx="41148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3" name="Straight Connector 23"/>
          <p:cNvCxnSpPr>
            <a:cxnSpLocks noChangeShapeType="1"/>
          </p:cNvCxnSpPr>
          <p:nvPr/>
        </p:nvCxnSpPr>
        <p:spPr bwMode="auto">
          <a:xfrm rot="10800000">
            <a:off x="6019800" y="5105400"/>
            <a:ext cx="27432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4" name="Straight Connector 25"/>
          <p:cNvCxnSpPr>
            <a:cxnSpLocks noChangeShapeType="1"/>
          </p:cNvCxnSpPr>
          <p:nvPr/>
        </p:nvCxnSpPr>
        <p:spPr bwMode="auto">
          <a:xfrm>
            <a:off x="3124200" y="5105400"/>
            <a:ext cx="27432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5" name="Straight Connector 27"/>
          <p:cNvCxnSpPr>
            <a:cxnSpLocks noChangeShapeType="1"/>
          </p:cNvCxnSpPr>
          <p:nvPr/>
        </p:nvCxnSpPr>
        <p:spPr bwMode="auto">
          <a:xfrm rot="10800000">
            <a:off x="5943600" y="4267200"/>
            <a:ext cx="28194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6" name="Straight Connector 29"/>
          <p:cNvCxnSpPr>
            <a:cxnSpLocks noChangeShapeType="1"/>
          </p:cNvCxnSpPr>
          <p:nvPr/>
        </p:nvCxnSpPr>
        <p:spPr bwMode="auto">
          <a:xfrm>
            <a:off x="3124200" y="4343400"/>
            <a:ext cx="26670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7" name="Straight Connector 31"/>
          <p:cNvCxnSpPr>
            <a:cxnSpLocks noChangeShapeType="1"/>
          </p:cNvCxnSpPr>
          <p:nvPr/>
        </p:nvCxnSpPr>
        <p:spPr bwMode="auto">
          <a:xfrm rot="10800000">
            <a:off x="4648200" y="3505200"/>
            <a:ext cx="41148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8" name="Straight Connector 33"/>
          <p:cNvCxnSpPr>
            <a:cxnSpLocks noChangeShapeType="1"/>
          </p:cNvCxnSpPr>
          <p:nvPr/>
        </p:nvCxnSpPr>
        <p:spPr bwMode="auto">
          <a:xfrm>
            <a:off x="3124200" y="3429000"/>
            <a:ext cx="13716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cxnSp>
        <p:nvCxnSpPr>
          <p:cNvPr id="63559" name="Straight Connector 35"/>
          <p:cNvCxnSpPr>
            <a:cxnSpLocks noChangeShapeType="1"/>
          </p:cNvCxnSpPr>
          <p:nvPr/>
        </p:nvCxnSpPr>
        <p:spPr bwMode="auto">
          <a:xfrm rot="10800000">
            <a:off x="3200400" y="2667000"/>
            <a:ext cx="5486400" cy="1588"/>
          </a:xfrm>
          <a:prstGeom prst="line">
            <a:avLst/>
          </a:prstGeom>
          <a:noFill/>
          <a:ln w="63500">
            <a:solidFill>
              <a:srgbClr val="3333FF"/>
            </a:solidFill>
            <a:round/>
            <a:headEnd/>
            <a:tailEnd type="arrow" w="med" len="med"/>
          </a:ln>
          <a:extLst>
            <a:ext uri="{909E8E84-426E-40DD-AFC4-6F175D3DCCD1}">
              <a14:hiddenFill xmlns:a14="http://schemas.microsoft.com/office/drawing/2010/main">
                <a:noFill/>
              </a14:hiddenFill>
            </a:ext>
          </a:extLst>
        </p:spPr>
      </p:cxnSp>
      <p:sp>
        <p:nvSpPr>
          <p:cNvPr id="2" name="Slide Number Placeholder 1"/>
          <p:cNvSpPr>
            <a:spLocks noGrp="1"/>
          </p:cNvSpPr>
          <p:nvPr>
            <p:ph type="sldNum" sz="quarter" idx="10"/>
          </p:nvPr>
        </p:nvSpPr>
        <p:spPr/>
        <p:txBody>
          <a:bodyPr/>
          <a:lstStyle/>
          <a:p>
            <a:fld id="{339DFB68-6E93-3A42-A39B-59A477240832}" type="slidenum">
              <a:rPr lang="en-US" altLang="en-US" smtClean="0"/>
              <a:pPr/>
              <a:t>13</a:t>
            </a:fld>
            <a:endParaRPr lang="en-US" altLang="en-US"/>
          </a:p>
        </p:txBody>
      </p:sp>
    </p:spTree>
    <p:extLst>
      <p:ext uri="{BB962C8B-B14F-4D97-AF65-F5344CB8AC3E}">
        <p14:creationId xmlns:p14="http://schemas.microsoft.com/office/powerpoint/2010/main" val="492046461"/>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65538"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MS PGothic" charset="-128"/>
            </a:endParaRPr>
          </a:p>
          <a:p>
            <a:pPr eaLnBrk="1" hangingPunct="1">
              <a:lnSpc>
                <a:spcPct val="80000"/>
              </a:lnSpc>
            </a:pPr>
            <a:r>
              <a:rPr lang="en-US" altLang="x-none" b="1" dirty="0">
                <a:latin typeface="Calibri" charset="0"/>
                <a:ea typeface="MS PGothic" charset="-128"/>
              </a:rPr>
              <a:t>Data</a:t>
            </a:r>
          </a:p>
          <a:p>
            <a:pPr marL="971550" lvl="1" indent="-514350" eaLnBrk="1" hangingPunct="1">
              <a:lnSpc>
                <a:spcPct val="80000"/>
              </a:lnSpc>
              <a:buFont typeface="+mj-lt"/>
              <a:buAutoNum type="alphaLcParenR" startAt="3"/>
            </a:pPr>
            <a:r>
              <a:rPr lang="en-US" dirty="0"/>
              <a:t>Analyze the data set. What can you tell about the behavior of market participants? Do participants behave as your analysis above suggests? Is there a change in behavior over time, in the different rounds of the markets?</a:t>
            </a:r>
            <a:endParaRPr lang="en-US" altLang="x-none" dirty="0">
              <a:latin typeface="Calibri" charset="0"/>
              <a:ea typeface="MS PGothic" charset="-128"/>
            </a:endParaRPr>
          </a:p>
          <a:p>
            <a:pPr lvl="1"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a:p>
            <a:pPr eaLnBrk="1" hangingPunct="1">
              <a:lnSpc>
                <a:spcPct val="80000"/>
              </a:lnSpc>
            </a:pPr>
            <a:endParaRPr lang="en-US" altLang="x-none" dirty="0">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14</a:t>
            </a:fld>
            <a:endParaRPr lang="en-US" altLang="en-US"/>
          </a:p>
        </p:txBody>
      </p:sp>
    </p:spTree>
    <p:extLst>
      <p:ext uri="{BB962C8B-B14F-4D97-AF65-F5344CB8AC3E}">
        <p14:creationId xmlns:p14="http://schemas.microsoft.com/office/powerpoint/2010/main" val="308405948"/>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585D27-B24D-214D-BACC-B44686B996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7900" y="1104900"/>
            <a:ext cx="7185482" cy="5743518"/>
          </a:xfrm>
          <a:prstGeom prst="rect">
            <a:avLst/>
          </a:prstGeom>
        </p:spPr>
      </p:pic>
      <p:sp>
        <p:nvSpPr>
          <p:cNvPr id="67586"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Data</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15</a:t>
            </a:fld>
            <a:endParaRPr lang="en-US" altLang="en-US"/>
          </a:p>
        </p:txBody>
      </p:sp>
    </p:spTree>
    <p:extLst>
      <p:ext uri="{BB962C8B-B14F-4D97-AF65-F5344CB8AC3E}">
        <p14:creationId xmlns:p14="http://schemas.microsoft.com/office/powerpoint/2010/main" val="1494693771"/>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73730" name="Rectangle 3"/>
          <p:cNvSpPr>
            <a:spLocks noGrp="1" noChangeArrowheads="1"/>
          </p:cNvSpPr>
          <p:nvPr>
            <p:ph idx="1"/>
          </p:nvPr>
        </p:nvSpPr>
        <p:spPr>
          <a:xfrm>
            <a:off x="152400" y="762000"/>
            <a:ext cx="8991600" cy="5410200"/>
          </a:xfrm>
        </p:spPr>
        <p:txBody>
          <a:bodyPr/>
          <a:lstStyle/>
          <a:p>
            <a:pPr eaLnBrk="1" hangingPunct="1">
              <a:lnSpc>
                <a:spcPct val="80000"/>
              </a:lnSpc>
            </a:pPr>
            <a:endParaRPr lang="en-US" altLang="x-none">
              <a:latin typeface="Calibri" charset="0"/>
              <a:ea typeface="MS PGothic" charset="-128"/>
            </a:endParaRPr>
          </a:p>
          <a:p>
            <a:pPr eaLnBrk="1" hangingPunct="1">
              <a:lnSpc>
                <a:spcPct val="80000"/>
              </a:lnSpc>
            </a:pPr>
            <a:r>
              <a:rPr lang="en-US" altLang="x-none" b="1">
                <a:latin typeface="Calibri" charset="0"/>
                <a:ea typeface="MS PGothic" charset="-128"/>
              </a:rPr>
              <a:t>Competition</a:t>
            </a:r>
            <a:r>
              <a:rPr lang="en-US" altLang="x-none">
                <a:latin typeface="Calibri" charset="0"/>
                <a:ea typeface="MS PGothic" charset="-128"/>
              </a:rPr>
              <a:t>: One firm</a:t>
            </a:r>
            <a:r>
              <a:rPr lang="en-US" altLang="en-US">
                <a:latin typeface="Calibri" charset="0"/>
                <a:ea typeface="MS PGothic" charset="-128"/>
              </a:rPr>
              <a:t>’</a:t>
            </a:r>
            <a:r>
              <a:rPr lang="en-US" altLang="ja-JP">
                <a:latin typeface="Calibri" charset="0"/>
                <a:ea typeface="MS PGothic" charset="-128"/>
              </a:rPr>
              <a:t>s action (benefitting itself) does hurt another firm’s profit. E.g., if one firm lowers the price, the other firm loses profit, and vice versa. There are many possible levels/dimensions of competition.</a:t>
            </a:r>
          </a:p>
          <a:p>
            <a:pPr eaLnBrk="1" hangingPunct="1">
              <a:lnSpc>
                <a:spcPct val="80000"/>
              </a:lnSpc>
            </a:pPr>
            <a:r>
              <a:rPr lang="en-US" altLang="x-none">
                <a:latin typeface="Calibri" charset="0"/>
                <a:ea typeface="MS PGothic" charset="-128"/>
              </a:rPr>
              <a:t>Fierce price competition</a:t>
            </a:r>
          </a:p>
          <a:p>
            <a:pPr lvl="1" eaLnBrk="1" hangingPunct="1">
              <a:lnSpc>
                <a:spcPct val="80000"/>
              </a:lnSpc>
            </a:pPr>
            <a:r>
              <a:rPr lang="en-US" altLang="x-none">
                <a:latin typeface="Calibri" charset="0"/>
                <a:ea typeface="MS PGothic" charset="-128"/>
              </a:rPr>
              <a:t>Markets with very homogenous goods/close substitutes (if one firm raises its price, then people switch to the other firm)</a:t>
            </a:r>
          </a:p>
          <a:p>
            <a:pPr lvl="1" eaLnBrk="1" hangingPunct="1">
              <a:lnSpc>
                <a:spcPct val="80000"/>
              </a:lnSpc>
            </a:pPr>
            <a:r>
              <a:rPr lang="en-US" altLang="x-none">
                <a:latin typeface="Calibri" charset="0"/>
                <a:ea typeface="MS PGothic" charset="-128"/>
              </a:rPr>
              <a:t>Well-informed buyers with low search costs</a:t>
            </a:r>
          </a:p>
          <a:p>
            <a:pPr lvl="1" eaLnBrk="1" hangingPunct="1">
              <a:lnSpc>
                <a:spcPct val="80000"/>
              </a:lnSpc>
            </a:pPr>
            <a:r>
              <a:rPr lang="en-US" altLang="x-none">
                <a:latin typeface="Calibri" charset="0"/>
                <a:ea typeface="MS PGothic" charset="-128"/>
                <a:sym typeface="Wingdings" charset="2"/>
              </a:rPr>
              <a:t> highly elastic demand, change the price a bit and you lose all your customers</a:t>
            </a:r>
          </a:p>
          <a:p>
            <a:pPr eaLnBrk="1" hangingPunct="1">
              <a:lnSpc>
                <a:spcPct val="80000"/>
              </a:lnSpc>
            </a:pPr>
            <a:r>
              <a:rPr lang="en-US" altLang="x-none">
                <a:latin typeface="Calibri" charset="0"/>
                <a:ea typeface="MS PGothic" charset="-128"/>
              </a:rPr>
              <a:t>Free entry and exit into market: </a:t>
            </a:r>
            <a:r>
              <a:rPr lang="en-US" altLang="en-US">
                <a:latin typeface="Calibri" charset="0"/>
                <a:ea typeface="MS PGothic" charset="-128"/>
              </a:rPr>
              <a:t>“</a:t>
            </a:r>
            <a:r>
              <a:rPr lang="en-US" altLang="x-none">
                <a:latin typeface="Calibri" charset="0"/>
                <a:ea typeface="MS PGothic" charset="-128"/>
              </a:rPr>
              <a:t>threat of competition</a:t>
            </a:r>
            <a:r>
              <a:rPr lang="en-US" altLang="en-US">
                <a:latin typeface="Calibri" charset="0"/>
                <a:ea typeface="MS PGothic" charset="-128"/>
              </a:rPr>
              <a:t>”</a:t>
            </a:r>
            <a:endParaRPr lang="en-US" altLang="ja-JP">
              <a:latin typeface="Calibri" charset="0"/>
              <a:ea typeface="MS PGothic" charset="-128"/>
            </a:endParaRPr>
          </a:p>
          <a:p>
            <a:pPr lvl="1" eaLnBrk="1" hangingPunct="1">
              <a:lnSpc>
                <a:spcPct val="80000"/>
              </a:lnSpc>
            </a:pPr>
            <a:r>
              <a:rPr lang="en-US" altLang="x-none">
                <a:latin typeface="Calibri" charset="0"/>
                <a:ea typeface="MS PGothic" charset="-128"/>
                <a:sym typeface="Wingdings" charset="2"/>
              </a:rPr>
              <a:t> even monopolistic markets can have competitive prices</a:t>
            </a: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lvl="1"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16</a:t>
            </a:fld>
            <a:endParaRPr lang="en-US" altLang="en-US"/>
          </a:p>
        </p:txBody>
      </p:sp>
    </p:spTree>
    <p:extLst>
      <p:ext uri="{BB962C8B-B14F-4D97-AF65-F5344CB8AC3E}">
        <p14:creationId xmlns:p14="http://schemas.microsoft.com/office/powerpoint/2010/main" val="1223046692"/>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56322" name="Rectangle 3"/>
          <p:cNvSpPr>
            <a:spLocks noGrp="1" noChangeArrowheads="1"/>
          </p:cNvSpPr>
          <p:nvPr>
            <p:ph idx="1"/>
          </p:nvPr>
        </p:nvSpPr>
        <p:spPr>
          <a:xfrm>
            <a:off x="152400" y="762000"/>
            <a:ext cx="8991600" cy="5410200"/>
          </a:xfrm>
        </p:spPr>
        <p:txBody>
          <a:bodyPr/>
          <a:lstStyle/>
          <a:p>
            <a:pPr eaLnBrk="1" hangingPunct="1">
              <a:lnSpc>
                <a:spcPct val="80000"/>
              </a:lnSpc>
            </a:pPr>
            <a:endParaRPr lang="en-US" altLang="x-none">
              <a:latin typeface="Calibri" charset="0"/>
              <a:ea typeface="MS PGothic" charset="-128"/>
            </a:endParaRPr>
          </a:p>
          <a:p>
            <a:pPr eaLnBrk="1" hangingPunct="1">
              <a:lnSpc>
                <a:spcPct val="80000"/>
              </a:lnSpc>
            </a:pPr>
            <a:r>
              <a:rPr lang="en-US" altLang="x-none">
                <a:latin typeface="Calibri" charset="0"/>
                <a:ea typeface="MS PGothic" charset="-128"/>
              </a:rPr>
              <a:t>Ways to </a:t>
            </a:r>
            <a:r>
              <a:rPr lang="en-US" altLang="en-US">
                <a:latin typeface="Calibri" charset="0"/>
                <a:ea typeface="MS PGothic" charset="-128"/>
              </a:rPr>
              <a:t>“</a:t>
            </a:r>
            <a:r>
              <a:rPr lang="en-US" altLang="x-none">
                <a:latin typeface="Calibri" charset="0"/>
                <a:ea typeface="MS PGothic" charset="-128"/>
              </a:rPr>
              <a:t>prevent</a:t>
            </a:r>
            <a:r>
              <a:rPr lang="en-US" altLang="en-US">
                <a:latin typeface="Calibri" charset="0"/>
                <a:ea typeface="MS PGothic" charset="-128"/>
              </a:rPr>
              <a:t>”</a:t>
            </a:r>
            <a:r>
              <a:rPr lang="en-US" altLang="x-none">
                <a:latin typeface="Calibri" charset="0"/>
                <a:ea typeface="MS PGothic" charset="-128"/>
              </a:rPr>
              <a:t> competition:</a:t>
            </a:r>
          </a:p>
          <a:p>
            <a:pPr lvl="1" eaLnBrk="1" hangingPunct="1">
              <a:lnSpc>
                <a:spcPct val="80000"/>
              </a:lnSpc>
            </a:pPr>
            <a:r>
              <a:rPr lang="en-US" altLang="x-none">
                <a:latin typeface="Calibri" charset="0"/>
                <a:ea typeface="MS PGothic" charset="-128"/>
              </a:rPr>
              <a:t>Basically, you want to change the game.</a:t>
            </a:r>
          </a:p>
          <a:p>
            <a:pPr lvl="1" eaLnBrk="1" hangingPunct="1">
              <a:lnSpc>
                <a:spcPct val="80000"/>
              </a:lnSpc>
            </a:pPr>
            <a:endParaRPr lang="en-US" altLang="x-none">
              <a:latin typeface="Calibri" charset="0"/>
              <a:ea typeface="MS PGothic" charset="-128"/>
            </a:endParaRPr>
          </a:p>
          <a:p>
            <a:pPr lvl="1" eaLnBrk="1" hangingPunct="1">
              <a:lnSpc>
                <a:spcPct val="80000"/>
              </a:lnSpc>
            </a:pPr>
            <a:r>
              <a:rPr lang="en-US" altLang="x-none">
                <a:latin typeface="Calibri" charset="0"/>
                <a:ea typeface="MS PGothic" charset="-128"/>
              </a:rPr>
              <a:t>Illegal: Cartels (with punishment)</a:t>
            </a:r>
          </a:p>
          <a:p>
            <a:pPr lvl="1" eaLnBrk="1" hangingPunct="1">
              <a:lnSpc>
                <a:spcPct val="80000"/>
              </a:lnSpc>
            </a:pPr>
            <a:endParaRPr lang="en-US" altLang="x-none">
              <a:latin typeface="Calibri" charset="0"/>
              <a:ea typeface="MS PGothic" charset="-128"/>
            </a:endParaRPr>
          </a:p>
          <a:p>
            <a:pPr lvl="1" eaLnBrk="1" hangingPunct="1">
              <a:lnSpc>
                <a:spcPct val="80000"/>
              </a:lnSpc>
            </a:pPr>
            <a:r>
              <a:rPr lang="en-US" altLang="x-none">
                <a:latin typeface="Calibri" charset="0"/>
                <a:ea typeface="MS PGothic" charset="-128"/>
              </a:rPr>
              <a:t>Legal:</a:t>
            </a:r>
          </a:p>
          <a:p>
            <a:pPr lvl="2" eaLnBrk="1" hangingPunct="1">
              <a:lnSpc>
                <a:spcPct val="80000"/>
              </a:lnSpc>
            </a:pPr>
            <a:r>
              <a:rPr lang="en-US" altLang="x-none">
                <a:latin typeface="Calibri" charset="0"/>
                <a:ea typeface="MS PGothic" charset="-128"/>
              </a:rPr>
              <a:t>Differentiation (products less homogenous)</a:t>
            </a:r>
          </a:p>
          <a:p>
            <a:pPr lvl="2" eaLnBrk="1" hangingPunct="1">
              <a:lnSpc>
                <a:spcPct val="80000"/>
              </a:lnSpc>
            </a:pPr>
            <a:r>
              <a:rPr lang="en-US" altLang="x-none">
                <a:latin typeface="Calibri" charset="0"/>
                <a:ea typeface="MS PGothic" charset="-128"/>
              </a:rPr>
              <a:t>Obfuscation (increase search costs, e.g. mobile contracts)</a:t>
            </a:r>
          </a:p>
          <a:p>
            <a:pPr lvl="2" eaLnBrk="1" hangingPunct="1">
              <a:lnSpc>
                <a:spcPct val="80000"/>
              </a:lnSpc>
            </a:pPr>
            <a:r>
              <a:rPr lang="en-US" altLang="x-none">
                <a:latin typeface="Calibri" charset="0"/>
                <a:ea typeface="MS PGothic" charset="-128"/>
              </a:rPr>
              <a:t>Other …</a:t>
            </a:r>
          </a:p>
          <a:p>
            <a:pPr eaLnBrk="1" hangingPunct="1">
              <a:lnSpc>
                <a:spcPct val="80000"/>
              </a:lnSpc>
            </a:pPr>
            <a:endParaRPr lang="en-US" altLang="x-none">
              <a:latin typeface="Calibri" charset="0"/>
              <a:ea typeface="MS PGothic" charset="-128"/>
            </a:endParaRPr>
          </a:p>
          <a:p>
            <a:pPr eaLnBrk="1" hangingPunct="1">
              <a:lnSpc>
                <a:spcPct val="80000"/>
              </a:lnSpc>
            </a:pP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17</a:t>
            </a:fld>
            <a:endParaRPr lang="en-US" altLang="en-US"/>
          </a:p>
        </p:txBody>
      </p:sp>
    </p:spTree>
    <p:extLst>
      <p:ext uri="{BB962C8B-B14F-4D97-AF65-F5344CB8AC3E}">
        <p14:creationId xmlns:p14="http://schemas.microsoft.com/office/powerpoint/2010/main" val="142055247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6322">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632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32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32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32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1" hangingPunct="1"/>
            <a:r>
              <a:rPr lang="en-US" altLang="x-none">
                <a:latin typeface="Calibri" charset="0"/>
                <a:ea typeface="MS PGothic" charset="-128"/>
              </a:rPr>
              <a:t>Experiment 2</a:t>
            </a:r>
          </a:p>
        </p:txBody>
      </p:sp>
      <p:sp>
        <p:nvSpPr>
          <p:cNvPr id="23554"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a:latin typeface="Calibri" charset="0"/>
                <a:ea typeface="MS PGothic" charset="-128"/>
              </a:rPr>
              <a:t>Players: 5 companies</a:t>
            </a:r>
          </a:p>
          <a:p>
            <a:pPr eaLnBrk="1" hangingPunct="1">
              <a:lnSpc>
                <a:spcPct val="80000"/>
              </a:lnSpc>
            </a:pPr>
            <a:r>
              <a:rPr lang="en-US" altLang="x-none">
                <a:latin typeface="Calibri" charset="0"/>
                <a:ea typeface="MS PGothic" charset="-128"/>
              </a:rPr>
              <a:t>Strategies: </a:t>
            </a:r>
          </a:p>
          <a:p>
            <a:pPr lvl="1" eaLnBrk="1" hangingPunct="1">
              <a:lnSpc>
                <a:spcPct val="80000"/>
              </a:lnSpc>
            </a:pPr>
            <a:r>
              <a:rPr lang="en-US" altLang="x-none">
                <a:latin typeface="Calibri" charset="0"/>
                <a:ea typeface="MS PGothic" charset="-128"/>
              </a:rPr>
              <a:t>Symmetric game</a:t>
            </a:r>
          </a:p>
          <a:p>
            <a:pPr lvl="1" eaLnBrk="1" hangingPunct="1">
              <a:lnSpc>
                <a:spcPct val="80000"/>
              </a:lnSpc>
            </a:pPr>
            <a:r>
              <a:rPr lang="en-US" altLang="x-none">
                <a:latin typeface="Calibri" charset="0"/>
                <a:ea typeface="MS PGothic" charset="-128"/>
              </a:rPr>
              <a:t>Each company can choose 0.30, 0.40, 0.60, 0.80, 1.00</a:t>
            </a:r>
          </a:p>
          <a:p>
            <a:pPr eaLnBrk="1" hangingPunct="1">
              <a:lnSpc>
                <a:spcPct val="80000"/>
              </a:lnSpc>
            </a:pPr>
            <a:r>
              <a:rPr lang="en-US" altLang="x-none">
                <a:latin typeface="Calibri" charset="0"/>
                <a:ea typeface="MS PGothic" charset="-128"/>
              </a:rPr>
              <a:t>Payoff for each company: </a:t>
            </a:r>
          </a:p>
          <a:p>
            <a:pPr lvl="1" eaLnBrk="1" hangingPunct="1">
              <a:lnSpc>
                <a:spcPct val="80000"/>
              </a:lnSpc>
            </a:pPr>
            <a:r>
              <a:rPr lang="en-US" altLang="x-none">
                <a:latin typeface="Calibri" charset="0"/>
                <a:ea typeface="MS PGothic" charset="-128"/>
              </a:rPr>
              <a:t>(P-0.26)*N</a:t>
            </a:r>
          </a:p>
          <a:p>
            <a:pPr lvl="1" eaLnBrk="1" hangingPunct="1">
              <a:lnSpc>
                <a:spcPct val="80000"/>
              </a:lnSpc>
            </a:pPr>
            <a:r>
              <a:rPr lang="en-US" altLang="x-none">
                <a:latin typeface="Calibri" charset="0"/>
                <a:ea typeface="MS PGothic" charset="-128"/>
              </a:rPr>
              <a:t>with N=</a:t>
            </a:r>
            <a:r>
              <a:rPr lang="en-US" altLang="x-none">
                <a:latin typeface="Calibri" charset="0"/>
                <a:ea typeface="ＭＳ Ｐゴシック" charset="-128"/>
              </a:rPr>
              <a:t>600/x if P=lowest price=E$ 0.30,</a:t>
            </a:r>
          </a:p>
          <a:p>
            <a:pPr marL="1371600" lvl="3" indent="0" eaLnBrk="1" hangingPunct="1">
              <a:lnSpc>
                <a:spcPct val="80000"/>
              </a:lnSpc>
              <a:buFontTx/>
              <a:buNone/>
            </a:pPr>
            <a:r>
              <a:rPr lang="en-US" altLang="x-none">
                <a:latin typeface="Calibri" charset="0"/>
                <a:ea typeface="ＭＳ Ｐゴシック" charset="-128"/>
              </a:rPr>
              <a:t>	480/x if P=lowest price=E$ 0.40,</a:t>
            </a:r>
          </a:p>
          <a:p>
            <a:pPr marL="1371600" lvl="3" indent="0" eaLnBrk="1" hangingPunct="1">
              <a:lnSpc>
                <a:spcPct val="80000"/>
              </a:lnSpc>
              <a:buFontTx/>
              <a:buNone/>
            </a:pPr>
            <a:r>
              <a:rPr lang="en-US" altLang="x-none">
                <a:latin typeface="Calibri" charset="0"/>
                <a:ea typeface="ＭＳ Ｐゴシック" charset="-128"/>
              </a:rPr>
              <a:t>	360/x if P=lowest price=E$ 0.60,</a:t>
            </a:r>
          </a:p>
          <a:p>
            <a:pPr marL="1371600" lvl="3" indent="0" eaLnBrk="1" hangingPunct="1">
              <a:lnSpc>
                <a:spcPct val="80000"/>
              </a:lnSpc>
              <a:buFontTx/>
              <a:buNone/>
            </a:pPr>
            <a:r>
              <a:rPr lang="en-US" altLang="x-none">
                <a:latin typeface="Calibri" charset="0"/>
                <a:ea typeface="ＭＳ Ｐゴシック" charset="-128"/>
              </a:rPr>
              <a:t>	240/x if P=lowest price=E$ 0.80,</a:t>
            </a:r>
          </a:p>
          <a:p>
            <a:pPr marL="1371600" lvl="3" indent="0" eaLnBrk="1" hangingPunct="1">
              <a:lnSpc>
                <a:spcPct val="80000"/>
              </a:lnSpc>
              <a:buFontTx/>
              <a:buNone/>
            </a:pPr>
            <a:r>
              <a:rPr lang="en-US" altLang="x-none">
                <a:latin typeface="Calibri" charset="0"/>
                <a:ea typeface="ＭＳ Ｐゴシック" charset="-128"/>
              </a:rPr>
              <a:t>	120/x if P=lowest price=E$ 1.00,</a:t>
            </a:r>
          </a:p>
          <a:p>
            <a:pPr marL="1371600" lvl="3" indent="0" eaLnBrk="1" hangingPunct="1">
              <a:lnSpc>
                <a:spcPct val="80000"/>
              </a:lnSpc>
              <a:buFontTx/>
              <a:buNone/>
            </a:pPr>
            <a:r>
              <a:rPr lang="en-US" altLang="x-none">
                <a:latin typeface="Calibri" charset="0"/>
                <a:ea typeface="ＭＳ Ｐゴシック" charset="-128"/>
              </a:rPr>
              <a:t>	0 otherwise.</a:t>
            </a:r>
          </a:p>
          <a:p>
            <a:pPr lvl="1" eaLnBrk="1" hangingPunct="1">
              <a:lnSpc>
                <a:spcPct val="80000"/>
              </a:lnSpc>
            </a:pPr>
            <a:r>
              <a:rPr lang="en-US" altLang="x-none">
                <a:latin typeface="Calibri" charset="0"/>
                <a:ea typeface="ＭＳ Ｐゴシック" charset="-128"/>
              </a:rPr>
              <a:t>and x = number of firms who set the lowest price</a:t>
            </a:r>
            <a:endParaRPr lang="en-US" altLang="x-none">
              <a:latin typeface="Calibri" charset="0"/>
              <a:ea typeface="MS PGothic" charset="-128"/>
            </a:endParaRP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2</a:t>
            </a:fld>
            <a:endParaRPr lang="en-US" altLang="en-US"/>
          </a:p>
        </p:txBody>
      </p:sp>
    </p:spTree>
    <p:extLst>
      <p:ext uri="{BB962C8B-B14F-4D97-AF65-F5344CB8AC3E}">
        <p14:creationId xmlns:p14="http://schemas.microsoft.com/office/powerpoint/2010/main" val="198046981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4">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3554">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5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4">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554">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554">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54">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554">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55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Strategies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8485" name="TextBox 3"/>
          <p:cNvSpPr txBox="1">
            <a:spLocks noChangeArrowheads="1"/>
          </p:cNvSpPr>
          <p:nvPr/>
        </p:nvSpPr>
        <p:spPr bwMode="auto">
          <a:xfrm>
            <a:off x="2057400" y="1066800"/>
            <a:ext cx="160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 2</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5655" name="TextBox 3"/>
          <p:cNvSpPr txBox="1">
            <a:spLocks noChangeArrowheads="1"/>
          </p:cNvSpPr>
          <p:nvPr/>
        </p:nvSpPr>
        <p:spPr bwMode="auto">
          <a:xfrm>
            <a:off x="3886200" y="106680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008000"/>
                </a:solidFill>
                <a:latin typeface="Times New Roman" charset="0"/>
                <a:ea typeface="MS PGothic" charset="-128"/>
              </a:rPr>
              <a:t>Player 3?</a:t>
            </a:r>
          </a:p>
        </p:txBody>
      </p:sp>
      <p:sp>
        <p:nvSpPr>
          <p:cNvPr id="8" name="TextBox 3"/>
          <p:cNvSpPr txBox="1">
            <a:spLocks noChangeArrowheads="1"/>
          </p:cNvSpPr>
          <p:nvPr/>
        </p:nvSpPr>
        <p:spPr bwMode="auto">
          <a:xfrm>
            <a:off x="5562600" y="1066800"/>
            <a:ext cx="1447800" cy="461963"/>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b="1" dirty="0">
                <a:solidFill>
                  <a:schemeClr val="accent2">
                    <a:lumMod val="60000"/>
                    <a:lumOff val="40000"/>
                  </a:schemeClr>
                </a:solidFill>
                <a:ea typeface="MS PGothic" charset="0"/>
                <a:cs typeface="MS PGothic" charset="0"/>
              </a:rPr>
              <a:t>Player 4?</a:t>
            </a:r>
          </a:p>
        </p:txBody>
      </p:sp>
      <p:sp>
        <p:nvSpPr>
          <p:cNvPr id="9" name="TextBox 3"/>
          <p:cNvSpPr txBox="1">
            <a:spLocks noChangeArrowheads="1"/>
          </p:cNvSpPr>
          <p:nvPr/>
        </p:nvSpPr>
        <p:spPr bwMode="auto">
          <a:xfrm>
            <a:off x="7010400" y="1066800"/>
            <a:ext cx="1447800" cy="461963"/>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b="1" dirty="0">
                <a:solidFill>
                  <a:schemeClr val="bg1">
                    <a:lumMod val="50000"/>
                  </a:schemeClr>
                </a:solidFill>
                <a:ea typeface="MS PGothic" charset="0"/>
                <a:cs typeface="MS PGothic" charset="0"/>
              </a:rPr>
              <a:t>Player 5?</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3</a:t>
            </a:fld>
            <a:endParaRPr lang="en-US" altLang="en-US"/>
          </a:p>
        </p:txBody>
      </p:sp>
    </p:spTree>
    <p:extLst>
      <p:ext uri="{BB962C8B-B14F-4D97-AF65-F5344CB8AC3E}">
        <p14:creationId xmlns:p14="http://schemas.microsoft.com/office/powerpoint/2010/main" val="17382469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5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55"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Strategies</a:t>
            </a:r>
          </a:p>
        </p:txBody>
      </p:sp>
      <p:pic>
        <p:nvPicPr>
          <p:cNvPr id="22530"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4825" y="982663"/>
            <a:ext cx="8429625"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0"/>
          </p:nvPr>
        </p:nvSpPr>
        <p:spPr/>
        <p:txBody>
          <a:bodyPr/>
          <a:lstStyle/>
          <a:p>
            <a:fld id="{339DFB68-6E93-3A42-A39B-59A477240832}" type="slidenum">
              <a:rPr lang="en-US" altLang="en-US" smtClean="0"/>
              <a:pPr/>
              <a:t>4</a:t>
            </a:fld>
            <a:endParaRPr lang="en-US" altLang="en-US"/>
          </a:p>
        </p:txBody>
      </p:sp>
    </p:spTree>
    <p:extLst>
      <p:ext uri="{BB962C8B-B14F-4D97-AF65-F5344CB8AC3E}">
        <p14:creationId xmlns:p14="http://schemas.microsoft.com/office/powerpoint/2010/main" val="985056779"/>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Strategies</a:t>
            </a:r>
          </a:p>
        </p:txBody>
      </p:sp>
      <p:pic>
        <p:nvPicPr>
          <p:cNvPr id="2457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3400" y="990600"/>
            <a:ext cx="7772400"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0"/>
          </p:nvPr>
        </p:nvSpPr>
        <p:spPr/>
        <p:txBody>
          <a:bodyPr/>
          <a:lstStyle/>
          <a:p>
            <a:fld id="{339DFB68-6E93-3A42-A39B-59A477240832}" type="slidenum">
              <a:rPr lang="en-US" altLang="en-US" smtClean="0"/>
              <a:pPr/>
              <a:t>5</a:t>
            </a:fld>
            <a:endParaRPr lang="en-US" altLang="en-US"/>
          </a:p>
        </p:txBody>
      </p:sp>
    </p:spTree>
    <p:extLst>
      <p:ext uri="{BB962C8B-B14F-4D97-AF65-F5344CB8AC3E}">
        <p14:creationId xmlns:p14="http://schemas.microsoft.com/office/powerpoint/2010/main" val="1943669688"/>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Strategies</a:t>
            </a:r>
          </a:p>
        </p:txBody>
      </p:sp>
      <p:pic>
        <p:nvPicPr>
          <p:cNvPr id="2662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400175"/>
            <a:ext cx="2795588"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376363"/>
            <a:ext cx="2795588"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860800"/>
            <a:ext cx="2795588"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1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60913" y="3883025"/>
            <a:ext cx="2795587"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1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9500" y="1403350"/>
            <a:ext cx="2795588"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3"/>
          <p:cNvSpPr txBox="1">
            <a:spLocks noChangeArrowheads="1"/>
          </p:cNvSpPr>
          <p:nvPr/>
        </p:nvSpPr>
        <p:spPr bwMode="auto">
          <a:xfrm>
            <a:off x="827088" y="1027113"/>
            <a:ext cx="1447800" cy="339725"/>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1600" b="1">
                <a:solidFill>
                  <a:schemeClr val="bg1">
                    <a:lumMod val="50000"/>
                  </a:schemeClr>
                </a:solidFill>
                <a:ea typeface="MS PGothic" charset="0"/>
                <a:cs typeface="MS PGothic" charset="0"/>
              </a:rPr>
              <a:t>Player 5: 0.30</a:t>
            </a:r>
            <a:endParaRPr lang="en-US" sz="1600" b="1" dirty="0">
              <a:solidFill>
                <a:schemeClr val="bg1">
                  <a:lumMod val="50000"/>
                </a:schemeClr>
              </a:solidFill>
              <a:ea typeface="MS PGothic" charset="0"/>
              <a:cs typeface="MS PGothic" charset="0"/>
            </a:endParaRPr>
          </a:p>
        </p:txBody>
      </p:sp>
      <p:sp>
        <p:nvSpPr>
          <p:cNvPr id="9" name="TextBox 3"/>
          <p:cNvSpPr txBox="1">
            <a:spLocks noChangeArrowheads="1"/>
          </p:cNvSpPr>
          <p:nvPr/>
        </p:nvSpPr>
        <p:spPr bwMode="auto">
          <a:xfrm>
            <a:off x="3722688" y="1014413"/>
            <a:ext cx="1447800" cy="338137"/>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1600" b="1" dirty="0">
                <a:solidFill>
                  <a:schemeClr val="bg1">
                    <a:lumMod val="50000"/>
                  </a:schemeClr>
                </a:solidFill>
                <a:ea typeface="MS PGothic" charset="0"/>
                <a:cs typeface="MS PGothic" charset="0"/>
              </a:rPr>
              <a:t>Player 5</a:t>
            </a:r>
            <a:r>
              <a:rPr lang="en-US" sz="1600" b="1">
                <a:solidFill>
                  <a:schemeClr val="bg1">
                    <a:lumMod val="50000"/>
                  </a:schemeClr>
                </a:solidFill>
                <a:ea typeface="MS PGothic" charset="0"/>
                <a:cs typeface="MS PGothic" charset="0"/>
              </a:rPr>
              <a:t>: 0.40</a:t>
            </a:r>
            <a:endParaRPr lang="en-US" sz="1600" b="1" dirty="0">
              <a:solidFill>
                <a:schemeClr val="bg1">
                  <a:lumMod val="50000"/>
                </a:schemeClr>
              </a:solidFill>
              <a:ea typeface="MS PGothic" charset="0"/>
              <a:cs typeface="MS PGothic" charset="0"/>
            </a:endParaRPr>
          </a:p>
        </p:txBody>
      </p:sp>
      <p:sp>
        <p:nvSpPr>
          <p:cNvPr id="10" name="TextBox 3"/>
          <p:cNvSpPr txBox="1">
            <a:spLocks noChangeArrowheads="1"/>
          </p:cNvSpPr>
          <p:nvPr/>
        </p:nvSpPr>
        <p:spPr bwMode="auto">
          <a:xfrm>
            <a:off x="6618288" y="1004888"/>
            <a:ext cx="1447800" cy="338137"/>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1600" b="1" dirty="0">
                <a:solidFill>
                  <a:schemeClr val="bg1">
                    <a:lumMod val="50000"/>
                  </a:schemeClr>
                </a:solidFill>
                <a:ea typeface="MS PGothic" charset="0"/>
                <a:cs typeface="MS PGothic" charset="0"/>
              </a:rPr>
              <a:t>Player 5: 0.60</a:t>
            </a:r>
          </a:p>
        </p:txBody>
      </p:sp>
      <p:sp>
        <p:nvSpPr>
          <p:cNvPr id="11" name="TextBox 3"/>
          <p:cNvSpPr txBox="1">
            <a:spLocks noChangeArrowheads="1"/>
          </p:cNvSpPr>
          <p:nvPr/>
        </p:nvSpPr>
        <p:spPr bwMode="auto">
          <a:xfrm>
            <a:off x="1665288" y="3478213"/>
            <a:ext cx="1447800" cy="339725"/>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1600" b="1" dirty="0">
                <a:solidFill>
                  <a:schemeClr val="bg1">
                    <a:lumMod val="50000"/>
                  </a:schemeClr>
                </a:solidFill>
                <a:ea typeface="MS PGothic" charset="0"/>
                <a:cs typeface="MS PGothic" charset="0"/>
              </a:rPr>
              <a:t>Player 5: 0.80</a:t>
            </a:r>
          </a:p>
        </p:txBody>
      </p:sp>
      <p:sp>
        <p:nvSpPr>
          <p:cNvPr id="12" name="TextBox 3"/>
          <p:cNvSpPr txBox="1">
            <a:spLocks noChangeArrowheads="1"/>
          </p:cNvSpPr>
          <p:nvPr/>
        </p:nvSpPr>
        <p:spPr bwMode="auto">
          <a:xfrm>
            <a:off x="5334000" y="3457575"/>
            <a:ext cx="1447800" cy="339725"/>
          </a:xfrm>
          <a:prstGeom prst="rect">
            <a:avLst/>
          </a:prstGeom>
          <a:noFill/>
          <a:ln>
            <a:noFill/>
          </a:ln>
          <a:extLst>
            <a:ext uri="{909E8E84-426E-40dd-AFC4-6F175D3DCCD1}"/>
            <a:ext uri="{91240B29-F687-4f45-9708-019B960494DF}"/>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1600" b="1" dirty="0">
                <a:solidFill>
                  <a:schemeClr val="bg1">
                    <a:lumMod val="50000"/>
                  </a:schemeClr>
                </a:solidFill>
                <a:ea typeface="MS PGothic" charset="0"/>
                <a:cs typeface="MS PGothic" charset="0"/>
              </a:rPr>
              <a:t>Player 5: 1.00</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6</a:t>
            </a:fld>
            <a:endParaRPr lang="en-US" altLang="en-US"/>
          </a:p>
        </p:txBody>
      </p:sp>
    </p:spTree>
    <p:extLst>
      <p:ext uri="{BB962C8B-B14F-4D97-AF65-F5344CB8AC3E}">
        <p14:creationId xmlns:p14="http://schemas.microsoft.com/office/powerpoint/2010/main" val="1375330195"/>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Simplification</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8725" name="TextBox 3"/>
          <p:cNvSpPr txBox="1">
            <a:spLocks noChangeArrowheads="1"/>
          </p:cNvSpPr>
          <p:nvPr/>
        </p:nvSpPr>
        <p:spPr bwMode="auto">
          <a:xfrm>
            <a:off x="2209800" y="1066800"/>
            <a:ext cx="4724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lgn="ctr">
              <a:spcBef>
                <a:spcPct val="0"/>
              </a:spcBef>
              <a:buClrTx/>
              <a:buFontTx/>
              <a:buNone/>
            </a:pPr>
            <a:r>
              <a:rPr lang="en-US" altLang="x-none" sz="2400" b="1">
                <a:solidFill>
                  <a:srgbClr val="3333FF"/>
                </a:solidFill>
                <a:latin typeface="Times New Roman" charset="0"/>
                <a:ea typeface="MS PGothic" charset="-128"/>
              </a:rPr>
              <a:t>Simplification: 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7</a:t>
            </a:fld>
            <a:endParaRPr lang="en-US" altLang="en-US"/>
          </a:p>
        </p:txBody>
      </p:sp>
    </p:spTree>
    <p:extLst>
      <p:ext uri="{BB962C8B-B14F-4D97-AF65-F5344CB8AC3E}">
        <p14:creationId xmlns:p14="http://schemas.microsoft.com/office/powerpoint/2010/main" val="1754085078"/>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Payoffs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30773" name="TextBox 3"/>
          <p:cNvSpPr txBox="1">
            <a:spLocks noChangeArrowheads="1"/>
          </p:cNvSpPr>
          <p:nvPr/>
        </p:nvSpPr>
        <p:spPr bwMode="auto">
          <a:xfrm>
            <a:off x="3886200" y="1066800"/>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8</a:t>
            </a:fld>
            <a:endParaRPr lang="en-US" altLang="en-US"/>
          </a:p>
        </p:txBody>
      </p:sp>
    </p:spTree>
    <p:extLst>
      <p:ext uri="{BB962C8B-B14F-4D97-AF65-F5344CB8AC3E}">
        <p14:creationId xmlns:p14="http://schemas.microsoft.com/office/powerpoint/2010/main" val="805420685"/>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altLang="x-none" dirty="0">
                <a:latin typeface="Calibri" charset="0"/>
                <a:ea typeface="MS PGothic" charset="-128"/>
              </a:rPr>
              <a:t>Experiment 2: Best replies</a:t>
            </a:r>
          </a:p>
        </p:txBody>
      </p:sp>
      <p:graphicFrame>
        <p:nvGraphicFramePr>
          <p:cNvPr id="5" name="Content Placeholder 4"/>
          <p:cNvGraphicFramePr>
            <a:graphicFrameLocks noGrp="1"/>
          </p:cNvGraphicFramePr>
          <p:nvPr>
            <p:ph idx="1"/>
          </p:nvPr>
        </p:nvGraphicFramePr>
        <p:xfrm>
          <a:off x="838200" y="1524000"/>
          <a:ext cx="8229600" cy="5029200"/>
        </p:xfrm>
        <a:graphic>
          <a:graphicData uri="http://schemas.openxmlformats.org/drawingml/2006/table">
            <a:tbl>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x-none" altLang="x-none" sz="2400" b="0" i="0" u="none" strike="noStrike" cap="none" normalizeH="0" baseline="0">
                        <a:ln>
                          <a:noFill/>
                        </a:ln>
                        <a:solidFill>
                          <a:schemeClr val="tx1"/>
                        </a:solidFill>
                        <a:effectLst/>
                        <a:latin typeface="Times New Roman"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0.30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0.60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24.5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122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0.80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26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rgbClr val="FF0000"/>
                          </a:solidFill>
                          <a:effectLst/>
                          <a:latin typeface="Times New Roman" charset="0"/>
                          <a:ea typeface="ＭＳ Ｐゴシック" charset="-128"/>
                        </a:rPr>
                        <a:t>134*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38200">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x-none" sz="2400" b="1" i="0" u="none" strike="noStrike" cap="none" normalizeH="0" baseline="0">
                          <a:ln>
                            <a:noFill/>
                          </a:ln>
                          <a:solidFill>
                            <a:schemeClr val="tx1"/>
                          </a:solidFill>
                          <a:effectLst/>
                          <a:latin typeface="Times New Roman" charset="0"/>
                          <a:ea typeface="ＭＳ Ｐゴシック" charset="-128"/>
                        </a:rPr>
                        <a:t>1.00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33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2400" b="0" i="0" u="none" strike="noStrike" cap="none" normalizeH="0" baseline="0">
                          <a:ln>
                            <a:noFill/>
                          </a:ln>
                          <a:solidFill>
                            <a:schemeClr val="tx1"/>
                          </a:solidFill>
                          <a:effectLst/>
                          <a:latin typeface="Times New Roman" charset="0"/>
                          <a:ea typeface="ＭＳ Ｐゴシック" charset="-128"/>
                        </a:rPr>
                        <a:t>17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1013" name="TextBox 3"/>
          <p:cNvSpPr txBox="1">
            <a:spLocks noChangeArrowheads="1"/>
          </p:cNvSpPr>
          <p:nvPr/>
        </p:nvSpPr>
        <p:spPr bwMode="auto">
          <a:xfrm>
            <a:off x="3886200" y="1066800"/>
            <a:ext cx="2209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r>
              <a:rPr lang="en-US" altLang="x-none" sz="2400" b="1">
                <a:solidFill>
                  <a:srgbClr val="3333FF"/>
                </a:solidFill>
                <a:latin typeface="Times New Roman" charset="0"/>
                <a:ea typeface="MS PGothic" charset="-128"/>
              </a:rPr>
              <a:t>Players 2 - 5</a:t>
            </a:r>
          </a:p>
        </p:txBody>
      </p:sp>
      <p:sp>
        <p:nvSpPr>
          <p:cNvPr id="6" name="TextBox 5"/>
          <p:cNvSpPr txBox="1"/>
          <p:nvPr/>
        </p:nvSpPr>
        <p:spPr>
          <a:xfrm>
            <a:off x="152400" y="3352800"/>
            <a:ext cx="553998" cy="1376065"/>
          </a:xfrm>
          <a:prstGeom prst="rect">
            <a:avLst/>
          </a:prstGeom>
          <a:noFill/>
        </p:spPr>
        <p:txBody>
          <a:bodyPr vert="vert270">
            <a:spAutoFit/>
          </a:bodyPr>
          <a:lstStyle/>
          <a:p>
            <a:pPr>
              <a:defRPr/>
            </a:pPr>
            <a:r>
              <a:rPr lang="en-US" b="1" dirty="0">
                <a:solidFill>
                  <a:srgbClr val="FF0000"/>
                </a:solidFill>
                <a:latin typeface="Times New Roman" pitchFamily="18" charset="0"/>
                <a:ea typeface="+mn-ea"/>
              </a:rPr>
              <a:t>Player 1</a:t>
            </a:r>
          </a:p>
        </p:txBody>
      </p:sp>
      <p:sp>
        <p:nvSpPr>
          <p:cNvPr id="2" name="Slide Number Placeholder 1"/>
          <p:cNvSpPr>
            <a:spLocks noGrp="1"/>
          </p:cNvSpPr>
          <p:nvPr>
            <p:ph type="sldNum" sz="quarter" idx="10"/>
          </p:nvPr>
        </p:nvSpPr>
        <p:spPr/>
        <p:txBody>
          <a:bodyPr/>
          <a:lstStyle/>
          <a:p>
            <a:fld id="{339DFB68-6E93-3A42-A39B-59A477240832}" type="slidenum">
              <a:rPr lang="en-US" altLang="en-US" smtClean="0"/>
              <a:pPr/>
              <a:t>9</a:t>
            </a:fld>
            <a:endParaRPr lang="en-US" altLang="en-US"/>
          </a:p>
        </p:txBody>
      </p:sp>
    </p:spTree>
    <p:extLst>
      <p:ext uri="{BB962C8B-B14F-4D97-AF65-F5344CB8AC3E}">
        <p14:creationId xmlns:p14="http://schemas.microsoft.com/office/powerpoint/2010/main" val="1102292841"/>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6342</TotalTime>
  <Words>874</Words>
  <Application>Microsoft Macintosh PowerPoint</Application>
  <PresentationFormat>On-screen Show (4:3)</PresentationFormat>
  <Paragraphs>451</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ＭＳ Ｐゴシック</vt:lpstr>
      <vt:lpstr>ＭＳ Ｐゴシック</vt:lpstr>
      <vt:lpstr>Arial</vt:lpstr>
      <vt:lpstr>Calibri</vt:lpstr>
      <vt:lpstr>Times New Roman</vt:lpstr>
      <vt:lpstr>Wingdings</vt:lpstr>
      <vt:lpstr>unsw</vt:lpstr>
      <vt:lpstr>Experiment 2</vt:lpstr>
      <vt:lpstr>Experiment 2</vt:lpstr>
      <vt:lpstr>Experiment 2: Strategies</vt:lpstr>
      <vt:lpstr>Experiment 2: Strategies</vt:lpstr>
      <vt:lpstr>Experiment 2: Strategies</vt:lpstr>
      <vt:lpstr>Experiment 2: Strategies</vt:lpstr>
      <vt:lpstr>Experiment 2: Simplification</vt:lpstr>
      <vt:lpstr>Experiment 2: Payoffs</vt:lpstr>
      <vt:lpstr>Experiment 2: Best replies</vt:lpstr>
      <vt:lpstr>Experiment 2: Best replies</vt:lpstr>
      <vt:lpstr>Experiment 2: Best replies</vt:lpstr>
      <vt:lpstr>Experiment 2</vt:lpstr>
      <vt:lpstr>Experiment 2: Best reply dynamics</vt:lpstr>
      <vt:lpstr>Experiment 2</vt:lpstr>
      <vt:lpstr>Experiment 2: Data</vt:lpstr>
      <vt:lpstr>Experiment 2</vt:lpstr>
      <vt:lpstr>Experiment 2</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2208</cp:revision>
  <cp:lastPrinted>2018-03-07T22:58:50Z</cp:lastPrinted>
  <dcterms:created xsi:type="dcterms:W3CDTF">1601-01-01T00:00:00Z</dcterms:created>
  <dcterms:modified xsi:type="dcterms:W3CDTF">2018-09-05T22:19:24Z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