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6"/>
  </p:notesMasterIdLst>
  <p:handoutMasterIdLst>
    <p:handoutMasterId r:id="rId17"/>
  </p:handoutMasterIdLst>
  <p:sldIdLst>
    <p:sldId id="292" r:id="rId2"/>
    <p:sldId id="293" r:id="rId3"/>
    <p:sldId id="294" r:id="rId4"/>
    <p:sldId id="295" r:id="rId5"/>
    <p:sldId id="296" r:id="rId6"/>
    <p:sldId id="297" r:id="rId7"/>
    <p:sldId id="298" r:id="rId8"/>
    <p:sldId id="299" r:id="rId9"/>
    <p:sldId id="300" r:id="rId10"/>
    <p:sldId id="301" r:id="rId11"/>
    <p:sldId id="302" r:id="rId12"/>
    <p:sldId id="352" r:id="rId13"/>
    <p:sldId id="303" r:id="rId14"/>
    <p:sldId id="304"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260" autoAdjust="0"/>
    <p:restoredTop sz="94643"/>
  </p:normalViewPr>
  <p:slideViewPr>
    <p:cSldViewPr>
      <p:cViewPr varScale="1">
        <p:scale>
          <a:sx n="122" d="100"/>
          <a:sy n="122" d="100"/>
        </p:scale>
        <p:origin x="480"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87BD3D47-0380-754F-A8D0-57C3DE8F2F4F}"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CF473B66-4E27-A943-AEC3-4AF85DECDF3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5F5FA816-985D-494B-A459-DC87EDBE523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noTextEdit="1"/>
          </p:cNvSpPr>
          <p:nvPr>
            <p:ph type="sldImg"/>
          </p:nvPr>
        </p:nvSpPr>
        <p:spPr>
          <a:ln/>
        </p:spPr>
      </p:sp>
      <p:sp>
        <p:nvSpPr>
          <p:cNvPr id="788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788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02F4E81-9F0A-F24B-90F4-6E51D2C146CC}" type="slidenum">
              <a:rPr lang="en-US" altLang="x-none" sz="1200">
                <a:latin typeface="Arial" charset="0"/>
                <a:ea typeface="MS PGothic" charset="-128"/>
              </a:rPr>
              <a:pPr/>
              <a:t>1</a:t>
            </a:fld>
            <a:endParaRPr lang="en-US" altLang="x-none" sz="1200">
              <a:latin typeface="Arial" charset="0"/>
              <a:ea typeface="MS PGothic" charset="-128"/>
            </a:endParaRPr>
          </a:p>
        </p:txBody>
      </p:sp>
    </p:spTree>
    <p:extLst>
      <p:ext uri="{BB962C8B-B14F-4D97-AF65-F5344CB8AC3E}">
        <p14:creationId xmlns:p14="http://schemas.microsoft.com/office/powerpoint/2010/main" val="693491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noTextEdit="1"/>
          </p:cNvSpPr>
          <p:nvPr>
            <p:ph type="sldImg"/>
          </p:nvPr>
        </p:nvSpPr>
        <p:spPr>
          <a:ln/>
        </p:spPr>
      </p:sp>
      <p:sp>
        <p:nvSpPr>
          <p:cNvPr id="9728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9728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8CBA7D16-C998-D046-8C67-6B7BE8FE8E22}" type="slidenum">
              <a:rPr lang="en-US" altLang="x-none" sz="1200">
                <a:latin typeface="Arial" charset="0"/>
                <a:ea typeface="MS PGothic" charset="-128"/>
              </a:rPr>
              <a:pPr/>
              <a:t>10</a:t>
            </a:fld>
            <a:endParaRPr lang="en-US" altLang="x-none" sz="1200">
              <a:latin typeface="Arial" charset="0"/>
              <a:ea typeface="MS PGothic" charset="-128"/>
            </a:endParaRPr>
          </a:p>
        </p:txBody>
      </p:sp>
    </p:spTree>
    <p:extLst>
      <p:ext uri="{BB962C8B-B14F-4D97-AF65-F5344CB8AC3E}">
        <p14:creationId xmlns:p14="http://schemas.microsoft.com/office/powerpoint/2010/main" val="15275273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noTextEdit="1"/>
          </p:cNvSpPr>
          <p:nvPr>
            <p:ph type="sldImg"/>
          </p:nvPr>
        </p:nvSpPr>
        <p:spPr>
          <a:ln/>
        </p:spPr>
      </p:sp>
      <p:sp>
        <p:nvSpPr>
          <p:cNvPr id="993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993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61B6FFAE-14E3-3B40-A897-0543750714AB}" type="slidenum">
              <a:rPr lang="en-US" altLang="x-none" sz="1200">
                <a:latin typeface="Arial" charset="0"/>
                <a:ea typeface="MS PGothic" charset="-128"/>
              </a:rPr>
              <a:pPr/>
              <a:t>11</a:t>
            </a:fld>
            <a:endParaRPr lang="en-US" altLang="x-none" sz="1200">
              <a:latin typeface="Arial" charset="0"/>
              <a:ea typeface="MS PGothic" charset="-128"/>
            </a:endParaRPr>
          </a:p>
        </p:txBody>
      </p:sp>
    </p:spTree>
    <p:extLst>
      <p:ext uri="{BB962C8B-B14F-4D97-AF65-F5344CB8AC3E}">
        <p14:creationId xmlns:p14="http://schemas.microsoft.com/office/powerpoint/2010/main" val="679541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a:ln/>
        </p:spPr>
      </p:sp>
      <p:sp>
        <p:nvSpPr>
          <p:cNvPr id="6656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6656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C85B550-560C-5646-A1FE-1C1E042C2CE5}" type="slidenum">
              <a:rPr lang="en-US" altLang="x-none" sz="1200">
                <a:latin typeface="Arial" charset="0"/>
                <a:ea typeface="MS PGothic" charset="-128"/>
              </a:rPr>
              <a:pPr/>
              <a:t>12</a:t>
            </a:fld>
            <a:endParaRPr lang="en-US" altLang="x-none" sz="1200">
              <a:latin typeface="Arial" charset="0"/>
              <a:ea typeface="MS PGothic" charset="-128"/>
            </a:endParaRPr>
          </a:p>
        </p:txBody>
      </p:sp>
    </p:spTree>
    <p:extLst>
      <p:ext uri="{BB962C8B-B14F-4D97-AF65-F5344CB8AC3E}">
        <p14:creationId xmlns:p14="http://schemas.microsoft.com/office/powerpoint/2010/main" val="318399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noTextEdit="1"/>
          </p:cNvSpPr>
          <p:nvPr>
            <p:ph type="sldImg"/>
          </p:nvPr>
        </p:nvSpPr>
        <p:spPr>
          <a:ln/>
        </p:spPr>
      </p:sp>
      <p:sp>
        <p:nvSpPr>
          <p:cNvPr id="10137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1013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794E593-AB99-A844-BCA4-25EC265602A1}" type="slidenum">
              <a:rPr lang="en-US" altLang="x-none" sz="1200">
                <a:latin typeface="Arial" charset="0"/>
                <a:ea typeface="MS PGothic" charset="-128"/>
              </a:rPr>
              <a:pPr/>
              <a:t>13</a:t>
            </a:fld>
            <a:endParaRPr lang="en-US" altLang="x-none" sz="1200">
              <a:latin typeface="Arial" charset="0"/>
              <a:ea typeface="MS PGothic" charset="-128"/>
            </a:endParaRPr>
          </a:p>
        </p:txBody>
      </p:sp>
    </p:spTree>
    <p:extLst>
      <p:ext uri="{BB962C8B-B14F-4D97-AF65-F5344CB8AC3E}">
        <p14:creationId xmlns:p14="http://schemas.microsoft.com/office/powerpoint/2010/main" val="904464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a:ln/>
        </p:spPr>
      </p:sp>
      <p:sp>
        <p:nvSpPr>
          <p:cNvPr id="1034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1034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8FC3403C-0FBA-5A4A-BD2F-9B06E84DA366}" type="slidenum">
              <a:rPr lang="en-US" altLang="x-none" sz="1200">
                <a:latin typeface="Arial" charset="0"/>
                <a:ea typeface="MS PGothic" charset="-128"/>
              </a:rPr>
              <a:pPr/>
              <a:t>14</a:t>
            </a:fld>
            <a:endParaRPr lang="en-US" altLang="x-none" sz="1200">
              <a:latin typeface="Arial" charset="0"/>
              <a:ea typeface="MS PGothic" charset="-128"/>
            </a:endParaRPr>
          </a:p>
        </p:txBody>
      </p:sp>
    </p:spTree>
    <p:extLst>
      <p:ext uri="{BB962C8B-B14F-4D97-AF65-F5344CB8AC3E}">
        <p14:creationId xmlns:p14="http://schemas.microsoft.com/office/powerpoint/2010/main" val="581367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a:ln/>
        </p:spPr>
      </p:sp>
      <p:sp>
        <p:nvSpPr>
          <p:cNvPr id="808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8D877C9B-D757-D446-8191-9CC905D059C5}" type="slidenum">
              <a:rPr lang="en-US" altLang="x-none" sz="1200">
                <a:latin typeface="Arial" charset="0"/>
                <a:ea typeface="MS PGothic" charset="-128"/>
              </a:rPr>
              <a:pPr/>
              <a:t>2</a:t>
            </a:fld>
            <a:endParaRPr lang="en-US" altLang="x-none" sz="1200">
              <a:latin typeface="Arial" charset="0"/>
              <a:ea typeface="MS PGothic" charset="-128"/>
            </a:endParaRPr>
          </a:p>
        </p:txBody>
      </p:sp>
    </p:spTree>
    <p:extLst>
      <p:ext uri="{BB962C8B-B14F-4D97-AF65-F5344CB8AC3E}">
        <p14:creationId xmlns:p14="http://schemas.microsoft.com/office/powerpoint/2010/main" val="510106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noTextEdit="1"/>
          </p:cNvSpPr>
          <p:nvPr>
            <p:ph type="sldImg"/>
          </p:nvPr>
        </p:nvSpPr>
        <p:spPr>
          <a:ln/>
        </p:spPr>
      </p:sp>
      <p:sp>
        <p:nvSpPr>
          <p:cNvPr id="829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829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72115B7-CF9B-0145-84A2-89FB3A6D1B8A}" type="slidenum">
              <a:rPr lang="en-US" altLang="x-none" sz="1200">
                <a:latin typeface="Arial" charset="0"/>
                <a:ea typeface="MS PGothic" charset="-128"/>
              </a:rPr>
              <a:pPr/>
              <a:t>3</a:t>
            </a:fld>
            <a:endParaRPr lang="en-US" altLang="x-none" sz="1200">
              <a:latin typeface="Arial" charset="0"/>
              <a:ea typeface="MS PGothic" charset="-128"/>
            </a:endParaRPr>
          </a:p>
        </p:txBody>
      </p:sp>
    </p:spTree>
    <p:extLst>
      <p:ext uri="{BB962C8B-B14F-4D97-AF65-F5344CB8AC3E}">
        <p14:creationId xmlns:p14="http://schemas.microsoft.com/office/powerpoint/2010/main" val="98694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a:ln/>
        </p:spPr>
      </p:sp>
      <p:sp>
        <p:nvSpPr>
          <p:cNvPr id="849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849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287DDFF-51BC-DB4C-99EF-8EB476804F1C}" type="slidenum">
              <a:rPr lang="en-US" altLang="x-none" sz="1200">
                <a:latin typeface="Arial" charset="0"/>
                <a:ea typeface="MS PGothic" charset="-128"/>
              </a:rPr>
              <a:pPr/>
              <a:t>4</a:t>
            </a:fld>
            <a:endParaRPr lang="en-US" altLang="x-none" sz="1200">
              <a:latin typeface="Arial" charset="0"/>
              <a:ea typeface="MS PGothic" charset="-128"/>
            </a:endParaRPr>
          </a:p>
        </p:txBody>
      </p:sp>
    </p:spTree>
    <p:extLst>
      <p:ext uri="{BB962C8B-B14F-4D97-AF65-F5344CB8AC3E}">
        <p14:creationId xmlns:p14="http://schemas.microsoft.com/office/powerpoint/2010/main" val="534938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a:ln/>
        </p:spPr>
      </p:sp>
      <p:sp>
        <p:nvSpPr>
          <p:cNvPr id="870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870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0412904-8EDB-2340-804C-ECFD79679DB6}" type="slidenum">
              <a:rPr lang="en-US" altLang="x-none" sz="1200">
                <a:latin typeface="Arial" charset="0"/>
                <a:ea typeface="MS PGothic" charset="-128"/>
              </a:rPr>
              <a:pPr/>
              <a:t>5</a:t>
            </a:fld>
            <a:endParaRPr lang="en-US" altLang="x-none" sz="1200">
              <a:latin typeface="Arial" charset="0"/>
              <a:ea typeface="MS PGothic" charset="-128"/>
            </a:endParaRPr>
          </a:p>
        </p:txBody>
      </p:sp>
    </p:spTree>
    <p:extLst>
      <p:ext uri="{BB962C8B-B14F-4D97-AF65-F5344CB8AC3E}">
        <p14:creationId xmlns:p14="http://schemas.microsoft.com/office/powerpoint/2010/main" val="1566296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a:ln/>
        </p:spPr>
      </p:sp>
      <p:sp>
        <p:nvSpPr>
          <p:cNvPr id="890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890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41FFCE97-0596-F548-B0AE-57EB4DAC3A08}" type="slidenum">
              <a:rPr lang="en-US" altLang="x-none" sz="1200">
                <a:latin typeface="Arial" charset="0"/>
                <a:ea typeface="MS PGothic" charset="-128"/>
              </a:rPr>
              <a:pPr/>
              <a:t>6</a:t>
            </a:fld>
            <a:endParaRPr lang="en-US" altLang="x-none" sz="1200">
              <a:latin typeface="Arial" charset="0"/>
              <a:ea typeface="MS PGothic" charset="-128"/>
            </a:endParaRPr>
          </a:p>
        </p:txBody>
      </p:sp>
    </p:spTree>
    <p:extLst>
      <p:ext uri="{BB962C8B-B14F-4D97-AF65-F5344CB8AC3E}">
        <p14:creationId xmlns:p14="http://schemas.microsoft.com/office/powerpoint/2010/main" val="1911513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noTextEdit="1"/>
          </p:cNvSpPr>
          <p:nvPr>
            <p:ph type="sldImg"/>
          </p:nvPr>
        </p:nvSpPr>
        <p:spPr>
          <a:ln/>
        </p:spPr>
      </p:sp>
      <p:sp>
        <p:nvSpPr>
          <p:cNvPr id="9113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9113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7B01ED33-AA8B-644A-BCA2-3BC8625A0363}" type="slidenum">
              <a:rPr lang="en-US" altLang="x-none" sz="1200">
                <a:latin typeface="Arial" charset="0"/>
                <a:ea typeface="MS PGothic" charset="-128"/>
              </a:rPr>
              <a:pPr/>
              <a:t>7</a:t>
            </a:fld>
            <a:endParaRPr lang="en-US" altLang="x-none" sz="1200">
              <a:latin typeface="Arial" charset="0"/>
              <a:ea typeface="MS PGothic" charset="-128"/>
            </a:endParaRPr>
          </a:p>
        </p:txBody>
      </p:sp>
    </p:spTree>
    <p:extLst>
      <p:ext uri="{BB962C8B-B14F-4D97-AF65-F5344CB8AC3E}">
        <p14:creationId xmlns:p14="http://schemas.microsoft.com/office/powerpoint/2010/main" val="71959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noTextEdit="1"/>
          </p:cNvSpPr>
          <p:nvPr>
            <p:ph type="sldImg"/>
          </p:nvPr>
        </p:nvSpPr>
        <p:spPr>
          <a:ln/>
        </p:spPr>
      </p:sp>
      <p:sp>
        <p:nvSpPr>
          <p:cNvPr id="931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931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85D9188-2526-DA4D-8F27-D047AC90A910}" type="slidenum">
              <a:rPr lang="en-US" altLang="x-none" sz="1200">
                <a:latin typeface="Arial" charset="0"/>
                <a:ea typeface="MS PGothic" charset="-128"/>
              </a:rPr>
              <a:pPr/>
              <a:t>8</a:t>
            </a:fld>
            <a:endParaRPr lang="en-US" altLang="x-none" sz="1200">
              <a:latin typeface="Arial" charset="0"/>
              <a:ea typeface="MS PGothic" charset="-128"/>
            </a:endParaRPr>
          </a:p>
        </p:txBody>
      </p:sp>
    </p:spTree>
    <p:extLst>
      <p:ext uri="{BB962C8B-B14F-4D97-AF65-F5344CB8AC3E}">
        <p14:creationId xmlns:p14="http://schemas.microsoft.com/office/powerpoint/2010/main" val="680326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noTextEdit="1"/>
          </p:cNvSpPr>
          <p:nvPr>
            <p:ph type="sldImg"/>
          </p:nvPr>
        </p:nvSpPr>
        <p:spPr>
          <a:ln/>
        </p:spPr>
      </p:sp>
      <p:sp>
        <p:nvSpPr>
          <p:cNvPr id="952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MS PGothic" charset="-128"/>
            </a:endParaRPr>
          </a:p>
        </p:txBody>
      </p:sp>
      <p:sp>
        <p:nvSpPr>
          <p:cNvPr id="952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163609C3-F0CD-7A4B-A2C3-22B138FAD8FF}" type="slidenum">
              <a:rPr lang="en-US" altLang="x-none" sz="1200">
                <a:latin typeface="Arial" charset="0"/>
                <a:ea typeface="MS PGothic" charset="-128"/>
              </a:rPr>
              <a:pPr/>
              <a:t>9</a:t>
            </a:fld>
            <a:endParaRPr lang="en-US" altLang="x-none" sz="1200">
              <a:latin typeface="Arial" charset="0"/>
              <a:ea typeface="MS PGothic" charset="-128"/>
            </a:endParaRPr>
          </a:p>
        </p:txBody>
      </p:sp>
    </p:spTree>
    <p:extLst>
      <p:ext uri="{BB962C8B-B14F-4D97-AF65-F5344CB8AC3E}">
        <p14:creationId xmlns:p14="http://schemas.microsoft.com/office/powerpoint/2010/main" val="36544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339DFB68-6E93-3A42-A39B-59A477240832}" type="slidenum">
              <a:rPr lang="en-US" altLang="en-US"/>
              <a:pPr/>
              <a:t>‹#›</a:t>
            </a:fld>
            <a:endParaRPr lang="en-US" altLang="en-US"/>
          </a:p>
        </p:txBody>
      </p:sp>
    </p:spTree>
    <p:extLst>
      <p:ext uri="{BB962C8B-B14F-4D97-AF65-F5344CB8AC3E}">
        <p14:creationId xmlns:p14="http://schemas.microsoft.com/office/powerpoint/2010/main" val="295628297"/>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B9B1227C-556A-8745-8AD6-C5412B6ABDD2}"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495112168"/>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899A236-90DC-9848-9355-AF52DFF042A9}"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644054029"/>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A3F28FE-84C9-AA4F-8C1A-440D2BC510CD}"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298484523"/>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9CF3801-D1A5-7B4F-B9C1-B639CCDFDD99}"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900557247"/>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9F9518F2-7D3D-1848-9AE3-28AD149814D1}"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00906273"/>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8A274220-4271-0B45-805D-25989A2CFA6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787437227"/>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0B88366-B96A-CB42-92AD-E071E352D9E5}"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663241375"/>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3</a:t>
            </a:r>
          </a:p>
        </p:txBody>
      </p:sp>
      <p:sp>
        <p:nvSpPr>
          <p:cNvPr id="77826" name="Rectangle 3"/>
          <p:cNvSpPr>
            <a:spLocks noGrp="1" noChangeArrowheads="1"/>
          </p:cNvSpPr>
          <p:nvPr>
            <p:ph idx="1"/>
          </p:nvPr>
        </p:nvSpPr>
        <p:spPr>
          <a:xfrm>
            <a:off x="0" y="990600"/>
            <a:ext cx="9144000" cy="5410200"/>
          </a:xfrm>
        </p:spPr>
        <p:txBody>
          <a:bodyPr/>
          <a:lstStyle/>
          <a:p>
            <a:pPr eaLnBrk="1" hangingPunct="1">
              <a:lnSpc>
                <a:spcPct val="80000"/>
              </a:lnSpc>
            </a:pPr>
            <a:endParaRPr lang="en-US" altLang="x-none" dirty="0">
              <a:latin typeface="Calibri" charset="0"/>
              <a:ea typeface="MS PGothic" charset="-128"/>
            </a:endParaRPr>
          </a:p>
          <a:p>
            <a:pPr eaLnBrk="1" hangingPunct="1">
              <a:lnSpc>
                <a:spcPct val="80000"/>
              </a:lnSpc>
            </a:pPr>
            <a:r>
              <a:rPr lang="en-AU" altLang="x-none" b="1" dirty="0">
                <a:latin typeface="Calibri" charset="0"/>
                <a:ea typeface="MS PGothic" charset="-128"/>
              </a:rPr>
              <a:t>Sequential price competition</a:t>
            </a:r>
          </a:p>
          <a:p>
            <a:pPr marL="914400" lvl="1" indent="-457200">
              <a:buFont typeface="Times New Roman" charset="0"/>
              <a:buAutoNum type="alphaLcParenR"/>
            </a:pPr>
            <a:r>
              <a:rPr lang="en-US" sz="2400" dirty="0"/>
              <a:t>Describe the incentives of each of the 5 companies in the market, depending on the order in which they play. In particular, take the perspective of the company which decides last, and think about its best strategy, depending on what the other companies did before. Then assume that the second-to-last company knows that the last company will behave this way, and think about the incentives of the second-to-last company. Continue with the companies deciding third, second, and first.</a:t>
            </a:r>
            <a:endParaRPr lang="en-AU" altLang="x-none" sz="2400" dirty="0">
              <a:latin typeface="Calibri" charset="0"/>
              <a:ea typeface="MS PGothic" charset="-128"/>
            </a:endParaRPr>
          </a:p>
          <a:p>
            <a:pPr marL="914400" lvl="1" indent="-457200">
              <a:buFont typeface="Times New Roman" charset="0"/>
              <a:buAutoNum type="alphaLcParenR"/>
            </a:pPr>
            <a:r>
              <a:rPr lang="en-US" sz="2400" dirty="0"/>
              <a:t>What happens if all 5 companies apply the same way of thinking, so if all of them take into account the strategies their followers will play, and play a best reply to these and the behavior of their predecessors?</a:t>
            </a:r>
            <a:endParaRPr lang="en-AU" altLang="x-none" sz="2400" dirty="0">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a:t>
            </a:fld>
            <a:endParaRPr lang="en-US" altLang="en-US"/>
          </a:p>
        </p:txBody>
      </p:sp>
    </p:spTree>
    <p:extLst>
      <p:ext uri="{BB962C8B-B14F-4D97-AF65-F5344CB8AC3E}">
        <p14:creationId xmlns:p14="http://schemas.microsoft.com/office/powerpoint/2010/main" val="1362231014"/>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a:xfrm>
            <a:off x="228600" y="152400"/>
            <a:ext cx="8686800" cy="762000"/>
          </a:xfrm>
        </p:spPr>
        <p:txBody>
          <a:bodyPr/>
          <a:lstStyle/>
          <a:p>
            <a:pPr eaLnBrk="1" hangingPunct="1"/>
            <a:r>
              <a:rPr lang="en-US" altLang="x-none">
                <a:latin typeface="Calibri" charset="0"/>
                <a:ea typeface="MS PGothic" charset="-128"/>
              </a:rPr>
              <a:t>Experiment 3: Payoffs for 2</a:t>
            </a:r>
            <a:r>
              <a:rPr lang="en-US" altLang="x-none" baseline="30000">
                <a:latin typeface="Calibri" charset="0"/>
                <a:ea typeface="MS PGothic" charset="-128"/>
              </a:rPr>
              <a:t>nd</a:t>
            </a:r>
            <a:r>
              <a:rPr lang="en-US" altLang="x-none">
                <a:latin typeface="Calibri" charset="0"/>
                <a:ea typeface="MS PGothic" charset="-128"/>
              </a:rPr>
              <a:t> player</a:t>
            </a:r>
          </a:p>
        </p:txBody>
      </p:sp>
      <p:graphicFrame>
        <p:nvGraphicFramePr>
          <p:cNvPr id="4" name="Content Placeholder 4"/>
          <p:cNvGraphicFramePr>
            <a:graphicFrameLocks noGrp="1"/>
          </p:cNvGraphicFramePr>
          <p:nvPr/>
        </p:nvGraphicFramePr>
        <p:xfrm>
          <a:off x="0" y="1228725"/>
          <a:ext cx="8610600" cy="2092329"/>
        </p:xfrm>
        <a:graphic>
          <a:graphicData uri="http://schemas.openxmlformats.org/drawingml/2006/table">
            <a:tbl>
              <a:tblPr/>
              <a:tblGrid>
                <a:gridCol w="1143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534988">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65150">
                  <a:extLst>
                    <a:ext uri="{9D8B030D-6E8A-4147-A177-3AD203B41FA5}">
                      <a16:colId xmlns:a16="http://schemas.microsoft.com/office/drawing/2014/main" val="20004"/>
                    </a:ext>
                  </a:extLst>
                </a:gridCol>
                <a:gridCol w="500062">
                  <a:extLst>
                    <a:ext uri="{9D8B030D-6E8A-4147-A177-3AD203B41FA5}">
                      <a16:colId xmlns:a16="http://schemas.microsoft.com/office/drawing/2014/main" val="20005"/>
                    </a:ext>
                  </a:extLst>
                </a:gridCol>
                <a:gridCol w="571500">
                  <a:extLst>
                    <a:ext uri="{9D8B030D-6E8A-4147-A177-3AD203B41FA5}">
                      <a16:colId xmlns:a16="http://schemas.microsoft.com/office/drawing/2014/main" val="20006"/>
                    </a:ext>
                  </a:extLst>
                </a:gridCol>
                <a:gridCol w="5715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762000">
                  <a:extLst>
                    <a:ext uri="{9D8B030D-6E8A-4147-A177-3AD203B41FA5}">
                      <a16:colId xmlns:a16="http://schemas.microsoft.com/office/drawing/2014/main" val="20009"/>
                    </a:ext>
                  </a:extLst>
                </a:gridCol>
                <a:gridCol w="457200">
                  <a:extLst>
                    <a:ext uri="{9D8B030D-6E8A-4147-A177-3AD203B41FA5}">
                      <a16:colId xmlns:a16="http://schemas.microsoft.com/office/drawing/2014/main" val="20010"/>
                    </a:ext>
                  </a:extLst>
                </a:gridCol>
                <a:gridCol w="457200">
                  <a:extLst>
                    <a:ext uri="{9D8B030D-6E8A-4147-A177-3AD203B41FA5}">
                      <a16:colId xmlns:a16="http://schemas.microsoft.com/office/drawing/2014/main" val="20011"/>
                    </a:ext>
                  </a:extLst>
                </a:gridCol>
                <a:gridCol w="457200">
                  <a:extLst>
                    <a:ext uri="{9D8B030D-6E8A-4147-A177-3AD203B41FA5}">
                      <a16:colId xmlns:a16="http://schemas.microsoft.com/office/drawing/2014/main" val="20012"/>
                    </a:ext>
                  </a:extLst>
                </a:gridCol>
                <a:gridCol w="533400">
                  <a:extLst>
                    <a:ext uri="{9D8B030D-6E8A-4147-A177-3AD203B41FA5}">
                      <a16:colId xmlns:a16="http://schemas.microsoft.com/office/drawing/2014/main" val="20013"/>
                    </a:ext>
                  </a:extLst>
                </a:gridCol>
              </a:tblGrid>
              <a:tr h="409471">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dirty="0">
                          <a:ln>
                            <a:noFill/>
                          </a:ln>
                          <a:solidFill>
                            <a:schemeClr val="tx1"/>
                          </a:solidFill>
                          <a:effectLst/>
                          <a:latin typeface="Times New Roman" charset="0"/>
                          <a:ea typeface="ＭＳ Ｐゴシック" charset="-128"/>
                        </a:rPr>
                        <a:t>Lowest previous price</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Number of firms with lp</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13171">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6</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6</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6</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6</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5</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dirty="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5" name="Content Placeholder 4"/>
          <p:cNvGraphicFramePr>
            <a:graphicFrameLocks noGrp="1"/>
          </p:cNvGraphicFramePr>
          <p:nvPr/>
        </p:nvGraphicFramePr>
        <p:xfrm>
          <a:off x="1219200" y="3581400"/>
          <a:ext cx="6477000" cy="2092329"/>
        </p:xfrm>
        <a:graphic>
          <a:graphicData uri="http://schemas.openxmlformats.org/drawingml/2006/table">
            <a:tbl>
              <a:tblPr/>
              <a:tblGrid>
                <a:gridCol w="1143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571500">
                  <a:extLst>
                    <a:ext uri="{9D8B030D-6E8A-4147-A177-3AD203B41FA5}">
                      <a16:colId xmlns:a16="http://schemas.microsoft.com/office/drawing/2014/main" val="20002"/>
                    </a:ext>
                  </a:extLst>
                </a:gridCol>
                <a:gridCol w="5715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457200">
                  <a:extLst>
                    <a:ext uri="{9D8B030D-6E8A-4147-A177-3AD203B41FA5}">
                      <a16:colId xmlns:a16="http://schemas.microsoft.com/office/drawing/2014/main" val="20006"/>
                    </a:ext>
                  </a:extLst>
                </a:gridCol>
                <a:gridCol w="457200">
                  <a:extLst>
                    <a:ext uri="{9D8B030D-6E8A-4147-A177-3AD203B41FA5}">
                      <a16:colId xmlns:a16="http://schemas.microsoft.com/office/drawing/2014/main" val="20007"/>
                    </a:ext>
                  </a:extLst>
                </a:gridCol>
                <a:gridCol w="457200">
                  <a:extLst>
                    <a:ext uri="{9D8B030D-6E8A-4147-A177-3AD203B41FA5}">
                      <a16:colId xmlns:a16="http://schemas.microsoft.com/office/drawing/2014/main" val="20008"/>
                    </a:ext>
                  </a:extLst>
                </a:gridCol>
                <a:gridCol w="533400">
                  <a:extLst>
                    <a:ext uri="{9D8B030D-6E8A-4147-A177-3AD203B41FA5}">
                      <a16:colId xmlns:a16="http://schemas.microsoft.com/office/drawing/2014/main" val="20009"/>
                    </a:ext>
                  </a:extLst>
                </a:gridCol>
              </a:tblGrid>
              <a:tr h="409471">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dirty="0">
                          <a:ln>
                            <a:noFill/>
                          </a:ln>
                          <a:solidFill>
                            <a:schemeClr val="tx1"/>
                          </a:solidFill>
                          <a:effectLst/>
                          <a:latin typeface="Times New Roman" charset="0"/>
                          <a:ea typeface="ＭＳ Ｐゴシック" charset="-128"/>
                        </a:rPr>
                        <a:t>Lowest previous price</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Number of firms with lp</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13171">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562" marB="4556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3937">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491"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6" name="Rectangle 5"/>
          <p:cNvSpPr>
            <a:spLocks noChangeArrowheads="1"/>
          </p:cNvSpPr>
          <p:nvPr/>
        </p:nvSpPr>
        <p:spPr bwMode="auto">
          <a:xfrm>
            <a:off x="3679825" y="2046288"/>
            <a:ext cx="511175" cy="28257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7" name="Rectangle 6"/>
          <p:cNvSpPr>
            <a:spLocks noChangeArrowheads="1"/>
          </p:cNvSpPr>
          <p:nvPr/>
        </p:nvSpPr>
        <p:spPr bwMode="auto">
          <a:xfrm>
            <a:off x="3679825" y="2297113"/>
            <a:ext cx="511175" cy="28257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8" name="Rectangle 7"/>
          <p:cNvSpPr>
            <a:spLocks noChangeArrowheads="1"/>
          </p:cNvSpPr>
          <p:nvPr/>
        </p:nvSpPr>
        <p:spPr bwMode="auto">
          <a:xfrm>
            <a:off x="3679825" y="2547938"/>
            <a:ext cx="511175" cy="28257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9" name="Rectangle 8"/>
          <p:cNvSpPr>
            <a:spLocks noChangeArrowheads="1"/>
          </p:cNvSpPr>
          <p:nvPr/>
        </p:nvSpPr>
        <p:spPr bwMode="auto">
          <a:xfrm>
            <a:off x="3679825" y="2808288"/>
            <a:ext cx="511175" cy="28257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0" name="Rectangle 9"/>
          <p:cNvSpPr>
            <a:spLocks noChangeArrowheads="1"/>
          </p:cNvSpPr>
          <p:nvPr/>
        </p:nvSpPr>
        <p:spPr bwMode="auto">
          <a:xfrm>
            <a:off x="3679825" y="3059113"/>
            <a:ext cx="511175" cy="28257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1" name="Rectangle 3"/>
          <p:cNvSpPr>
            <a:spLocks noGrp="1" noChangeArrowheads="1"/>
          </p:cNvSpPr>
          <p:nvPr>
            <p:ph idx="1"/>
          </p:nvPr>
        </p:nvSpPr>
        <p:spPr>
          <a:xfrm>
            <a:off x="381000" y="4191000"/>
            <a:ext cx="685800" cy="457200"/>
          </a:xfrm>
        </p:spPr>
        <p:txBody>
          <a:bodyPr/>
          <a:lstStyle/>
          <a:p>
            <a:pPr marL="0" indent="0" eaLnBrk="1" hangingPunct="1">
              <a:lnSpc>
                <a:spcPct val="80000"/>
              </a:lnSpc>
              <a:buFont typeface="Wingdings" charset="0"/>
              <a:buNone/>
              <a:defRPr/>
            </a:pPr>
            <a:r>
              <a:rPr lang="en-US" dirty="0">
                <a:latin typeface="Calibri" charset="0"/>
                <a:ea typeface="MS PGothic" charset="0"/>
              </a:rPr>
              <a:t>. . .</a:t>
            </a: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eaLnBrk="1" hangingPunct="1">
              <a:lnSpc>
                <a:spcPct val="80000"/>
              </a:lnSpc>
              <a:buFont typeface="Wingdings" charset="0"/>
              <a:buChar char="§"/>
              <a:defRPr/>
            </a:pPr>
            <a:endParaRPr lang="en-US" dirty="0">
              <a:latin typeface="Calibri" charset="0"/>
              <a:ea typeface="MS PGothic" charset="0"/>
            </a:endParaRPr>
          </a:p>
          <a:p>
            <a:pPr eaLnBrk="1" hangingPunct="1">
              <a:lnSpc>
                <a:spcPct val="80000"/>
              </a:lnSpc>
              <a:buFont typeface="Wingdings" charset="0"/>
              <a:buChar char="§"/>
              <a:defRPr/>
            </a:pPr>
            <a:endParaRPr lang="en-US" dirty="0">
              <a:latin typeface="Calibri" charset="0"/>
              <a:ea typeface="MS PGothic" charset="0"/>
            </a:endParaRPr>
          </a:p>
        </p:txBody>
      </p:sp>
      <p:sp>
        <p:nvSpPr>
          <p:cNvPr id="12" name="Rectangle 3"/>
          <p:cNvSpPr txBox="1">
            <a:spLocks noChangeArrowheads="1"/>
          </p:cNvSpPr>
          <p:nvPr/>
        </p:nvSpPr>
        <p:spPr bwMode="auto">
          <a:xfrm>
            <a:off x="8610600" y="1981200"/>
            <a:ext cx="609600" cy="457200"/>
          </a:xfrm>
          <a:prstGeom prst="rect">
            <a:avLst/>
          </a:prstGeom>
          <a:noFill/>
          <a:ln>
            <a:noFill/>
          </a:ln>
          <a:extLst>
            <a:ext uri="{FAA26D3D-D897-4be2-8F04-BA451C77F1D7}">
              <ma14:placeholderFlag xmlns:ma14="http://schemas.microsoft.com/office/mac/drawingml/2011/main" xmlns="" val="1"/>
            </a:ext>
            <a:ext uri="{909E8E84-426E-40dd-AFC4-6F175D3DCCD1}"/>
            <a:ext uri="{91240B29-F687-4f45-9708-019B960494DF}"/>
          </a:extLst>
        </p:spPr>
        <p:txBody>
          <a:bodyPr/>
          <a:lstStyle>
            <a:lvl1pPr marL="342900" indent="-342900" algn="l" rtl="0" eaLnBrk="0" fontAlgn="base" hangingPunct="0">
              <a:spcBef>
                <a:spcPct val="20000"/>
              </a:spcBef>
              <a:spcAft>
                <a:spcPct val="0"/>
              </a:spcAft>
              <a:buClr>
                <a:srgbClr val="01326D"/>
              </a:buClr>
              <a:buFont typeface="Wingdings" charset="0"/>
              <a:buChar char="§"/>
              <a:defRPr sz="2800">
                <a:solidFill>
                  <a:schemeClr val="tx1"/>
                </a:solidFill>
                <a:latin typeface="Calibri" pitchFamily="34" charset="0"/>
                <a:ea typeface="MS PGothic"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itchFamily="34" charset="-128"/>
                <a:cs typeface="MS PGothic" charset="0"/>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itchFamily="34" charset="-128"/>
                <a:cs typeface="MS PGothic" charset="0"/>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itchFamily="34" charset="-128"/>
                <a:cs typeface="MS PGothic" charset="0"/>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0" indent="0" eaLnBrk="1" hangingPunct="1">
              <a:lnSpc>
                <a:spcPct val="80000"/>
              </a:lnSpc>
              <a:buFont typeface="Wingdings" charset="0"/>
              <a:buNone/>
              <a:defRPr/>
            </a:pPr>
            <a:r>
              <a:rPr lang="en-US" dirty="0">
                <a:latin typeface="Calibri" charset="0"/>
                <a:ea typeface="MS PGothic" charset="0"/>
              </a:rPr>
              <a:t>. . .</a:t>
            </a: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eaLnBrk="1" hangingPunct="1">
              <a:lnSpc>
                <a:spcPct val="80000"/>
              </a:lnSpc>
              <a:defRPr/>
            </a:pPr>
            <a:endParaRPr lang="en-US" dirty="0">
              <a:latin typeface="Calibri" charset="0"/>
              <a:ea typeface="MS PGothic" charset="0"/>
            </a:endParaRPr>
          </a:p>
          <a:p>
            <a:pPr eaLnBrk="1" hangingPunct="1">
              <a:lnSpc>
                <a:spcPct val="80000"/>
              </a:lnSpc>
              <a:defRPr/>
            </a:pPr>
            <a:endParaRPr lang="en-US" dirty="0">
              <a:latin typeface="Calibri" charset="0"/>
              <a:ea typeface="MS PGothic" charset="0"/>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10</a:t>
            </a:fld>
            <a:endParaRPr lang="en-US" altLang="en-US"/>
          </a:p>
        </p:txBody>
      </p:sp>
    </p:spTree>
    <p:extLst>
      <p:ext uri="{BB962C8B-B14F-4D97-AF65-F5344CB8AC3E}">
        <p14:creationId xmlns:p14="http://schemas.microsoft.com/office/powerpoint/2010/main" val="17979130"/>
      </p:ext>
    </p:extLst>
  </p:cSld>
  <p:clrMapOvr>
    <a:masterClrMapping/>
  </p:clrMapOvr>
  <p:transition spd="med">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228600" y="152400"/>
            <a:ext cx="8686800" cy="762000"/>
          </a:xfrm>
        </p:spPr>
        <p:txBody>
          <a:bodyPr/>
          <a:lstStyle/>
          <a:p>
            <a:pPr eaLnBrk="1" hangingPunct="1"/>
            <a:r>
              <a:rPr lang="en-US" altLang="x-none">
                <a:latin typeface="Calibri" charset="0"/>
                <a:ea typeface="MS PGothic" charset="-128"/>
              </a:rPr>
              <a:t>Experiment 3: Payoffs for 1</a:t>
            </a:r>
            <a:r>
              <a:rPr lang="en-US" altLang="x-none" baseline="30000">
                <a:latin typeface="Calibri" charset="0"/>
                <a:ea typeface="MS PGothic" charset="-128"/>
              </a:rPr>
              <a:t>st</a:t>
            </a:r>
            <a:r>
              <a:rPr lang="en-US" altLang="x-none">
                <a:latin typeface="Calibri" charset="0"/>
                <a:ea typeface="MS PGothic" charset="-128"/>
              </a:rPr>
              <a:t> player</a:t>
            </a:r>
          </a:p>
        </p:txBody>
      </p:sp>
      <p:graphicFrame>
        <p:nvGraphicFramePr>
          <p:cNvPr id="4" name="Content Placeholder 4"/>
          <p:cNvGraphicFramePr>
            <a:graphicFrameLocks noGrp="1"/>
          </p:cNvGraphicFramePr>
          <p:nvPr/>
        </p:nvGraphicFramePr>
        <p:xfrm>
          <a:off x="228600" y="1828800"/>
          <a:ext cx="8763000" cy="1076326"/>
        </p:xfrm>
        <a:graphic>
          <a:graphicData uri="http://schemas.openxmlformats.org/drawingml/2006/table">
            <a:tbl>
              <a:tblPr/>
              <a:tblGrid>
                <a:gridCol w="723900">
                  <a:extLst>
                    <a:ext uri="{9D8B030D-6E8A-4147-A177-3AD203B41FA5}">
                      <a16:colId xmlns:a16="http://schemas.microsoft.com/office/drawing/2014/main" val="20000"/>
                    </a:ext>
                  </a:extLst>
                </a:gridCol>
                <a:gridCol w="7239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71500">
                  <a:extLst>
                    <a:ext uri="{9D8B030D-6E8A-4147-A177-3AD203B41FA5}">
                      <a16:colId xmlns:a16="http://schemas.microsoft.com/office/drawing/2014/main" val="20005"/>
                    </a:ext>
                  </a:extLst>
                </a:gridCol>
                <a:gridCol w="571500">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762000">
                  <a:extLst>
                    <a:ext uri="{9D8B030D-6E8A-4147-A177-3AD203B41FA5}">
                      <a16:colId xmlns:a16="http://schemas.microsoft.com/office/drawing/2014/main" val="20008"/>
                    </a:ext>
                  </a:extLst>
                </a:gridCol>
                <a:gridCol w="347663">
                  <a:extLst>
                    <a:ext uri="{9D8B030D-6E8A-4147-A177-3AD203B41FA5}">
                      <a16:colId xmlns:a16="http://schemas.microsoft.com/office/drawing/2014/main" val="20009"/>
                    </a:ext>
                  </a:extLst>
                </a:gridCol>
                <a:gridCol w="512762">
                  <a:extLst>
                    <a:ext uri="{9D8B030D-6E8A-4147-A177-3AD203B41FA5}">
                      <a16:colId xmlns:a16="http://schemas.microsoft.com/office/drawing/2014/main" val="20010"/>
                    </a:ext>
                  </a:extLst>
                </a:gridCol>
                <a:gridCol w="511175">
                  <a:extLst>
                    <a:ext uri="{9D8B030D-6E8A-4147-A177-3AD203B41FA5}">
                      <a16:colId xmlns:a16="http://schemas.microsoft.com/office/drawing/2014/main" val="20011"/>
                    </a:ext>
                  </a:extLst>
                </a:gridCol>
                <a:gridCol w="609600">
                  <a:extLst>
                    <a:ext uri="{9D8B030D-6E8A-4147-A177-3AD203B41FA5}">
                      <a16:colId xmlns:a16="http://schemas.microsoft.com/office/drawing/2014/main" val="20012"/>
                    </a:ext>
                  </a:extLst>
                </a:gridCol>
                <a:gridCol w="533400">
                  <a:extLst>
                    <a:ext uri="{9D8B030D-6E8A-4147-A177-3AD203B41FA5}">
                      <a16:colId xmlns:a16="http://schemas.microsoft.com/office/drawing/2014/main" val="20013"/>
                    </a:ext>
                  </a:extLst>
                </a:gridCol>
                <a:gridCol w="381000">
                  <a:extLst>
                    <a:ext uri="{9D8B030D-6E8A-4147-A177-3AD203B41FA5}">
                      <a16:colId xmlns:a16="http://schemas.microsoft.com/office/drawing/2014/main" val="20014"/>
                    </a:ext>
                  </a:extLst>
                </a:gridCol>
              </a:tblGrid>
              <a:tr h="411163">
                <a:tc gridSpan="5">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11163">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2</a:t>
                      </a:r>
                      <a:r>
                        <a:rPr kumimoji="0" lang="en-US" altLang="x-none" sz="1600" b="1" i="0" u="none" strike="noStrike" cap="none" normalizeH="0" baseline="30000">
                          <a:ln>
                            <a:noFill/>
                          </a:ln>
                          <a:solidFill>
                            <a:schemeClr val="tx1"/>
                          </a:solidFill>
                          <a:effectLst/>
                          <a:latin typeface="Times New Roman" charset="0"/>
                          <a:ea typeface="ＭＳ Ｐゴシック" charset="-128"/>
                        </a:rPr>
                        <a:t>nd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2</a:t>
                      </a:r>
                      <a:r>
                        <a:rPr kumimoji="0" lang="en-US" altLang="x-none" sz="1600" b="1" i="0" u="none" strike="noStrike" cap="none" normalizeH="0" baseline="30000">
                          <a:ln>
                            <a:noFill/>
                          </a:ln>
                          <a:solidFill>
                            <a:schemeClr val="tx1"/>
                          </a:solidFill>
                          <a:effectLst/>
                          <a:latin typeface="Times New Roman" charset="0"/>
                          <a:ea typeface="ＭＳ Ｐゴシック" charset="-128"/>
                        </a:rPr>
                        <a:t>nd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2</a:t>
                      </a:r>
                      <a:r>
                        <a:rPr kumimoji="0" lang="en-US" altLang="x-none" sz="1600" b="1" i="0" u="none" strike="noStrike" cap="none" normalizeH="0" baseline="30000">
                          <a:ln>
                            <a:noFill/>
                          </a:ln>
                          <a:solidFill>
                            <a:schemeClr val="tx1"/>
                          </a:solidFill>
                          <a:effectLst/>
                          <a:latin typeface="Times New Roman" charset="0"/>
                          <a:ea typeface="ＭＳ Ｐゴシック" charset="-128"/>
                        </a:rPr>
                        <a:t>nd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5</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6" name="Content Placeholder 4"/>
          <p:cNvGraphicFramePr>
            <a:graphicFrameLocks noGrp="1"/>
          </p:cNvGraphicFramePr>
          <p:nvPr/>
        </p:nvGraphicFramePr>
        <p:xfrm>
          <a:off x="1371600" y="3581400"/>
          <a:ext cx="6215063" cy="1076326"/>
        </p:xfrm>
        <a:graphic>
          <a:graphicData uri="http://schemas.openxmlformats.org/drawingml/2006/table">
            <a:tbl>
              <a:tblPr/>
              <a:tblGrid>
                <a:gridCol w="723900">
                  <a:extLst>
                    <a:ext uri="{9D8B030D-6E8A-4147-A177-3AD203B41FA5}">
                      <a16:colId xmlns:a16="http://schemas.microsoft.com/office/drawing/2014/main" val="20000"/>
                    </a:ext>
                  </a:extLst>
                </a:gridCol>
                <a:gridCol w="7239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71500">
                  <a:extLst>
                    <a:ext uri="{9D8B030D-6E8A-4147-A177-3AD203B41FA5}">
                      <a16:colId xmlns:a16="http://schemas.microsoft.com/office/drawing/2014/main" val="20005"/>
                    </a:ext>
                  </a:extLst>
                </a:gridCol>
                <a:gridCol w="571500">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762000">
                  <a:extLst>
                    <a:ext uri="{9D8B030D-6E8A-4147-A177-3AD203B41FA5}">
                      <a16:colId xmlns:a16="http://schemas.microsoft.com/office/drawing/2014/main" val="20008"/>
                    </a:ext>
                  </a:extLst>
                </a:gridCol>
                <a:gridCol w="347663">
                  <a:extLst>
                    <a:ext uri="{9D8B030D-6E8A-4147-A177-3AD203B41FA5}">
                      <a16:colId xmlns:a16="http://schemas.microsoft.com/office/drawing/2014/main" val="20009"/>
                    </a:ext>
                  </a:extLst>
                </a:gridCol>
              </a:tblGrid>
              <a:tr h="411163">
                <a:tc gridSpan="5">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11163">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2</a:t>
                      </a:r>
                      <a:r>
                        <a:rPr kumimoji="0" lang="en-US" altLang="x-none" sz="1600" b="1" i="0" u="none" strike="noStrike" cap="none" normalizeH="0" baseline="30000">
                          <a:ln>
                            <a:noFill/>
                          </a:ln>
                          <a:solidFill>
                            <a:schemeClr val="tx1"/>
                          </a:solidFill>
                          <a:effectLst/>
                          <a:latin typeface="Times New Roman" charset="0"/>
                          <a:ea typeface="ＭＳ Ｐゴシック" charset="-128"/>
                        </a:rPr>
                        <a:t>nd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2</a:t>
                      </a:r>
                      <a:r>
                        <a:rPr kumimoji="0" lang="en-US" altLang="x-none" sz="1600" b="1" i="0" u="none" strike="noStrike" cap="none" normalizeH="0" baseline="30000">
                          <a:ln>
                            <a:noFill/>
                          </a:ln>
                          <a:solidFill>
                            <a:schemeClr val="tx1"/>
                          </a:solidFill>
                          <a:effectLst/>
                          <a:latin typeface="Times New Roman" charset="0"/>
                          <a:ea typeface="ＭＳ Ｐゴシック" charset="-128"/>
                        </a:rPr>
                        <a:t>nd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3</a:t>
                      </a:r>
                      <a:r>
                        <a:rPr kumimoji="0" lang="en-US" altLang="x-none" sz="1600" b="1" i="0" u="none" strike="noStrike" cap="none" normalizeH="0" baseline="30000">
                          <a:ln>
                            <a:noFill/>
                          </a:ln>
                          <a:solidFill>
                            <a:schemeClr val="tx1"/>
                          </a:solidFill>
                          <a:effectLst/>
                          <a:latin typeface="Times New Roman" charset="0"/>
                          <a:ea typeface="ＭＳ Ｐゴシック" charset="-128"/>
                        </a:rPr>
                        <a:t>rd</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L="91432" marR="9143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4" marR="9524"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Rectangle 4"/>
          <p:cNvSpPr>
            <a:spLocks noChangeArrowheads="1"/>
          </p:cNvSpPr>
          <p:nvPr/>
        </p:nvSpPr>
        <p:spPr bwMode="auto">
          <a:xfrm>
            <a:off x="2971800" y="2667000"/>
            <a:ext cx="511175"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11</a:t>
            </a:fld>
            <a:endParaRPr lang="en-US" altLang="en-US"/>
          </a:p>
        </p:txBody>
      </p:sp>
    </p:spTree>
    <p:extLst>
      <p:ext uri="{BB962C8B-B14F-4D97-AF65-F5344CB8AC3E}">
        <p14:creationId xmlns:p14="http://schemas.microsoft.com/office/powerpoint/2010/main" val="213231907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3</a:t>
            </a:r>
          </a:p>
        </p:txBody>
      </p:sp>
      <p:sp>
        <p:nvSpPr>
          <p:cNvPr id="65538"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dirty="0">
                <a:latin typeface="Calibri" charset="0"/>
                <a:ea typeface="MS PGothic" charset="-128"/>
              </a:rPr>
              <a:t>So the (subgame perfect) </a:t>
            </a:r>
            <a:r>
              <a:rPr lang="en-US" altLang="x-none" b="1" dirty="0">
                <a:latin typeface="Calibri" charset="0"/>
                <a:ea typeface="MS PGothic" charset="-128"/>
              </a:rPr>
              <a:t>Nash Equilibrium </a:t>
            </a:r>
            <a:r>
              <a:rPr lang="en-US" altLang="x-none" dirty="0">
                <a:latin typeface="Calibri" charset="0"/>
                <a:ea typeface="MS PGothic" charset="-128"/>
              </a:rPr>
              <a:t>which we found by thinking from the end (“rollback”)</a:t>
            </a:r>
            <a:r>
              <a:rPr lang="en-US" altLang="x-none" b="1" dirty="0">
                <a:latin typeface="Calibri" charset="0"/>
                <a:ea typeface="MS PGothic" charset="-128"/>
              </a:rPr>
              <a:t> </a:t>
            </a:r>
            <a:r>
              <a:rPr lang="en-US" altLang="x-none" dirty="0">
                <a:latin typeface="Calibri" charset="0"/>
                <a:ea typeface="MS PGothic" charset="-128"/>
              </a:rPr>
              <a:t>is:</a:t>
            </a:r>
          </a:p>
          <a:p>
            <a:pPr lvl="1" eaLnBrk="1" hangingPunct="1">
              <a:lnSpc>
                <a:spcPct val="80000"/>
              </a:lnSpc>
            </a:pPr>
            <a:r>
              <a:rPr lang="en-US" altLang="x-none" sz="2400" dirty="0">
                <a:latin typeface="Calibri" charset="0"/>
                <a:ea typeface="MS PGothic" charset="-128"/>
              </a:rPr>
              <a:t>1</a:t>
            </a:r>
            <a:r>
              <a:rPr lang="en-US" altLang="x-none" sz="2400" baseline="30000" dirty="0">
                <a:latin typeface="Calibri" charset="0"/>
                <a:ea typeface="MS PGothic" charset="-128"/>
              </a:rPr>
              <a:t>st</a:t>
            </a:r>
            <a:r>
              <a:rPr lang="en-US" altLang="x-none" sz="2400" dirty="0">
                <a:latin typeface="Calibri" charset="0"/>
                <a:ea typeface="MS PGothic" charset="-128"/>
              </a:rPr>
              <a:t> player chooses price 0.30.</a:t>
            </a:r>
          </a:p>
          <a:p>
            <a:pPr lvl="1" eaLnBrk="1" hangingPunct="1">
              <a:lnSpc>
                <a:spcPct val="80000"/>
              </a:lnSpc>
            </a:pPr>
            <a:r>
              <a:rPr lang="en-US" altLang="x-none" sz="2400" dirty="0">
                <a:latin typeface="Calibri" charset="0"/>
                <a:ea typeface="MS PGothic" charset="-128"/>
              </a:rPr>
              <a:t>2</a:t>
            </a:r>
            <a:r>
              <a:rPr lang="en-US" altLang="x-none" sz="2400" baseline="30000" dirty="0">
                <a:latin typeface="Calibri" charset="0"/>
                <a:ea typeface="MS PGothic" charset="-128"/>
              </a:rPr>
              <a:t>nd</a:t>
            </a:r>
            <a:r>
              <a:rPr lang="en-US" altLang="x-none" sz="2400" dirty="0">
                <a:latin typeface="Calibri" charset="0"/>
                <a:ea typeface="MS PGothic" charset="-128"/>
              </a:rPr>
              <a:t> player chooses price 0.30 no matter what 1</a:t>
            </a:r>
            <a:r>
              <a:rPr lang="en-US" altLang="x-none" sz="2400" baseline="30000" dirty="0">
                <a:latin typeface="Calibri" charset="0"/>
                <a:ea typeface="MS PGothic" charset="-128"/>
              </a:rPr>
              <a:t>st</a:t>
            </a:r>
            <a:r>
              <a:rPr lang="en-US" altLang="x-none" sz="2400" dirty="0">
                <a:latin typeface="Calibri" charset="0"/>
                <a:ea typeface="MS PGothic" charset="-128"/>
              </a:rPr>
              <a:t> player is doing.</a:t>
            </a:r>
          </a:p>
          <a:p>
            <a:pPr lvl="1" eaLnBrk="1" hangingPunct="1">
              <a:lnSpc>
                <a:spcPct val="80000"/>
              </a:lnSpc>
            </a:pPr>
            <a:r>
              <a:rPr lang="en-US" altLang="x-none" sz="2400" dirty="0">
                <a:latin typeface="Calibri" charset="0"/>
                <a:ea typeface="MS PGothic" charset="-128"/>
              </a:rPr>
              <a:t>3</a:t>
            </a:r>
            <a:r>
              <a:rPr lang="en-US" altLang="x-none" sz="2400" baseline="30000" dirty="0">
                <a:latin typeface="Calibri" charset="0"/>
                <a:ea typeface="MS PGothic" charset="-128"/>
              </a:rPr>
              <a:t>rd</a:t>
            </a:r>
            <a:r>
              <a:rPr lang="en-US" altLang="x-none" sz="2400" dirty="0">
                <a:latin typeface="Calibri" charset="0"/>
                <a:ea typeface="MS PGothic" charset="-128"/>
              </a:rPr>
              <a:t> player chooses price 0.30 no matter what 1</a:t>
            </a:r>
            <a:r>
              <a:rPr lang="en-US" altLang="x-none" sz="2400" baseline="30000" dirty="0">
                <a:latin typeface="Calibri" charset="0"/>
                <a:ea typeface="MS PGothic" charset="-128"/>
              </a:rPr>
              <a:t>st</a:t>
            </a:r>
            <a:r>
              <a:rPr lang="en-US" altLang="x-none" sz="2400" dirty="0">
                <a:latin typeface="Calibri" charset="0"/>
                <a:ea typeface="MS PGothic" charset="-128"/>
              </a:rPr>
              <a:t> and 2</a:t>
            </a:r>
            <a:r>
              <a:rPr lang="en-US" altLang="x-none" sz="2400" baseline="30000" dirty="0">
                <a:latin typeface="Calibri" charset="0"/>
                <a:ea typeface="MS PGothic" charset="-128"/>
              </a:rPr>
              <a:t>nd</a:t>
            </a:r>
            <a:r>
              <a:rPr lang="en-US" altLang="x-none" sz="2400" dirty="0">
                <a:latin typeface="Calibri" charset="0"/>
                <a:ea typeface="MS PGothic" charset="-128"/>
              </a:rPr>
              <a:t> player are doing.</a:t>
            </a:r>
          </a:p>
          <a:p>
            <a:pPr lvl="1" eaLnBrk="1" hangingPunct="1">
              <a:lnSpc>
                <a:spcPct val="80000"/>
              </a:lnSpc>
            </a:pPr>
            <a:r>
              <a:rPr lang="en-US" altLang="x-none" sz="2400" dirty="0">
                <a:latin typeface="Calibri" charset="0"/>
                <a:ea typeface="MS PGothic" charset="-128"/>
              </a:rPr>
              <a:t>4</a:t>
            </a:r>
            <a:r>
              <a:rPr lang="en-US" altLang="x-none" sz="2400" baseline="30000" dirty="0">
                <a:latin typeface="Calibri" charset="0"/>
                <a:ea typeface="MS PGothic" charset="-128"/>
              </a:rPr>
              <a:t>th</a:t>
            </a:r>
            <a:r>
              <a:rPr lang="en-US" altLang="x-none" sz="2400" dirty="0">
                <a:latin typeface="Calibri" charset="0"/>
                <a:ea typeface="MS PGothic" charset="-128"/>
              </a:rPr>
              <a:t> player chooses price 0.30 if previous lowest price is 0.30 or 0.40, and chooses price 0.40 otherwise.</a:t>
            </a:r>
          </a:p>
          <a:p>
            <a:pPr lvl="1" eaLnBrk="1" hangingPunct="1">
              <a:lnSpc>
                <a:spcPct val="80000"/>
              </a:lnSpc>
            </a:pPr>
            <a:r>
              <a:rPr lang="en-US" altLang="x-none" sz="2400" dirty="0">
                <a:latin typeface="Calibri" charset="0"/>
                <a:ea typeface="MS PGothic" charset="-128"/>
              </a:rPr>
              <a:t>5</a:t>
            </a:r>
            <a:r>
              <a:rPr lang="en-US" altLang="x-none" sz="2400" baseline="30000" dirty="0">
                <a:latin typeface="Calibri" charset="0"/>
                <a:ea typeface="MS PGothic" charset="-128"/>
              </a:rPr>
              <a:t>th</a:t>
            </a:r>
            <a:r>
              <a:rPr lang="en-US" altLang="x-none" sz="2400" dirty="0">
                <a:latin typeface="Calibri" charset="0"/>
                <a:ea typeface="MS PGothic" charset="-128"/>
              </a:rPr>
              <a:t> player chooses </a:t>
            </a:r>
          </a:p>
          <a:p>
            <a:pPr lvl="2" eaLnBrk="1" hangingPunct="1">
              <a:lnSpc>
                <a:spcPct val="80000"/>
              </a:lnSpc>
            </a:pPr>
            <a:r>
              <a:rPr lang="en-US" altLang="x-none" sz="2400" dirty="0">
                <a:latin typeface="Calibri" charset="0"/>
                <a:ea typeface="MS PGothic" charset="-128"/>
              </a:rPr>
              <a:t>price 0.30 if previous lowest price is 0.30</a:t>
            </a:r>
          </a:p>
          <a:p>
            <a:pPr lvl="2" eaLnBrk="1" hangingPunct="1">
              <a:lnSpc>
                <a:spcPct val="80000"/>
              </a:lnSpc>
            </a:pPr>
            <a:r>
              <a:rPr lang="en-US" altLang="x-none" sz="2400" dirty="0">
                <a:latin typeface="Calibri" charset="0"/>
                <a:ea typeface="MS PGothic" charset="-128"/>
              </a:rPr>
              <a:t>price 0.40 if previous lowest price is 0.40 chosen by 1 player, </a:t>
            </a:r>
          </a:p>
          <a:p>
            <a:pPr lvl="2" eaLnBrk="1" hangingPunct="1">
              <a:lnSpc>
                <a:spcPct val="80000"/>
              </a:lnSpc>
            </a:pPr>
            <a:r>
              <a:rPr lang="en-US" altLang="x-none" sz="2400" dirty="0">
                <a:latin typeface="Calibri" charset="0"/>
                <a:ea typeface="MS PGothic" charset="-128"/>
              </a:rPr>
              <a:t>price 0.30 if prev. lowest price is 0.40 chosen by &gt;1 players, </a:t>
            </a:r>
          </a:p>
          <a:p>
            <a:pPr lvl="2" eaLnBrk="1" hangingPunct="1">
              <a:lnSpc>
                <a:spcPct val="80000"/>
              </a:lnSpc>
            </a:pPr>
            <a:r>
              <a:rPr lang="en-US" altLang="x-none" sz="2400" dirty="0">
                <a:latin typeface="Calibri" charset="0"/>
                <a:ea typeface="MS PGothic" charset="-128"/>
              </a:rPr>
              <a:t>price 0.40 if previous lowest price is 0.60, </a:t>
            </a:r>
          </a:p>
          <a:p>
            <a:pPr lvl="2" eaLnBrk="1" hangingPunct="1">
              <a:lnSpc>
                <a:spcPct val="80000"/>
              </a:lnSpc>
            </a:pPr>
            <a:r>
              <a:rPr lang="en-US" altLang="x-none" sz="2400" dirty="0">
                <a:latin typeface="Calibri" charset="0"/>
                <a:ea typeface="MS PGothic" charset="-128"/>
              </a:rPr>
              <a:t>price 0.60 if previous lowest price is 0.80, and</a:t>
            </a:r>
          </a:p>
          <a:p>
            <a:pPr lvl="2" eaLnBrk="1" hangingPunct="1">
              <a:lnSpc>
                <a:spcPct val="80000"/>
              </a:lnSpc>
            </a:pPr>
            <a:r>
              <a:rPr lang="en-US" altLang="x-none" sz="2400" dirty="0">
                <a:latin typeface="Calibri" charset="0"/>
                <a:ea typeface="MS PGothic" charset="-128"/>
              </a:rPr>
              <a:t>price 0.80 if previous lowest price is 1.00.</a:t>
            </a:r>
          </a:p>
          <a:p>
            <a:pPr lvl="1" eaLnBrk="1" hangingPunct="1">
              <a:lnSpc>
                <a:spcPct val="80000"/>
              </a:lnSpc>
            </a:pPr>
            <a:endParaRPr lang="en-US" altLang="x-none" dirty="0">
              <a:latin typeface="Calibri" charset="0"/>
              <a:ea typeface="MS PGothic" charset="-128"/>
            </a:endParaRPr>
          </a:p>
          <a:p>
            <a:pPr lvl="1" eaLnBrk="1" hangingPunct="1">
              <a:lnSpc>
                <a:spcPct val="80000"/>
              </a:lnSpc>
            </a:pPr>
            <a:endParaRPr lang="en-US" altLang="x-none" dirty="0">
              <a:latin typeface="Calibri" charset="0"/>
              <a:ea typeface="MS PGothic" charset="-128"/>
            </a:endParaRPr>
          </a:p>
          <a:p>
            <a:pPr lvl="1"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12</a:t>
            </a:fld>
            <a:endParaRPr lang="en-US" altLang="en-US"/>
          </a:p>
        </p:txBody>
      </p:sp>
      <p:sp>
        <p:nvSpPr>
          <p:cNvPr id="5" name="Rectangle 4"/>
          <p:cNvSpPr>
            <a:spLocks noChangeArrowheads="1"/>
          </p:cNvSpPr>
          <p:nvPr/>
        </p:nvSpPr>
        <p:spPr bwMode="auto">
          <a:xfrm>
            <a:off x="533400" y="1752600"/>
            <a:ext cx="8458200" cy="4648200"/>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Tree>
    <p:extLst>
      <p:ext uri="{BB962C8B-B14F-4D97-AF65-F5344CB8AC3E}">
        <p14:creationId xmlns:p14="http://schemas.microsoft.com/office/powerpoint/2010/main" val="740975550"/>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3</a:t>
            </a:r>
          </a:p>
        </p:txBody>
      </p:sp>
      <p:sp>
        <p:nvSpPr>
          <p:cNvPr id="66562"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charset="0"/>
              <a:buChar char="§"/>
              <a:defRPr/>
            </a:pPr>
            <a:endParaRPr lang="en-US" dirty="0">
              <a:latin typeface="Calibri" charset="0"/>
              <a:ea typeface="MS PGothic" charset="0"/>
            </a:endParaRPr>
          </a:p>
          <a:p>
            <a:pPr eaLnBrk="1" hangingPunct="1">
              <a:lnSpc>
                <a:spcPct val="80000"/>
              </a:lnSpc>
              <a:buFont typeface="Wingdings" charset="0"/>
              <a:buChar char="§"/>
              <a:defRPr/>
            </a:pPr>
            <a:r>
              <a:rPr lang="en-US" b="1" dirty="0">
                <a:latin typeface="Calibri" charset="0"/>
                <a:ea typeface="MS PGothic" charset="0"/>
              </a:rPr>
              <a:t>Data</a:t>
            </a:r>
          </a:p>
          <a:p>
            <a:pPr marL="971550" lvl="1" indent="-514350" eaLnBrk="1" hangingPunct="1">
              <a:lnSpc>
                <a:spcPct val="80000"/>
              </a:lnSpc>
              <a:buFont typeface="+mj-lt"/>
              <a:buAutoNum type="alphaLcParenR" startAt="3"/>
              <a:defRPr/>
            </a:pPr>
            <a:r>
              <a:rPr lang="en-US" dirty="0"/>
              <a:t>Analyze the data set. What can you tell about the behavior of market participants? Do participants behave as your analysis above suggested? Is there a change in behavior over time, in the different rounds of the markets?</a:t>
            </a: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lvl="1" eaLnBrk="1" hangingPunct="1">
              <a:lnSpc>
                <a:spcPct val="80000"/>
              </a:lnSpc>
              <a:defRPr/>
            </a:pPr>
            <a:endParaRPr lang="en-US" dirty="0">
              <a:latin typeface="Calibri" charset="0"/>
              <a:ea typeface="MS PGothic" charset="0"/>
            </a:endParaRPr>
          </a:p>
          <a:p>
            <a:pPr eaLnBrk="1" hangingPunct="1">
              <a:lnSpc>
                <a:spcPct val="80000"/>
              </a:lnSpc>
              <a:buFont typeface="Wingdings" charset="0"/>
              <a:buChar char="§"/>
              <a:defRPr/>
            </a:pPr>
            <a:endParaRPr lang="en-US" dirty="0">
              <a:latin typeface="Calibri" charset="0"/>
              <a:ea typeface="MS PGothic" charset="0"/>
            </a:endParaRPr>
          </a:p>
          <a:p>
            <a:pPr eaLnBrk="1" hangingPunct="1">
              <a:lnSpc>
                <a:spcPct val="80000"/>
              </a:lnSpc>
              <a:buFont typeface="Wingdings" charset="0"/>
              <a:buChar char="§"/>
              <a:defRPr/>
            </a:pPr>
            <a:endParaRPr lang="en-US" dirty="0">
              <a:latin typeface="Calibri" charset="0"/>
              <a:ea typeface="MS PGothic" charset="0"/>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13</a:t>
            </a:fld>
            <a:endParaRPr lang="en-US" altLang="en-US"/>
          </a:p>
        </p:txBody>
      </p:sp>
    </p:spTree>
    <p:extLst>
      <p:ext uri="{BB962C8B-B14F-4D97-AF65-F5344CB8AC3E}">
        <p14:creationId xmlns:p14="http://schemas.microsoft.com/office/powerpoint/2010/main" val="743821430"/>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5E396F3-A73A-504D-8F3D-E0264D7AE6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064090"/>
            <a:ext cx="8686800" cy="5555785"/>
          </a:xfrm>
          <a:prstGeom prst="rect">
            <a:avLst/>
          </a:prstGeom>
        </p:spPr>
      </p:pic>
      <p:sp>
        <p:nvSpPr>
          <p:cNvPr id="102402"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3</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14</a:t>
            </a:fld>
            <a:endParaRPr lang="en-US" altLang="en-US"/>
          </a:p>
        </p:txBody>
      </p:sp>
    </p:spTree>
    <p:extLst>
      <p:ext uri="{BB962C8B-B14F-4D97-AF65-F5344CB8AC3E}">
        <p14:creationId xmlns:p14="http://schemas.microsoft.com/office/powerpoint/2010/main" val="1451026695"/>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3</a:t>
            </a:r>
          </a:p>
        </p:txBody>
      </p:sp>
      <p:sp>
        <p:nvSpPr>
          <p:cNvPr id="60418" name="Rectangle 3"/>
          <p:cNvSpPr>
            <a:spLocks noGrp="1" noChangeArrowheads="1"/>
          </p:cNvSpPr>
          <p:nvPr>
            <p:ph idx="1"/>
          </p:nvPr>
        </p:nvSpPr>
        <p:spPr>
          <a:xfrm>
            <a:off x="0" y="990600"/>
            <a:ext cx="9144000" cy="5410200"/>
          </a:xfrm>
        </p:spPr>
        <p:txBody>
          <a:bodyPr/>
          <a:lstStyle/>
          <a:p>
            <a:pPr eaLnBrk="1" hangingPunct="1">
              <a:lnSpc>
                <a:spcPct val="80000"/>
              </a:lnSpc>
            </a:pPr>
            <a:r>
              <a:rPr lang="en-US" altLang="x-none">
                <a:latin typeface="Calibri" charset="0"/>
                <a:ea typeface="MS PGothic" charset="-128"/>
              </a:rPr>
              <a:t>Players: 5 companies</a:t>
            </a:r>
          </a:p>
          <a:p>
            <a:pPr eaLnBrk="1" hangingPunct="1">
              <a:lnSpc>
                <a:spcPct val="80000"/>
              </a:lnSpc>
            </a:pPr>
            <a:r>
              <a:rPr lang="en-US" altLang="x-none">
                <a:latin typeface="Calibri" charset="0"/>
                <a:ea typeface="MS PGothic" charset="-128"/>
              </a:rPr>
              <a:t>Payoffs: same as for Exp 2 </a:t>
            </a:r>
          </a:p>
          <a:p>
            <a:pPr eaLnBrk="1" hangingPunct="1">
              <a:lnSpc>
                <a:spcPct val="80000"/>
              </a:lnSpc>
            </a:pPr>
            <a:r>
              <a:rPr lang="en-US" altLang="x-none">
                <a:latin typeface="Calibri" charset="0"/>
                <a:ea typeface="MS PGothic" charset="-128"/>
              </a:rPr>
              <a:t>Strategies: </a:t>
            </a:r>
          </a:p>
          <a:p>
            <a:pPr lvl="1" eaLnBrk="1" hangingPunct="1">
              <a:lnSpc>
                <a:spcPct val="80000"/>
              </a:lnSpc>
            </a:pPr>
            <a:r>
              <a:rPr lang="en-US" altLang="x-none">
                <a:latin typeface="Calibri" charset="0"/>
                <a:ea typeface="MS PGothic" charset="-128"/>
              </a:rPr>
              <a:t>Company 1: 0.30, 0.40, 0.60, 0.80, 1.00</a:t>
            </a:r>
          </a:p>
          <a:p>
            <a:pPr lvl="1" eaLnBrk="1" hangingPunct="1">
              <a:lnSpc>
                <a:spcPct val="80000"/>
              </a:lnSpc>
            </a:pPr>
            <a:r>
              <a:rPr lang="en-US" altLang="x-none">
                <a:latin typeface="Calibri" charset="0"/>
                <a:ea typeface="MS PGothic" charset="-128"/>
              </a:rPr>
              <a:t>Company 2: </a:t>
            </a:r>
          </a:p>
          <a:p>
            <a:pPr lvl="1" eaLnBrk="1" hangingPunct="1">
              <a:lnSpc>
                <a:spcPct val="80000"/>
              </a:lnSpc>
            </a:pPr>
            <a:r>
              <a:rPr lang="en-US" altLang="x-none">
                <a:latin typeface="Calibri" charset="0"/>
                <a:ea typeface="MS PGothic" charset="-128"/>
              </a:rPr>
              <a:t>Strat1: If C1 0.30 then 0.30; if C1 0.40 then 0.30; if C1 0.60 then 0.30; if C1 0.80 then 0.30; if C1 1.00 then 0.30</a:t>
            </a:r>
          </a:p>
          <a:p>
            <a:pPr lvl="1" eaLnBrk="1" hangingPunct="1">
              <a:lnSpc>
                <a:spcPct val="80000"/>
              </a:lnSpc>
            </a:pPr>
            <a:r>
              <a:rPr lang="en-US" altLang="x-none">
                <a:latin typeface="Calibri" charset="0"/>
                <a:ea typeface="MS PGothic" charset="-128"/>
              </a:rPr>
              <a:t>Strat2: If C1 0.30 then 0.30; if C1 0.40 then 0.30; if C1 0.60 then 0.30; if C1 0.80 then 0.30; if C1 1.00 then 0.40</a:t>
            </a:r>
          </a:p>
          <a:p>
            <a:pPr lvl="1" eaLnBrk="1" hangingPunct="1">
              <a:lnSpc>
                <a:spcPct val="80000"/>
              </a:lnSpc>
            </a:pPr>
            <a:r>
              <a:rPr lang="en-US" altLang="x-none">
                <a:latin typeface="Calibri" charset="0"/>
                <a:ea typeface="MS PGothic" charset="-128"/>
              </a:rPr>
              <a:t>Strat3: If C1 0.30 then 0.30; if C1 0.40 then 0.30; if C1 0.60 then 0.30; if C1 0.80 then 0.40; if C1 1.00 then 0.40</a:t>
            </a:r>
          </a:p>
          <a:p>
            <a:pPr lvl="1" eaLnBrk="1" hangingPunct="1">
              <a:lnSpc>
                <a:spcPct val="80000"/>
              </a:lnSpc>
            </a:pPr>
            <a:r>
              <a:rPr lang="en-US" altLang="x-none">
                <a:latin typeface="Calibri" charset="0"/>
                <a:ea typeface="MS PGothic" charset="-128"/>
              </a:rPr>
              <a:t>Strat4: If C1 0.30 then 0.30; if C1 0.40 then 0.30; if C1 0.60 then 0.40; if C1 0.80 then 0.40; if C1 1.00 then 0.40</a:t>
            </a:r>
          </a:p>
          <a:p>
            <a:pPr lvl="1" eaLnBrk="1" hangingPunct="1">
              <a:lnSpc>
                <a:spcPct val="80000"/>
              </a:lnSpc>
            </a:pPr>
            <a:r>
              <a:rPr lang="en-US" altLang="x-none">
                <a:latin typeface="Calibri" charset="0"/>
                <a:ea typeface="MS PGothic" charset="-128"/>
              </a:rPr>
              <a:t>…</a:t>
            </a: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2" eaLnBrk="1" hangingPunct="1">
              <a:lnSpc>
                <a:spcPct val="80000"/>
              </a:lnSpc>
            </a:pPr>
            <a:endParaRPr lang="en-US" altLang="x-none">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2</a:t>
            </a:fld>
            <a:endParaRPr lang="en-US" altLang="en-US"/>
          </a:p>
        </p:txBody>
      </p:sp>
    </p:spTree>
    <p:extLst>
      <p:ext uri="{BB962C8B-B14F-4D97-AF65-F5344CB8AC3E}">
        <p14:creationId xmlns:p14="http://schemas.microsoft.com/office/powerpoint/2010/main" val="112008994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0418">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041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0418">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0418">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0418">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0418">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0418">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0418">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6041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3: Strategies</a:t>
            </a:r>
          </a:p>
        </p:txBody>
      </p:sp>
      <p:sp>
        <p:nvSpPr>
          <p:cNvPr id="62466" name="Rectangle 3"/>
          <p:cNvSpPr>
            <a:spLocks noGrp="1" noChangeArrowheads="1"/>
          </p:cNvSpPr>
          <p:nvPr>
            <p:ph idx="1"/>
          </p:nvPr>
        </p:nvSpPr>
        <p:spPr>
          <a:xfrm>
            <a:off x="0" y="990600"/>
            <a:ext cx="9144000" cy="5410200"/>
          </a:xfrm>
        </p:spPr>
        <p:txBody>
          <a:bodyPr/>
          <a:lstStyle/>
          <a:p>
            <a:pPr eaLnBrk="1" hangingPunct="1">
              <a:lnSpc>
                <a:spcPct val="80000"/>
              </a:lnSpc>
            </a:pPr>
            <a:r>
              <a:rPr lang="en-US" altLang="x-none">
                <a:latin typeface="Calibri" charset="0"/>
                <a:ea typeface="MS PGothic" charset="-128"/>
              </a:rPr>
              <a:t>Players: 5 companies</a:t>
            </a:r>
          </a:p>
          <a:p>
            <a:pPr eaLnBrk="1" hangingPunct="1">
              <a:lnSpc>
                <a:spcPct val="80000"/>
              </a:lnSpc>
            </a:pPr>
            <a:r>
              <a:rPr lang="en-US" altLang="x-none">
                <a:latin typeface="Calibri" charset="0"/>
                <a:ea typeface="MS PGothic" charset="-128"/>
              </a:rPr>
              <a:t>Payoffs: same as for Exp 2 </a:t>
            </a:r>
          </a:p>
          <a:p>
            <a:pPr eaLnBrk="1" hangingPunct="1">
              <a:lnSpc>
                <a:spcPct val="80000"/>
              </a:lnSpc>
            </a:pPr>
            <a:r>
              <a:rPr lang="en-US" altLang="x-none">
                <a:latin typeface="Calibri" charset="0"/>
                <a:ea typeface="MS PGothic" charset="-128"/>
              </a:rPr>
              <a:t>Strategies: </a:t>
            </a:r>
          </a:p>
          <a:p>
            <a:pPr lvl="1" eaLnBrk="1" hangingPunct="1">
              <a:lnSpc>
                <a:spcPct val="80000"/>
              </a:lnSpc>
            </a:pPr>
            <a:r>
              <a:rPr lang="en-US" altLang="x-none">
                <a:latin typeface="Calibri" charset="0"/>
                <a:ea typeface="MS PGothic" charset="-128"/>
              </a:rPr>
              <a:t>Company 1: 0.30, 0.40, 0.60, 0.80, 1.00</a:t>
            </a:r>
          </a:p>
          <a:p>
            <a:pPr lvl="1" eaLnBrk="1" hangingPunct="1">
              <a:lnSpc>
                <a:spcPct val="80000"/>
              </a:lnSpc>
            </a:pPr>
            <a:r>
              <a:rPr lang="en-US" altLang="x-none">
                <a:latin typeface="Calibri" charset="0"/>
                <a:ea typeface="MS PGothic" charset="-128"/>
              </a:rPr>
              <a:t>Company 2: 5</a:t>
            </a:r>
            <a:r>
              <a:rPr lang="en-US" altLang="x-none" baseline="30000">
                <a:latin typeface="Calibri" charset="0"/>
                <a:ea typeface="MS PGothic" charset="-128"/>
              </a:rPr>
              <a:t>5</a:t>
            </a:r>
            <a:r>
              <a:rPr lang="en-US" altLang="x-none">
                <a:latin typeface="Calibri" charset="0"/>
                <a:ea typeface="MS PGothic" charset="-128"/>
              </a:rPr>
              <a:t>=3125 possible strategies, each strategy defines a response to all 5 possible actions by Comp 1</a:t>
            </a:r>
          </a:p>
          <a:p>
            <a:pPr lvl="1" eaLnBrk="1" hangingPunct="1">
              <a:lnSpc>
                <a:spcPct val="80000"/>
              </a:lnSpc>
            </a:pPr>
            <a:r>
              <a:rPr lang="en-US" altLang="x-none">
                <a:latin typeface="Calibri" charset="0"/>
                <a:ea typeface="MS PGothic" charset="-128"/>
              </a:rPr>
              <a:t>Company 3: 5</a:t>
            </a:r>
            <a:r>
              <a:rPr lang="en-US" altLang="x-none" baseline="30000">
                <a:latin typeface="Calibri" charset="0"/>
                <a:ea typeface="MS PGothic" charset="-128"/>
              </a:rPr>
              <a:t>25</a:t>
            </a:r>
            <a:r>
              <a:rPr lang="en-US" altLang="x-none">
                <a:latin typeface="Calibri" charset="0"/>
                <a:ea typeface="MS PGothic" charset="-128"/>
              </a:rPr>
              <a:t>=2.98∙10</a:t>
            </a:r>
            <a:r>
              <a:rPr lang="en-US" altLang="x-none" baseline="30000">
                <a:latin typeface="Calibri" charset="0"/>
                <a:ea typeface="MS PGothic" charset="-128"/>
              </a:rPr>
              <a:t>17</a:t>
            </a:r>
            <a:r>
              <a:rPr lang="en-US" altLang="x-none">
                <a:latin typeface="Calibri" charset="0"/>
                <a:ea typeface="MS PGothic" charset="-128"/>
              </a:rPr>
              <a:t> possible strategies, each strategy defines a response for all 25 possible action-combinations by Companies 1 and Company 2</a:t>
            </a:r>
          </a:p>
          <a:p>
            <a:pPr lvl="1" eaLnBrk="1" hangingPunct="1">
              <a:lnSpc>
                <a:spcPct val="80000"/>
              </a:lnSpc>
            </a:pPr>
            <a:r>
              <a:rPr lang="en-US" altLang="x-none">
                <a:latin typeface="Calibri" charset="0"/>
                <a:ea typeface="MS PGothic" charset="-128"/>
              </a:rPr>
              <a:t>Company 4: 5</a:t>
            </a:r>
            <a:r>
              <a:rPr lang="en-US" altLang="x-none" baseline="30000">
                <a:latin typeface="Calibri" charset="0"/>
                <a:ea typeface="MS PGothic" charset="-128"/>
              </a:rPr>
              <a:t>125</a:t>
            </a:r>
            <a:r>
              <a:rPr lang="en-US" altLang="x-none">
                <a:latin typeface="Calibri" charset="0"/>
                <a:ea typeface="MS PGothic" charset="-128"/>
              </a:rPr>
              <a:t>=2.35∙10</a:t>
            </a:r>
            <a:r>
              <a:rPr lang="en-US" altLang="x-none" baseline="30000">
                <a:latin typeface="Calibri" charset="0"/>
                <a:ea typeface="MS PGothic" charset="-128"/>
              </a:rPr>
              <a:t>87</a:t>
            </a:r>
            <a:r>
              <a:rPr lang="en-US" altLang="x-none">
                <a:latin typeface="Calibri" charset="0"/>
                <a:ea typeface="MS PGothic" charset="-128"/>
              </a:rPr>
              <a:t> possible strategies, each strategy defines a response for all 125 possible action-combinations by Companies 1, 2, and 3</a:t>
            </a:r>
          </a:p>
          <a:p>
            <a:pPr lvl="1" eaLnBrk="1" hangingPunct="1">
              <a:lnSpc>
                <a:spcPct val="80000"/>
              </a:lnSpc>
            </a:pPr>
            <a:r>
              <a:rPr lang="en-US" altLang="x-none">
                <a:latin typeface="Calibri" charset="0"/>
                <a:ea typeface="MS PGothic" charset="-128"/>
              </a:rPr>
              <a:t>Company 5: 5</a:t>
            </a:r>
            <a:r>
              <a:rPr lang="en-US" altLang="x-none" baseline="30000">
                <a:latin typeface="Calibri" charset="0"/>
                <a:ea typeface="MS PGothic" charset="-128"/>
              </a:rPr>
              <a:t>625</a:t>
            </a:r>
            <a:r>
              <a:rPr lang="en-US" altLang="x-none">
                <a:latin typeface="Calibri" charset="0"/>
                <a:ea typeface="MS PGothic" charset="-128"/>
              </a:rPr>
              <a:t>=(~infinity) possible strategies, each strategy defines a response for all 625 possible action-combinations by Companies 1, 2, 3, and 4</a:t>
            </a: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2" eaLnBrk="1" hangingPunct="1">
              <a:lnSpc>
                <a:spcPct val="80000"/>
              </a:lnSpc>
            </a:pPr>
            <a:endParaRPr lang="en-US" altLang="x-none">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3</a:t>
            </a:fld>
            <a:endParaRPr lang="en-US" altLang="en-US"/>
          </a:p>
        </p:txBody>
      </p:sp>
    </p:spTree>
    <p:extLst>
      <p:ext uri="{BB962C8B-B14F-4D97-AF65-F5344CB8AC3E}">
        <p14:creationId xmlns:p14="http://schemas.microsoft.com/office/powerpoint/2010/main" val="60411741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2466">
                                            <p:txEl>
                                              <p:pRg st="5" end="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2466">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246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3: Strategies</a:t>
            </a:r>
          </a:p>
        </p:txBody>
      </p:sp>
      <p:grpSp>
        <p:nvGrpSpPr>
          <p:cNvPr id="76" name="Group 75"/>
          <p:cNvGrpSpPr>
            <a:grpSpLocks/>
          </p:cNvGrpSpPr>
          <p:nvPr/>
        </p:nvGrpSpPr>
        <p:grpSpPr bwMode="auto">
          <a:xfrm>
            <a:off x="5410200" y="2667000"/>
            <a:ext cx="1752600" cy="1676400"/>
            <a:chOff x="3200400" y="1524000"/>
            <a:chExt cx="1752600" cy="1676400"/>
          </a:xfrm>
        </p:grpSpPr>
        <p:sp>
          <p:nvSpPr>
            <p:cNvPr id="84015" name="Oval 4"/>
            <p:cNvSpPr>
              <a:spLocks noChangeArrowheads="1"/>
            </p:cNvSpPr>
            <p:nvPr/>
          </p:nvSpPr>
          <p:spPr bwMode="auto">
            <a:xfrm>
              <a:off x="3200400" y="2057400"/>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latin typeface="Times New Roman" charset="0"/>
                </a:rPr>
                <a:t>4</a:t>
              </a:r>
            </a:p>
          </p:txBody>
        </p:sp>
        <p:cxnSp>
          <p:nvCxnSpPr>
            <p:cNvPr id="84016" name="Straight Connector 11"/>
            <p:cNvCxnSpPr>
              <a:cxnSpLocks noChangeShapeType="1"/>
              <a:stCxn id="84015" idx="0"/>
            </p:cNvCxnSpPr>
            <p:nvPr/>
          </p:nvCxnSpPr>
          <p:spPr bwMode="auto">
            <a:xfrm flipV="1">
              <a:off x="3543300" y="1524000"/>
              <a:ext cx="1104900" cy="533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4017" name="Straight Connector 13"/>
            <p:cNvCxnSpPr>
              <a:cxnSpLocks noChangeShapeType="1"/>
              <a:stCxn id="84015" idx="5"/>
            </p:cNvCxnSpPr>
            <p:nvPr/>
          </p:nvCxnSpPr>
          <p:spPr bwMode="auto">
            <a:xfrm>
              <a:off x="3785767" y="2642767"/>
              <a:ext cx="862433" cy="2528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4018" name="Straight Connector 13"/>
            <p:cNvCxnSpPr>
              <a:cxnSpLocks noChangeShapeType="1"/>
              <a:stCxn id="84015" idx="7"/>
            </p:cNvCxnSpPr>
            <p:nvPr/>
          </p:nvCxnSpPr>
          <p:spPr bwMode="auto">
            <a:xfrm flipV="1">
              <a:off x="3785767" y="2057400"/>
              <a:ext cx="862433" cy="1004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4019" name="TextBox 26"/>
            <p:cNvSpPr txBox="1">
              <a:spLocks noChangeArrowheads="1"/>
            </p:cNvSpPr>
            <p:nvPr/>
          </p:nvSpPr>
          <p:spPr bwMode="auto">
            <a:xfrm>
              <a:off x="3505200" y="15240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1.00</a:t>
              </a:r>
            </a:p>
          </p:txBody>
        </p:sp>
        <p:sp>
          <p:nvSpPr>
            <p:cNvPr id="84020" name="TextBox 27"/>
            <p:cNvSpPr txBox="1">
              <a:spLocks noChangeArrowheads="1"/>
            </p:cNvSpPr>
            <p:nvPr/>
          </p:nvSpPr>
          <p:spPr bwMode="auto">
            <a:xfrm>
              <a:off x="3886200" y="17526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0.80</a:t>
              </a:r>
            </a:p>
          </p:txBody>
        </p:sp>
        <p:sp>
          <p:nvSpPr>
            <p:cNvPr id="84021" name="TextBox 27"/>
            <p:cNvSpPr txBox="1">
              <a:spLocks noChangeArrowheads="1"/>
            </p:cNvSpPr>
            <p:nvPr/>
          </p:nvSpPr>
          <p:spPr bwMode="auto">
            <a:xfrm>
              <a:off x="4038600" y="2438400"/>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0.40</a:t>
              </a:r>
            </a:p>
          </p:txBody>
        </p:sp>
        <p:cxnSp>
          <p:nvCxnSpPr>
            <p:cNvPr id="84022" name="Straight Connector 13"/>
            <p:cNvCxnSpPr>
              <a:cxnSpLocks noChangeShapeType="1"/>
              <a:stCxn id="84015" idx="6"/>
            </p:cNvCxnSpPr>
            <p:nvPr/>
          </p:nvCxnSpPr>
          <p:spPr bwMode="auto">
            <a:xfrm flipV="1">
              <a:off x="3886200" y="2362200"/>
              <a:ext cx="762000" cy="381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4023" name="TextBox 27"/>
            <p:cNvSpPr txBox="1">
              <a:spLocks noChangeArrowheads="1"/>
            </p:cNvSpPr>
            <p:nvPr/>
          </p:nvSpPr>
          <p:spPr bwMode="auto">
            <a:xfrm>
              <a:off x="3962400" y="20574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0.60</a:t>
              </a:r>
            </a:p>
          </p:txBody>
        </p:sp>
        <p:cxnSp>
          <p:nvCxnSpPr>
            <p:cNvPr id="84024" name="Straight Connector 11"/>
            <p:cNvCxnSpPr>
              <a:cxnSpLocks noChangeShapeType="1"/>
              <a:stCxn id="84015" idx="4"/>
            </p:cNvCxnSpPr>
            <p:nvPr/>
          </p:nvCxnSpPr>
          <p:spPr bwMode="auto">
            <a:xfrm>
              <a:off x="3543300" y="2743200"/>
              <a:ext cx="1104900" cy="457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4025" name="TextBox 27"/>
            <p:cNvSpPr txBox="1">
              <a:spLocks noChangeArrowheads="1"/>
            </p:cNvSpPr>
            <p:nvPr/>
          </p:nvSpPr>
          <p:spPr bwMode="auto">
            <a:xfrm>
              <a:off x="4038600" y="2743200"/>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0.30</a:t>
              </a:r>
            </a:p>
          </p:txBody>
        </p:sp>
      </p:grpSp>
      <p:grpSp>
        <p:nvGrpSpPr>
          <p:cNvPr id="88" name="Group 87"/>
          <p:cNvGrpSpPr>
            <a:grpSpLocks/>
          </p:cNvGrpSpPr>
          <p:nvPr/>
        </p:nvGrpSpPr>
        <p:grpSpPr bwMode="auto">
          <a:xfrm>
            <a:off x="6858000" y="4114800"/>
            <a:ext cx="1752600" cy="1676400"/>
            <a:chOff x="3200400" y="1524000"/>
            <a:chExt cx="1752600" cy="1676400"/>
          </a:xfrm>
        </p:grpSpPr>
        <p:sp>
          <p:nvSpPr>
            <p:cNvPr id="84004" name="Oval 4"/>
            <p:cNvSpPr>
              <a:spLocks noChangeArrowheads="1"/>
            </p:cNvSpPr>
            <p:nvPr/>
          </p:nvSpPr>
          <p:spPr bwMode="auto">
            <a:xfrm>
              <a:off x="3200400" y="2057400"/>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latin typeface="Times New Roman" charset="0"/>
                </a:rPr>
                <a:t>5</a:t>
              </a:r>
            </a:p>
          </p:txBody>
        </p:sp>
        <p:cxnSp>
          <p:nvCxnSpPr>
            <p:cNvPr id="84005" name="Straight Connector 11"/>
            <p:cNvCxnSpPr>
              <a:cxnSpLocks noChangeShapeType="1"/>
              <a:stCxn id="84004" idx="0"/>
            </p:cNvCxnSpPr>
            <p:nvPr/>
          </p:nvCxnSpPr>
          <p:spPr bwMode="auto">
            <a:xfrm flipV="1">
              <a:off x="3543300" y="1524000"/>
              <a:ext cx="1104900" cy="533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4006" name="Straight Connector 13"/>
            <p:cNvCxnSpPr>
              <a:cxnSpLocks noChangeShapeType="1"/>
              <a:stCxn id="84004" idx="5"/>
            </p:cNvCxnSpPr>
            <p:nvPr/>
          </p:nvCxnSpPr>
          <p:spPr bwMode="auto">
            <a:xfrm>
              <a:off x="3785767" y="2642767"/>
              <a:ext cx="862433" cy="2528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4007" name="Straight Connector 13"/>
            <p:cNvCxnSpPr>
              <a:cxnSpLocks noChangeShapeType="1"/>
              <a:stCxn id="84004" idx="7"/>
            </p:cNvCxnSpPr>
            <p:nvPr/>
          </p:nvCxnSpPr>
          <p:spPr bwMode="auto">
            <a:xfrm flipV="1">
              <a:off x="3785767" y="2057400"/>
              <a:ext cx="862433" cy="1004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4008" name="TextBox 26"/>
            <p:cNvSpPr txBox="1">
              <a:spLocks noChangeArrowheads="1"/>
            </p:cNvSpPr>
            <p:nvPr/>
          </p:nvSpPr>
          <p:spPr bwMode="auto">
            <a:xfrm>
              <a:off x="3505200" y="15240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1.00</a:t>
              </a:r>
            </a:p>
          </p:txBody>
        </p:sp>
        <p:sp>
          <p:nvSpPr>
            <p:cNvPr id="84009" name="TextBox 27"/>
            <p:cNvSpPr txBox="1">
              <a:spLocks noChangeArrowheads="1"/>
            </p:cNvSpPr>
            <p:nvPr/>
          </p:nvSpPr>
          <p:spPr bwMode="auto">
            <a:xfrm>
              <a:off x="3886200" y="17526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0.80</a:t>
              </a:r>
            </a:p>
          </p:txBody>
        </p:sp>
        <p:sp>
          <p:nvSpPr>
            <p:cNvPr id="84010" name="TextBox 27"/>
            <p:cNvSpPr txBox="1">
              <a:spLocks noChangeArrowheads="1"/>
            </p:cNvSpPr>
            <p:nvPr/>
          </p:nvSpPr>
          <p:spPr bwMode="auto">
            <a:xfrm>
              <a:off x="4038600" y="2438400"/>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0.40</a:t>
              </a:r>
            </a:p>
          </p:txBody>
        </p:sp>
        <p:cxnSp>
          <p:nvCxnSpPr>
            <p:cNvPr id="84011" name="Straight Connector 13"/>
            <p:cNvCxnSpPr>
              <a:cxnSpLocks noChangeShapeType="1"/>
              <a:stCxn id="84004" idx="6"/>
            </p:cNvCxnSpPr>
            <p:nvPr/>
          </p:nvCxnSpPr>
          <p:spPr bwMode="auto">
            <a:xfrm flipV="1">
              <a:off x="3886200" y="2362200"/>
              <a:ext cx="762000" cy="381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4012" name="TextBox 27"/>
            <p:cNvSpPr txBox="1">
              <a:spLocks noChangeArrowheads="1"/>
            </p:cNvSpPr>
            <p:nvPr/>
          </p:nvSpPr>
          <p:spPr bwMode="auto">
            <a:xfrm>
              <a:off x="3962400" y="2057400"/>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0.60</a:t>
              </a:r>
            </a:p>
          </p:txBody>
        </p:sp>
        <p:cxnSp>
          <p:nvCxnSpPr>
            <p:cNvPr id="84013" name="Straight Connector 11"/>
            <p:cNvCxnSpPr>
              <a:cxnSpLocks noChangeShapeType="1"/>
              <a:stCxn id="84004" idx="4"/>
            </p:cNvCxnSpPr>
            <p:nvPr/>
          </p:nvCxnSpPr>
          <p:spPr bwMode="auto">
            <a:xfrm>
              <a:off x="3543300" y="2743200"/>
              <a:ext cx="1104900" cy="457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4014" name="TextBox 27"/>
            <p:cNvSpPr txBox="1">
              <a:spLocks noChangeArrowheads="1"/>
            </p:cNvSpPr>
            <p:nvPr/>
          </p:nvSpPr>
          <p:spPr bwMode="auto">
            <a:xfrm>
              <a:off x="4038600" y="2743200"/>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800" b="1">
                  <a:latin typeface="Times New Roman" charset="0"/>
                  <a:ea typeface="MS PGothic" charset="-128"/>
                </a:rPr>
                <a:t>0.30</a:t>
              </a:r>
            </a:p>
          </p:txBody>
        </p:sp>
      </p:grpSp>
      <p:pic>
        <p:nvPicPr>
          <p:cNvPr id="21" name="Picture 2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40013" y="1600200"/>
            <a:ext cx="94138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973" name="Picture 2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50" y="2057400"/>
            <a:ext cx="32004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1" name="Picture 10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590800"/>
            <a:ext cx="94138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 name="Picture 10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200400"/>
            <a:ext cx="94138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 name="Picture 10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4114800"/>
            <a:ext cx="94138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 name="Picture 10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4724400"/>
            <a:ext cx="94138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13716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 name="Picture 10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16764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 name="Picture 105"/>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185737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 name="Picture 10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1336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8" name="Picture 10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316163"/>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 name="Picture 10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4384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0" name="Picture 109"/>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6670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1" name="Picture 1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84797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 name="Picture 11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48050" y="303847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7" name="Picture 11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57575" y="313372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 name="Picture 11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57575" y="33528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9" name="Picture 11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51225" y="32766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0" name="Picture 119"/>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67100" y="347662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1" name="Picture 12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57575" y="37338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 name="Picture 12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57575" y="38862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 name="Picture 122"/>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57575" y="3932238"/>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 name="Picture 123"/>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48050" y="421005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 name="Picture 1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48050" y="436245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 name="Picture 125"/>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48050" y="4533900"/>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7" name="Picture 12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86150" y="467677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 name="Picture 12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86150" y="479107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9" name="Picture 12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95675" y="4829175"/>
            <a:ext cx="3921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0" name="Picture 129"/>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49638" y="4981575"/>
            <a:ext cx="3921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 name="Picture 13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67100" y="5229225"/>
            <a:ext cx="3937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2" name="Picture 13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465513" y="5419725"/>
            <a:ext cx="3921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a:spLocks noChangeArrowheads="1"/>
          </p:cNvSpPr>
          <p:nvPr/>
        </p:nvSpPr>
        <p:spPr bwMode="auto">
          <a:xfrm>
            <a:off x="3921125" y="1219200"/>
            <a:ext cx="525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3600"/>
              <a:t>Game has 3125 end nodes</a:t>
            </a:r>
          </a:p>
        </p:txBody>
      </p:sp>
      <p:sp>
        <p:nvSpPr>
          <p:cNvPr id="4" name="Slide Number Placeholder 3"/>
          <p:cNvSpPr>
            <a:spLocks noGrp="1"/>
          </p:cNvSpPr>
          <p:nvPr>
            <p:ph type="sldNum" sz="quarter" idx="10"/>
          </p:nvPr>
        </p:nvSpPr>
        <p:spPr/>
        <p:txBody>
          <a:bodyPr/>
          <a:lstStyle/>
          <a:p>
            <a:fld id="{339DFB68-6E93-3A42-A39B-59A477240832}" type="slidenum">
              <a:rPr lang="en-US" altLang="en-US" smtClean="0"/>
              <a:pPr/>
              <a:t>4</a:t>
            </a:fld>
            <a:endParaRPr lang="en-US" altLang="en-US"/>
          </a:p>
        </p:txBody>
      </p:sp>
    </p:spTree>
    <p:extLst>
      <p:ext uri="{BB962C8B-B14F-4D97-AF65-F5344CB8AC3E}">
        <p14:creationId xmlns:p14="http://schemas.microsoft.com/office/powerpoint/2010/main" val="89406069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2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2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2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2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2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2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29"/>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3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31"/>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32"/>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nodeType="clickEffect">
                                  <p:stCondLst>
                                    <p:cond delay="0"/>
                                  </p:stCondLst>
                                  <p:childTnLst>
                                    <p:set>
                                      <p:cBhvr>
                                        <p:cTn id="70" dur="1" fill="hold">
                                          <p:stCondLst>
                                            <p:cond delay="0"/>
                                          </p:stCondLst>
                                        </p:cTn>
                                        <p:tgtEl>
                                          <p:spTgt spid="76"/>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8"/>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3 : Simplification</a:t>
            </a:r>
          </a:p>
        </p:txBody>
      </p:sp>
      <p:sp>
        <p:nvSpPr>
          <p:cNvPr id="66562"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a:latin typeface="Calibri" charset="0"/>
                <a:ea typeface="MS PGothic" charset="-128"/>
              </a:rPr>
              <a:t>As before: simplify without losing details!</a:t>
            </a:r>
          </a:p>
          <a:p>
            <a:pPr lvl="1" eaLnBrk="1" hangingPunct="1">
              <a:lnSpc>
                <a:spcPct val="80000"/>
              </a:lnSpc>
            </a:pPr>
            <a:r>
              <a:rPr lang="en-US" altLang="x-none">
                <a:latin typeface="Calibri" charset="0"/>
                <a:ea typeface="MS PGothic" charset="-128"/>
              </a:rPr>
              <a:t>Only lowest price set before counts for my decision</a:t>
            </a:r>
          </a:p>
          <a:p>
            <a:pPr lvl="1" eaLnBrk="1" hangingPunct="1">
              <a:lnSpc>
                <a:spcPct val="80000"/>
              </a:lnSpc>
            </a:pPr>
            <a:r>
              <a:rPr lang="en-US" altLang="x-none">
                <a:latin typeface="Calibri" charset="0"/>
                <a:ea typeface="MS PGothic" charset="-128"/>
              </a:rPr>
              <a:t>Number of firms at this price important for my payoff</a:t>
            </a:r>
          </a:p>
          <a:p>
            <a:pPr lvl="1" eaLnBrk="1" hangingPunct="1">
              <a:lnSpc>
                <a:spcPct val="80000"/>
              </a:lnSpc>
            </a:pPr>
            <a:endParaRPr lang="en-US" altLang="x-none">
              <a:latin typeface="Calibri" charset="0"/>
              <a:ea typeface="MS PGothic" charset="-128"/>
            </a:endParaRPr>
          </a:p>
          <a:p>
            <a:pPr eaLnBrk="1" hangingPunct="1">
              <a:lnSpc>
                <a:spcPct val="80000"/>
              </a:lnSpc>
            </a:pPr>
            <a:r>
              <a:rPr lang="en-US" altLang="x-none">
                <a:latin typeface="Calibri" charset="0"/>
                <a:ea typeface="MS PGothic" charset="-128"/>
              </a:rPr>
              <a:t>Thus,</a:t>
            </a:r>
          </a:p>
          <a:p>
            <a:pPr eaLnBrk="1" hangingPunct="1">
              <a:lnSpc>
                <a:spcPct val="80000"/>
              </a:lnSpc>
            </a:pPr>
            <a:r>
              <a:rPr lang="en-US" altLang="x-none">
                <a:latin typeface="Calibri" charset="0"/>
                <a:ea typeface="MS PGothic" charset="-128"/>
              </a:rPr>
              <a:t>for company 5, there are 17 possible outcomes of the decisions of companies 1 to 4</a:t>
            </a:r>
          </a:p>
          <a:p>
            <a:pPr eaLnBrk="1" hangingPunct="1">
              <a:lnSpc>
                <a:spcPct val="80000"/>
              </a:lnSpc>
            </a:pPr>
            <a:r>
              <a:rPr lang="en-US" altLang="x-none">
                <a:latin typeface="Calibri" charset="0"/>
                <a:ea typeface="MS PGothic" charset="-128"/>
              </a:rPr>
              <a:t>for company 4, there are 13 possible outcomes of the decisions of companies 1 to 3</a:t>
            </a:r>
          </a:p>
          <a:p>
            <a:pPr eaLnBrk="1" hangingPunct="1">
              <a:lnSpc>
                <a:spcPct val="80000"/>
              </a:lnSpc>
            </a:pPr>
            <a:r>
              <a:rPr lang="en-US" altLang="x-none">
                <a:latin typeface="Calibri" charset="0"/>
                <a:ea typeface="MS PGothic" charset="-128"/>
              </a:rPr>
              <a:t>for company 3, there are 9 possible outcomes of the decisions of companies 1 to 2</a:t>
            </a:r>
          </a:p>
          <a:p>
            <a:pPr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5</a:t>
            </a:fld>
            <a:endParaRPr lang="en-US" altLang="en-US"/>
          </a:p>
        </p:txBody>
      </p:sp>
    </p:spTree>
    <p:extLst>
      <p:ext uri="{BB962C8B-B14F-4D97-AF65-F5344CB8AC3E}">
        <p14:creationId xmlns:p14="http://schemas.microsoft.com/office/powerpoint/2010/main" val="134937785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6562">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656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656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65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3: Best replies</a:t>
            </a:r>
          </a:p>
        </p:txBody>
      </p:sp>
      <p:sp>
        <p:nvSpPr>
          <p:cNvPr id="88066"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a:latin typeface="Calibri" charset="0"/>
                <a:ea typeface="MS PGothic" charset="-128"/>
              </a:rPr>
              <a:t>Then: Think from the end!</a:t>
            </a:r>
          </a:p>
          <a:p>
            <a:pPr lvl="1" eaLnBrk="1" hangingPunct="1">
              <a:lnSpc>
                <a:spcPct val="80000"/>
              </a:lnSpc>
            </a:pPr>
            <a:r>
              <a:rPr lang="en-US" altLang="x-none">
                <a:latin typeface="Calibri" charset="0"/>
                <a:ea typeface="MS PGothic" charset="-128"/>
              </a:rPr>
              <a:t>Incentives for last firm given behavior before.</a:t>
            </a:r>
          </a:p>
          <a:p>
            <a:pPr lvl="1" eaLnBrk="1" hangingPunct="1">
              <a:lnSpc>
                <a:spcPct val="80000"/>
              </a:lnSpc>
            </a:pPr>
            <a:r>
              <a:rPr lang="en-US" altLang="x-none">
                <a:latin typeface="Calibri" charset="0"/>
                <a:ea typeface="MS PGothic" charset="-128"/>
              </a:rPr>
              <a:t>Incentives for second last firm given behavior before and behavior to be expected from last firm</a:t>
            </a:r>
          </a:p>
          <a:p>
            <a:pPr lvl="1" eaLnBrk="1" hangingPunct="1">
              <a:lnSpc>
                <a:spcPct val="80000"/>
              </a:lnSpc>
            </a:pPr>
            <a:r>
              <a:rPr lang="en-US" altLang="x-none">
                <a:latin typeface="Calibri" charset="0"/>
                <a:ea typeface="MS PGothic" charset="-128"/>
              </a:rPr>
              <a:t>Incentives for 3</a:t>
            </a:r>
            <a:r>
              <a:rPr lang="en-US" altLang="x-none" baseline="30000">
                <a:latin typeface="Calibri" charset="0"/>
                <a:ea typeface="MS PGothic" charset="-128"/>
              </a:rPr>
              <a:t>rd</a:t>
            </a:r>
            <a:r>
              <a:rPr lang="en-US" altLang="x-none">
                <a:latin typeface="Calibri" charset="0"/>
                <a:ea typeface="MS PGothic" charset="-128"/>
              </a:rPr>
              <a:t> firm given behavior before and behavior to be expected from last 2 firms</a:t>
            </a:r>
          </a:p>
          <a:p>
            <a:pPr lvl="1" eaLnBrk="1" hangingPunct="1">
              <a:lnSpc>
                <a:spcPct val="80000"/>
              </a:lnSpc>
            </a:pPr>
            <a:r>
              <a:rPr lang="en-US" altLang="x-none">
                <a:latin typeface="Calibri" charset="0"/>
                <a:ea typeface="MS PGothic" charset="-128"/>
              </a:rPr>
              <a:t>Incentives for 2</a:t>
            </a:r>
            <a:r>
              <a:rPr lang="en-US" altLang="x-none" baseline="30000">
                <a:latin typeface="Calibri" charset="0"/>
                <a:ea typeface="MS PGothic" charset="-128"/>
              </a:rPr>
              <a:t>nd</a:t>
            </a:r>
            <a:r>
              <a:rPr lang="en-US" altLang="x-none">
                <a:latin typeface="Calibri" charset="0"/>
                <a:ea typeface="MS PGothic" charset="-128"/>
              </a:rPr>
              <a:t> firm given behavior of first firm and behavior to be expected from next 3 firms</a:t>
            </a:r>
          </a:p>
          <a:p>
            <a:pPr lvl="1" eaLnBrk="1" hangingPunct="1">
              <a:lnSpc>
                <a:spcPct val="80000"/>
              </a:lnSpc>
            </a:pPr>
            <a:r>
              <a:rPr lang="en-US" altLang="x-none">
                <a:latin typeface="Calibri" charset="0"/>
                <a:ea typeface="MS PGothic" charset="-128"/>
              </a:rPr>
              <a:t>Incentives for first firm given behavior to be expected from next 4 firms</a:t>
            </a: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6</a:t>
            </a:fld>
            <a:endParaRPr lang="en-US" altLang="en-US"/>
          </a:p>
        </p:txBody>
      </p:sp>
    </p:spTree>
    <p:extLst>
      <p:ext uri="{BB962C8B-B14F-4D97-AF65-F5344CB8AC3E}">
        <p14:creationId xmlns:p14="http://schemas.microsoft.com/office/powerpoint/2010/main" val="893503729"/>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ChangeArrowheads="1"/>
          </p:cNvSpPr>
          <p:nvPr>
            <p:ph type="title"/>
          </p:nvPr>
        </p:nvSpPr>
        <p:spPr>
          <a:xfrm>
            <a:off x="533400" y="152400"/>
            <a:ext cx="7772400" cy="762000"/>
          </a:xfrm>
        </p:spPr>
        <p:txBody>
          <a:bodyPr/>
          <a:lstStyle/>
          <a:p>
            <a:pPr eaLnBrk="1" hangingPunct="1"/>
            <a:r>
              <a:rPr lang="en-US" altLang="x-none">
                <a:latin typeface="Calibri" charset="0"/>
                <a:ea typeface="MS PGothic" charset="-128"/>
              </a:rPr>
              <a:t>Experiment 3: Payoffs for last player</a:t>
            </a:r>
          </a:p>
        </p:txBody>
      </p:sp>
      <p:graphicFrame>
        <p:nvGraphicFramePr>
          <p:cNvPr id="4" name="Content Placeholder 4"/>
          <p:cNvGraphicFramePr>
            <a:graphicFrameLocks/>
          </p:cNvGraphicFramePr>
          <p:nvPr/>
        </p:nvGraphicFramePr>
        <p:xfrm>
          <a:off x="457200" y="990600"/>
          <a:ext cx="7772401" cy="4886325"/>
        </p:xfrm>
        <a:graphic>
          <a:graphicData uri="http://schemas.openxmlformats.org/drawingml/2006/table">
            <a:tbl>
              <a:tblPr firstRow="1" bandRow="1">
                <a:tableStyleId>{5940675A-B579-460E-94D1-54222C63F5DA}</a:tableStyleId>
              </a:tblPr>
              <a:tblGrid>
                <a:gridCol w="1762813">
                  <a:extLst>
                    <a:ext uri="{9D8B030D-6E8A-4147-A177-3AD203B41FA5}">
                      <a16:colId xmlns:a16="http://schemas.microsoft.com/office/drawing/2014/main" val="20000"/>
                    </a:ext>
                  </a:extLst>
                </a:gridCol>
                <a:gridCol w="1522429">
                  <a:extLst>
                    <a:ext uri="{9D8B030D-6E8A-4147-A177-3AD203B41FA5}">
                      <a16:colId xmlns:a16="http://schemas.microsoft.com/office/drawing/2014/main" val="20001"/>
                    </a:ext>
                  </a:extLst>
                </a:gridCol>
                <a:gridCol w="1041662">
                  <a:extLst>
                    <a:ext uri="{9D8B030D-6E8A-4147-A177-3AD203B41FA5}">
                      <a16:colId xmlns:a16="http://schemas.microsoft.com/office/drawing/2014/main" val="20002"/>
                    </a:ext>
                  </a:extLst>
                </a:gridCol>
                <a:gridCol w="930897">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tblGrid>
              <a:tr h="579120">
                <a:tc>
                  <a:txBody>
                    <a:bodyPr/>
                    <a:lstStyle/>
                    <a:p>
                      <a:pPr algn="ctr"/>
                      <a:r>
                        <a:rPr lang="en-US" sz="1600" b="1" dirty="0"/>
                        <a:t>Lowest previous price</a:t>
                      </a:r>
                    </a:p>
                  </a:txBody>
                  <a:tcPr anchor="ctr"/>
                </a:tc>
                <a:tc>
                  <a:txBody>
                    <a:bodyPr/>
                    <a:lstStyle/>
                    <a:p>
                      <a:pPr algn="ctr"/>
                      <a:r>
                        <a:rPr lang="en-US" sz="1600" b="1" dirty="0"/>
                        <a:t>Number of</a:t>
                      </a:r>
                      <a:r>
                        <a:rPr lang="en-US" sz="1600" b="1" baseline="0" dirty="0"/>
                        <a:t> firms with </a:t>
                      </a:r>
                      <a:r>
                        <a:rPr lang="en-US" sz="1600" b="1" baseline="0" dirty="0" err="1"/>
                        <a:t>lp</a:t>
                      </a:r>
                      <a:endParaRPr lang="en-US" sz="1600" b="1" dirty="0"/>
                    </a:p>
                  </a:txBody>
                  <a:tcPr anchor="ctr"/>
                </a:tc>
                <a:tc>
                  <a:txBody>
                    <a:bodyPr/>
                    <a:lstStyle/>
                    <a:p>
                      <a:pPr algn="ctr"/>
                      <a:r>
                        <a:rPr lang="en-US" sz="1600" b="1" dirty="0"/>
                        <a:t>0.30</a:t>
                      </a:r>
                    </a:p>
                  </a:txBody>
                  <a:tcPr anchor="ctr"/>
                </a:tc>
                <a:tc>
                  <a:txBody>
                    <a:bodyPr/>
                    <a:lstStyle/>
                    <a:p>
                      <a:pPr algn="ctr"/>
                      <a:r>
                        <a:rPr lang="en-US" sz="1600" b="1" dirty="0"/>
                        <a:t>0.40</a:t>
                      </a:r>
                    </a:p>
                  </a:txBody>
                  <a:tcPr anchor="ctr"/>
                </a:tc>
                <a:tc>
                  <a:txBody>
                    <a:bodyPr/>
                    <a:lstStyle/>
                    <a:p>
                      <a:pPr algn="ctr"/>
                      <a:r>
                        <a:rPr lang="en-US" sz="1600" b="1" dirty="0"/>
                        <a:t>0.60</a:t>
                      </a:r>
                    </a:p>
                  </a:txBody>
                  <a:tcPr anchor="ctr"/>
                </a:tc>
                <a:tc>
                  <a:txBody>
                    <a:bodyPr/>
                    <a:lstStyle/>
                    <a:p>
                      <a:pPr algn="ctr"/>
                      <a:r>
                        <a:rPr lang="en-US" sz="1600" b="1" dirty="0"/>
                        <a:t>0.80</a:t>
                      </a:r>
                    </a:p>
                  </a:txBody>
                  <a:tcPr anchor="ctr"/>
                </a:tc>
                <a:tc>
                  <a:txBody>
                    <a:bodyPr/>
                    <a:lstStyle/>
                    <a:p>
                      <a:pPr algn="ctr"/>
                      <a:r>
                        <a:rPr lang="en-US" sz="1600" b="1" dirty="0"/>
                        <a:t>1.00</a:t>
                      </a:r>
                    </a:p>
                  </a:txBody>
                  <a:tcPr anchor="ctr"/>
                </a:tc>
                <a:extLst>
                  <a:ext uri="{0D108BD9-81ED-4DB2-BD59-A6C34878D82A}">
                    <a16:rowId xmlns:a16="http://schemas.microsoft.com/office/drawing/2014/main" val="10000"/>
                  </a:ext>
                </a:extLst>
              </a:tr>
              <a:tr h="253365">
                <a:tc>
                  <a:txBody>
                    <a:bodyPr/>
                    <a:lstStyle/>
                    <a:p>
                      <a:pPr algn="ctr"/>
                      <a:r>
                        <a:rPr lang="en-US" sz="1600" b="1" dirty="0"/>
                        <a:t>1.00</a:t>
                      </a:r>
                    </a:p>
                  </a:txBody>
                  <a:tcPr marL="0" marR="0" marT="0" marB="0" anchor="ctr"/>
                </a:tc>
                <a:tc>
                  <a:txBody>
                    <a:bodyPr/>
                    <a:lstStyle/>
                    <a:p>
                      <a:pPr algn="ctr"/>
                      <a:r>
                        <a:rPr lang="en-US" sz="1600" dirty="0"/>
                        <a:t>4</a:t>
                      </a:r>
                    </a:p>
                  </a:txBody>
                  <a:tcPr marL="0" marR="0" marT="0" marB="0" anchor="ctr"/>
                </a:tc>
                <a:tc>
                  <a:txBody>
                    <a:bodyPr/>
                    <a:lstStyle/>
                    <a:p>
                      <a:pPr algn="ctr" fontAlgn="ctr"/>
                      <a:r>
                        <a:rPr lang="en-US" sz="1600" b="0" i="0" u="none" strike="noStrike" dirty="0">
                          <a:solidFill>
                            <a:srgbClr val="000000"/>
                          </a:solidFill>
                          <a:latin typeface="Times New Roman"/>
                        </a:rPr>
                        <a:t>24</a:t>
                      </a:r>
                    </a:p>
                  </a:txBody>
                  <a:tcPr marL="9525" marR="9525" marT="9525" marB="0" anchor="ctr"/>
                </a:tc>
                <a:tc>
                  <a:txBody>
                    <a:bodyPr/>
                    <a:lstStyle/>
                    <a:p>
                      <a:pPr algn="ctr" fontAlgn="ctr"/>
                      <a:r>
                        <a:rPr lang="en-US" sz="1600" b="0" i="0" u="none" strike="noStrike">
                          <a:solidFill>
                            <a:srgbClr val="000000"/>
                          </a:solidFill>
                          <a:latin typeface="Times New Roman"/>
                        </a:rPr>
                        <a:t>67</a:t>
                      </a:r>
                    </a:p>
                  </a:txBody>
                  <a:tcPr marL="9525" marR="9525" marT="9525" marB="0" anchor="ctr"/>
                </a:tc>
                <a:tc>
                  <a:txBody>
                    <a:bodyPr/>
                    <a:lstStyle/>
                    <a:p>
                      <a:pPr algn="ctr" fontAlgn="ctr"/>
                      <a:r>
                        <a:rPr lang="en-US" sz="1600" b="0" i="0" u="none" strike="noStrike">
                          <a:solidFill>
                            <a:srgbClr val="000000"/>
                          </a:solidFill>
                          <a:latin typeface="Times New Roman"/>
                        </a:rPr>
                        <a:t>122</a:t>
                      </a:r>
                    </a:p>
                  </a:txBody>
                  <a:tcPr marL="9525" marR="9525" marT="9525" marB="0" anchor="ctr"/>
                </a:tc>
                <a:tc>
                  <a:txBody>
                    <a:bodyPr/>
                    <a:lstStyle/>
                    <a:p>
                      <a:pPr algn="ctr" fontAlgn="ctr"/>
                      <a:r>
                        <a:rPr lang="en-US" sz="1600" b="0" i="0" u="none" strike="noStrike" dirty="0">
                          <a:solidFill>
                            <a:srgbClr val="000000"/>
                          </a:solidFill>
                          <a:latin typeface="Times New Roman"/>
                        </a:rPr>
                        <a:t>130</a:t>
                      </a:r>
                    </a:p>
                  </a:txBody>
                  <a:tcPr marL="9525" marR="9525" marT="9525" marB="0" anchor="ctr">
                    <a:noFill/>
                  </a:tcPr>
                </a:tc>
                <a:tc>
                  <a:txBody>
                    <a:bodyPr/>
                    <a:lstStyle/>
                    <a:p>
                      <a:pPr algn="ctr" fontAlgn="ctr"/>
                      <a:r>
                        <a:rPr lang="en-US" sz="1600" b="0" i="0" u="none" strike="noStrike">
                          <a:solidFill>
                            <a:srgbClr val="000000"/>
                          </a:solidFill>
                          <a:latin typeface="Times New Roman"/>
                        </a:rPr>
                        <a:t>89</a:t>
                      </a:r>
                    </a:p>
                  </a:txBody>
                  <a:tcPr marL="9525" marR="9525" marT="9525" marB="0" anchor="ctr"/>
                </a:tc>
                <a:extLst>
                  <a:ext uri="{0D108BD9-81ED-4DB2-BD59-A6C34878D82A}">
                    <a16:rowId xmlns:a16="http://schemas.microsoft.com/office/drawing/2014/main" val="10001"/>
                  </a:ext>
                </a:extLst>
              </a:tr>
              <a:tr h="253365">
                <a:tc>
                  <a:txBody>
                    <a:bodyPr/>
                    <a:lstStyle/>
                    <a:p>
                      <a:pPr algn="ctr"/>
                      <a:r>
                        <a:rPr lang="en-US" sz="1600" b="1" dirty="0"/>
                        <a:t>0.80</a:t>
                      </a:r>
                    </a:p>
                  </a:txBody>
                  <a:tcPr marL="0" marR="0" marT="0" marB="0" anchor="ctr"/>
                </a:tc>
                <a:tc>
                  <a:txBody>
                    <a:bodyPr/>
                    <a:lstStyle/>
                    <a:p>
                      <a:pPr algn="ctr"/>
                      <a:r>
                        <a:rPr lang="en-US" sz="1600" dirty="0"/>
                        <a:t>4</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a:solidFill>
                            <a:srgbClr val="000000"/>
                          </a:solidFill>
                          <a:latin typeface="Times New Roman"/>
                        </a:rPr>
                        <a:t>67</a:t>
                      </a:r>
                    </a:p>
                  </a:txBody>
                  <a:tcPr marL="9525" marR="9525" marT="9525" marB="0" anchor="ctr"/>
                </a:tc>
                <a:tc>
                  <a:txBody>
                    <a:bodyPr/>
                    <a:lstStyle/>
                    <a:p>
                      <a:pPr algn="ctr" fontAlgn="ctr"/>
                      <a:r>
                        <a:rPr lang="en-US" sz="1600" b="0" i="0" u="none" strike="noStrike" dirty="0">
                          <a:solidFill>
                            <a:srgbClr val="000000"/>
                          </a:solidFill>
                          <a:latin typeface="Times New Roman"/>
                        </a:rPr>
                        <a:t>122</a:t>
                      </a:r>
                    </a:p>
                  </a:txBody>
                  <a:tcPr marL="9525" marR="9525" marT="9525" marB="0" anchor="ctr">
                    <a:noFill/>
                  </a:tcPr>
                </a:tc>
                <a:tc>
                  <a:txBody>
                    <a:bodyPr/>
                    <a:lstStyle/>
                    <a:p>
                      <a:pPr algn="ctr" fontAlgn="ctr"/>
                      <a:r>
                        <a:rPr lang="en-US" sz="1600" b="0" i="0" u="none" strike="noStrike">
                          <a:solidFill>
                            <a:srgbClr val="000000"/>
                          </a:solidFill>
                          <a:latin typeface="Times New Roman"/>
                        </a:rPr>
                        <a:t>26</a:t>
                      </a:r>
                    </a:p>
                  </a:txBody>
                  <a:tcPr marL="9525" marR="9525" marT="9525" marB="0" anchor="ctr"/>
                </a:tc>
                <a:tc>
                  <a:txBody>
                    <a:bodyPr/>
                    <a:lstStyle/>
                    <a:p>
                      <a:pPr algn="ctr" rtl="0" fontAlgn="ctr"/>
                      <a:r>
                        <a:rPr lang="en-US" sz="1600" b="0" i="0" u="none" strike="noStrike" dirty="0">
                          <a:solidFill>
                            <a:srgbClr val="000000"/>
                          </a:solidFill>
                          <a:latin typeface="Times New Roman"/>
                        </a:rPr>
                        <a:t>0</a:t>
                      </a:r>
                    </a:p>
                  </a:txBody>
                  <a:tcPr marL="9525" marR="9525" marT="9525" marB="0" anchor="ctr"/>
                </a:tc>
                <a:extLst>
                  <a:ext uri="{0D108BD9-81ED-4DB2-BD59-A6C34878D82A}">
                    <a16:rowId xmlns:a16="http://schemas.microsoft.com/office/drawing/2014/main" val="10002"/>
                  </a:ext>
                </a:extLst>
              </a:tr>
              <a:tr h="253365">
                <a:tc>
                  <a:txBody>
                    <a:bodyPr/>
                    <a:lstStyle/>
                    <a:p>
                      <a:pPr algn="ctr"/>
                      <a:r>
                        <a:rPr lang="en-US" sz="1600" b="1" dirty="0"/>
                        <a:t>0.80</a:t>
                      </a:r>
                    </a:p>
                  </a:txBody>
                  <a:tcPr marL="0" marR="0" marT="0" marB="0" anchor="ctr"/>
                </a:tc>
                <a:tc>
                  <a:txBody>
                    <a:bodyPr/>
                    <a:lstStyle/>
                    <a:p>
                      <a:pPr algn="ctr"/>
                      <a:r>
                        <a:rPr lang="en-US" sz="1600" dirty="0"/>
                        <a:t>3</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a:solidFill>
                            <a:srgbClr val="000000"/>
                          </a:solidFill>
                          <a:latin typeface="Times New Roman"/>
                        </a:rPr>
                        <a:t>67</a:t>
                      </a:r>
                    </a:p>
                  </a:txBody>
                  <a:tcPr marL="9525" marR="9525" marT="9525" marB="0" anchor="ctr"/>
                </a:tc>
                <a:tc>
                  <a:txBody>
                    <a:bodyPr/>
                    <a:lstStyle/>
                    <a:p>
                      <a:pPr algn="ctr" fontAlgn="ctr"/>
                      <a:r>
                        <a:rPr lang="en-US" sz="1600" b="0" i="0" u="none" strike="noStrike" dirty="0">
                          <a:solidFill>
                            <a:srgbClr val="000000"/>
                          </a:solidFill>
                          <a:latin typeface="Times New Roman"/>
                        </a:rPr>
                        <a:t>122</a:t>
                      </a:r>
                    </a:p>
                  </a:txBody>
                  <a:tcPr marL="9525" marR="9525" marT="9525" marB="0" anchor="ctr">
                    <a:noFill/>
                  </a:tcPr>
                </a:tc>
                <a:tc>
                  <a:txBody>
                    <a:bodyPr/>
                    <a:lstStyle/>
                    <a:p>
                      <a:pPr algn="ctr" fontAlgn="ctr"/>
                      <a:r>
                        <a:rPr lang="en-US" sz="1600" b="0" i="0" u="none" strike="noStrike">
                          <a:solidFill>
                            <a:srgbClr val="000000"/>
                          </a:solidFill>
                          <a:latin typeface="Times New Roman"/>
                        </a:rPr>
                        <a:t>32</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03"/>
                  </a:ext>
                </a:extLst>
              </a:tr>
              <a:tr h="253365">
                <a:tc>
                  <a:txBody>
                    <a:bodyPr/>
                    <a:lstStyle/>
                    <a:p>
                      <a:pPr algn="ctr"/>
                      <a:r>
                        <a:rPr lang="en-US" sz="1600" b="1" dirty="0"/>
                        <a:t>0.80</a:t>
                      </a:r>
                    </a:p>
                  </a:txBody>
                  <a:tcPr marL="0" marR="0" marT="0" marB="0" anchor="ctr"/>
                </a:tc>
                <a:tc>
                  <a:txBody>
                    <a:bodyPr/>
                    <a:lstStyle/>
                    <a:p>
                      <a:pPr algn="ctr"/>
                      <a:r>
                        <a:rPr lang="en-US" sz="1600" dirty="0"/>
                        <a:t>2</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a:solidFill>
                            <a:srgbClr val="000000"/>
                          </a:solidFill>
                          <a:latin typeface="Times New Roman"/>
                        </a:rPr>
                        <a:t>67</a:t>
                      </a:r>
                    </a:p>
                  </a:txBody>
                  <a:tcPr marL="9525" marR="9525" marT="9525" marB="0" anchor="ctr"/>
                </a:tc>
                <a:tc>
                  <a:txBody>
                    <a:bodyPr/>
                    <a:lstStyle/>
                    <a:p>
                      <a:pPr algn="ctr" fontAlgn="ctr"/>
                      <a:r>
                        <a:rPr lang="en-US" sz="1600" b="0" i="0" u="none" strike="noStrike" dirty="0">
                          <a:solidFill>
                            <a:srgbClr val="000000"/>
                          </a:solidFill>
                          <a:latin typeface="Times New Roman"/>
                        </a:rPr>
                        <a:t>122</a:t>
                      </a:r>
                    </a:p>
                  </a:txBody>
                  <a:tcPr marL="9525" marR="9525" marT="9525" marB="0" anchor="ctr">
                    <a:noFill/>
                  </a:tcPr>
                </a:tc>
                <a:tc>
                  <a:txBody>
                    <a:bodyPr/>
                    <a:lstStyle/>
                    <a:p>
                      <a:pPr algn="ctr" fontAlgn="ctr"/>
                      <a:r>
                        <a:rPr lang="en-US" sz="1600" b="0" i="0" u="none" strike="noStrike">
                          <a:solidFill>
                            <a:srgbClr val="000000"/>
                          </a:solidFill>
                          <a:latin typeface="Times New Roman"/>
                        </a:rPr>
                        <a:t>43</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04"/>
                  </a:ext>
                </a:extLst>
              </a:tr>
              <a:tr h="253365">
                <a:tc>
                  <a:txBody>
                    <a:bodyPr/>
                    <a:lstStyle/>
                    <a:p>
                      <a:pPr algn="ctr"/>
                      <a:r>
                        <a:rPr lang="en-US" sz="1600" b="1" dirty="0"/>
                        <a:t>0.80</a:t>
                      </a:r>
                    </a:p>
                  </a:txBody>
                  <a:tcPr marL="0" marR="0" marT="0" marB="0" anchor="ctr"/>
                </a:tc>
                <a:tc>
                  <a:txBody>
                    <a:bodyPr/>
                    <a:lstStyle/>
                    <a:p>
                      <a:pPr algn="ctr"/>
                      <a:r>
                        <a:rPr lang="en-US" sz="1600" dirty="0"/>
                        <a:t>1</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a:solidFill>
                            <a:srgbClr val="000000"/>
                          </a:solidFill>
                          <a:latin typeface="Times New Roman"/>
                        </a:rPr>
                        <a:t>67</a:t>
                      </a:r>
                    </a:p>
                  </a:txBody>
                  <a:tcPr marL="9525" marR="9525" marT="9525" marB="0" anchor="ctr"/>
                </a:tc>
                <a:tc>
                  <a:txBody>
                    <a:bodyPr/>
                    <a:lstStyle/>
                    <a:p>
                      <a:pPr algn="ctr" fontAlgn="ctr"/>
                      <a:r>
                        <a:rPr lang="en-US" sz="1600" b="0" i="0" u="none" strike="noStrike" dirty="0">
                          <a:solidFill>
                            <a:srgbClr val="000000"/>
                          </a:solidFill>
                          <a:latin typeface="Times New Roman"/>
                        </a:rPr>
                        <a:t>122</a:t>
                      </a:r>
                    </a:p>
                  </a:txBody>
                  <a:tcPr marL="9525" marR="9525" marT="9525" marB="0" anchor="ctr">
                    <a:noFill/>
                  </a:tcPr>
                </a:tc>
                <a:tc>
                  <a:txBody>
                    <a:bodyPr/>
                    <a:lstStyle/>
                    <a:p>
                      <a:pPr algn="ctr" fontAlgn="ctr"/>
                      <a:r>
                        <a:rPr lang="en-US" sz="1600" b="0" i="0" u="none" strike="noStrike">
                          <a:solidFill>
                            <a:srgbClr val="000000"/>
                          </a:solidFill>
                          <a:latin typeface="Times New Roman"/>
                        </a:rPr>
                        <a:t>65</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05"/>
                  </a:ext>
                </a:extLst>
              </a:tr>
              <a:tr h="253365">
                <a:tc>
                  <a:txBody>
                    <a:bodyPr/>
                    <a:lstStyle/>
                    <a:p>
                      <a:pPr algn="ctr"/>
                      <a:r>
                        <a:rPr lang="en-US" sz="1600" b="1" dirty="0"/>
                        <a:t>0.60</a:t>
                      </a:r>
                    </a:p>
                  </a:txBody>
                  <a:tcPr marL="0" marR="0" marT="0" marB="0" anchor="ctr"/>
                </a:tc>
                <a:tc>
                  <a:txBody>
                    <a:bodyPr/>
                    <a:lstStyle/>
                    <a:p>
                      <a:pPr algn="ctr"/>
                      <a:r>
                        <a:rPr lang="en-US" sz="1600" dirty="0"/>
                        <a:t>4</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dirty="0">
                          <a:solidFill>
                            <a:srgbClr val="000000"/>
                          </a:solidFill>
                          <a:latin typeface="Times New Roman"/>
                        </a:rPr>
                        <a:t>67</a:t>
                      </a:r>
                    </a:p>
                  </a:txBody>
                  <a:tcPr marL="9525" marR="9525" marT="9525" marB="0" anchor="ctr">
                    <a:noFill/>
                  </a:tcPr>
                </a:tc>
                <a:tc>
                  <a:txBody>
                    <a:bodyPr/>
                    <a:lstStyle/>
                    <a:p>
                      <a:pPr algn="ctr" fontAlgn="ctr"/>
                      <a:r>
                        <a:rPr lang="en-US" sz="1600" b="0" i="0" u="none" strike="noStrike" dirty="0">
                          <a:solidFill>
                            <a:srgbClr val="000000"/>
                          </a:solidFill>
                          <a:latin typeface="Times New Roman"/>
                        </a:rPr>
                        <a:t>24.5</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06"/>
                  </a:ext>
                </a:extLst>
              </a:tr>
              <a:tr h="253365">
                <a:tc>
                  <a:txBody>
                    <a:bodyPr/>
                    <a:lstStyle/>
                    <a:p>
                      <a:pPr algn="ctr"/>
                      <a:r>
                        <a:rPr lang="en-US" sz="1600" b="1" dirty="0"/>
                        <a:t>0.60</a:t>
                      </a:r>
                    </a:p>
                  </a:txBody>
                  <a:tcPr marL="0" marR="0" marT="0" marB="0" anchor="ctr"/>
                </a:tc>
                <a:tc>
                  <a:txBody>
                    <a:bodyPr/>
                    <a:lstStyle/>
                    <a:p>
                      <a:pPr algn="ctr"/>
                      <a:r>
                        <a:rPr lang="en-US" sz="1600" dirty="0"/>
                        <a:t>3</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dirty="0">
                          <a:solidFill>
                            <a:srgbClr val="000000"/>
                          </a:solidFill>
                          <a:latin typeface="Times New Roman"/>
                        </a:rPr>
                        <a:t>67</a:t>
                      </a:r>
                    </a:p>
                  </a:txBody>
                  <a:tcPr marL="9525" marR="9525" marT="9525" marB="0" anchor="ctr">
                    <a:noFill/>
                  </a:tcPr>
                </a:tc>
                <a:tc>
                  <a:txBody>
                    <a:bodyPr/>
                    <a:lstStyle/>
                    <a:p>
                      <a:pPr algn="ctr" fontAlgn="ctr"/>
                      <a:r>
                        <a:rPr lang="en-US" sz="1600" b="0" i="0" u="none" strike="noStrike">
                          <a:solidFill>
                            <a:srgbClr val="000000"/>
                          </a:solidFill>
                          <a:latin typeface="Times New Roman"/>
                        </a:rPr>
                        <a:t>31</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07"/>
                  </a:ext>
                </a:extLst>
              </a:tr>
              <a:tr h="253365">
                <a:tc>
                  <a:txBody>
                    <a:bodyPr/>
                    <a:lstStyle/>
                    <a:p>
                      <a:pPr algn="ctr"/>
                      <a:r>
                        <a:rPr lang="en-US" sz="1600" b="1" dirty="0"/>
                        <a:t>0.60</a:t>
                      </a:r>
                    </a:p>
                  </a:txBody>
                  <a:tcPr marL="0" marR="0" marT="0" marB="0" anchor="ctr"/>
                </a:tc>
                <a:tc>
                  <a:txBody>
                    <a:bodyPr/>
                    <a:lstStyle/>
                    <a:p>
                      <a:pPr algn="ctr"/>
                      <a:r>
                        <a:rPr lang="en-US" sz="1600" dirty="0"/>
                        <a:t>2</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dirty="0">
                          <a:solidFill>
                            <a:srgbClr val="000000"/>
                          </a:solidFill>
                          <a:latin typeface="Times New Roman"/>
                        </a:rPr>
                        <a:t>67</a:t>
                      </a:r>
                    </a:p>
                  </a:txBody>
                  <a:tcPr marL="9525" marR="9525" marT="9525" marB="0" anchor="ctr">
                    <a:noFill/>
                  </a:tcPr>
                </a:tc>
                <a:tc>
                  <a:txBody>
                    <a:bodyPr/>
                    <a:lstStyle/>
                    <a:p>
                      <a:pPr algn="ctr" fontAlgn="ctr"/>
                      <a:r>
                        <a:rPr lang="en-US" sz="1600" b="0" i="0" u="none" strike="noStrike">
                          <a:solidFill>
                            <a:srgbClr val="000000"/>
                          </a:solidFill>
                          <a:latin typeface="Times New Roman"/>
                        </a:rPr>
                        <a:t>41</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08"/>
                  </a:ext>
                </a:extLst>
              </a:tr>
              <a:tr h="253365">
                <a:tc>
                  <a:txBody>
                    <a:bodyPr/>
                    <a:lstStyle/>
                    <a:p>
                      <a:pPr algn="ctr"/>
                      <a:r>
                        <a:rPr lang="en-US" sz="1600" b="1" dirty="0"/>
                        <a:t>0.60</a:t>
                      </a:r>
                    </a:p>
                  </a:txBody>
                  <a:tcPr marL="0" marR="0" marT="0" marB="0" anchor="ctr"/>
                </a:tc>
                <a:tc>
                  <a:txBody>
                    <a:bodyPr/>
                    <a:lstStyle/>
                    <a:p>
                      <a:pPr algn="ctr"/>
                      <a:r>
                        <a:rPr lang="en-US" sz="1600" dirty="0"/>
                        <a:t>1</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dirty="0">
                          <a:solidFill>
                            <a:srgbClr val="000000"/>
                          </a:solidFill>
                          <a:latin typeface="Times New Roman"/>
                        </a:rPr>
                        <a:t>67</a:t>
                      </a:r>
                    </a:p>
                  </a:txBody>
                  <a:tcPr marL="9525" marR="9525" marT="9525" marB="0" anchor="ctr">
                    <a:noFill/>
                  </a:tcPr>
                </a:tc>
                <a:tc>
                  <a:txBody>
                    <a:bodyPr/>
                    <a:lstStyle/>
                    <a:p>
                      <a:pPr algn="ctr" fontAlgn="ctr"/>
                      <a:r>
                        <a:rPr lang="en-US" sz="1600" b="0" i="0" u="none" strike="noStrike">
                          <a:solidFill>
                            <a:srgbClr val="000000"/>
                          </a:solidFill>
                          <a:latin typeface="Times New Roman"/>
                        </a:rPr>
                        <a:t>61</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09"/>
                  </a:ext>
                </a:extLst>
              </a:tr>
              <a:tr h="253365">
                <a:tc>
                  <a:txBody>
                    <a:bodyPr/>
                    <a:lstStyle/>
                    <a:p>
                      <a:pPr algn="ctr"/>
                      <a:r>
                        <a:rPr lang="en-US" sz="1600" b="1" dirty="0"/>
                        <a:t>0.40</a:t>
                      </a:r>
                    </a:p>
                  </a:txBody>
                  <a:tcPr marL="0" marR="0" marT="0" marB="0" anchor="ctr"/>
                </a:tc>
                <a:tc>
                  <a:txBody>
                    <a:bodyPr/>
                    <a:lstStyle/>
                    <a:p>
                      <a:pPr algn="ctr"/>
                      <a:r>
                        <a:rPr lang="en-US" sz="1600" dirty="0"/>
                        <a:t>4</a:t>
                      </a:r>
                    </a:p>
                  </a:txBody>
                  <a:tcPr marL="0" marR="0" marT="0" marB="0" anchor="ctr"/>
                </a:tc>
                <a:tc>
                  <a:txBody>
                    <a:bodyPr/>
                    <a:lstStyle/>
                    <a:p>
                      <a:pPr algn="ctr" fontAlgn="ctr"/>
                      <a:r>
                        <a:rPr lang="en-US" sz="1600" b="0" i="0" u="none" strike="noStrike" dirty="0">
                          <a:solidFill>
                            <a:srgbClr val="000000"/>
                          </a:solidFill>
                          <a:latin typeface="Times New Roman"/>
                        </a:rPr>
                        <a:t>24</a:t>
                      </a:r>
                    </a:p>
                  </a:txBody>
                  <a:tcPr marL="9525" marR="9525" marT="9525" marB="0" anchor="ctr">
                    <a:noFill/>
                  </a:tcPr>
                </a:tc>
                <a:tc>
                  <a:txBody>
                    <a:bodyPr/>
                    <a:lstStyle/>
                    <a:p>
                      <a:pPr algn="ctr" fontAlgn="ctr"/>
                      <a:r>
                        <a:rPr lang="en-US" sz="1600" b="0" i="0" u="none" strike="noStrike" dirty="0">
                          <a:solidFill>
                            <a:srgbClr val="000000"/>
                          </a:solidFill>
                          <a:latin typeface="Times New Roman"/>
                        </a:rPr>
                        <a:t>13</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10"/>
                  </a:ext>
                </a:extLst>
              </a:tr>
              <a:tr h="253365">
                <a:tc>
                  <a:txBody>
                    <a:bodyPr/>
                    <a:lstStyle/>
                    <a:p>
                      <a:pPr algn="ctr"/>
                      <a:r>
                        <a:rPr lang="en-US" sz="1600" b="1" dirty="0"/>
                        <a:t>0.40</a:t>
                      </a:r>
                    </a:p>
                  </a:txBody>
                  <a:tcPr marL="0" marR="0" marT="0" marB="0" anchor="ctr"/>
                </a:tc>
                <a:tc>
                  <a:txBody>
                    <a:bodyPr/>
                    <a:lstStyle/>
                    <a:p>
                      <a:pPr algn="ctr"/>
                      <a:r>
                        <a:rPr lang="en-US" sz="1600" dirty="0"/>
                        <a:t>3</a:t>
                      </a:r>
                    </a:p>
                  </a:txBody>
                  <a:tcPr marL="0" marR="0" marT="0" marB="0" anchor="ctr"/>
                </a:tc>
                <a:tc>
                  <a:txBody>
                    <a:bodyPr/>
                    <a:lstStyle/>
                    <a:p>
                      <a:pPr algn="ctr" fontAlgn="ctr"/>
                      <a:r>
                        <a:rPr lang="en-US" sz="1600" b="0" i="0" u="none" strike="noStrike" dirty="0">
                          <a:solidFill>
                            <a:srgbClr val="000000"/>
                          </a:solidFill>
                          <a:latin typeface="Times New Roman"/>
                        </a:rPr>
                        <a:t>24</a:t>
                      </a:r>
                    </a:p>
                  </a:txBody>
                  <a:tcPr marL="9525" marR="9525" marT="9525" marB="0" anchor="ctr">
                    <a:noFill/>
                  </a:tcPr>
                </a:tc>
                <a:tc>
                  <a:txBody>
                    <a:bodyPr/>
                    <a:lstStyle/>
                    <a:p>
                      <a:pPr algn="ctr" fontAlgn="ctr"/>
                      <a:r>
                        <a:rPr lang="en-US" sz="1600" b="0" i="0" u="none" strike="noStrike">
                          <a:solidFill>
                            <a:srgbClr val="000000"/>
                          </a:solidFill>
                          <a:latin typeface="Times New Roman"/>
                        </a:rPr>
                        <a:t>17</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11"/>
                  </a:ext>
                </a:extLst>
              </a:tr>
              <a:tr h="253365">
                <a:tc>
                  <a:txBody>
                    <a:bodyPr/>
                    <a:lstStyle/>
                    <a:p>
                      <a:pPr algn="ctr"/>
                      <a:r>
                        <a:rPr lang="en-US" sz="1600" b="1" dirty="0"/>
                        <a:t>0.40</a:t>
                      </a:r>
                    </a:p>
                  </a:txBody>
                  <a:tcPr marL="0" marR="0" marT="0" marB="0" anchor="ctr"/>
                </a:tc>
                <a:tc>
                  <a:txBody>
                    <a:bodyPr/>
                    <a:lstStyle/>
                    <a:p>
                      <a:pPr algn="ctr"/>
                      <a:r>
                        <a:rPr lang="en-US" sz="1600" dirty="0"/>
                        <a:t>2</a:t>
                      </a:r>
                    </a:p>
                  </a:txBody>
                  <a:tcPr marL="0" marR="0" marT="0" marB="0" anchor="ctr"/>
                </a:tc>
                <a:tc>
                  <a:txBody>
                    <a:bodyPr/>
                    <a:lstStyle/>
                    <a:p>
                      <a:pPr algn="ctr" fontAlgn="ctr"/>
                      <a:r>
                        <a:rPr lang="en-US" sz="1600" b="0" i="0" u="none" strike="noStrike" dirty="0">
                          <a:solidFill>
                            <a:srgbClr val="000000"/>
                          </a:solidFill>
                          <a:latin typeface="Times New Roman"/>
                        </a:rPr>
                        <a:t>24</a:t>
                      </a:r>
                    </a:p>
                  </a:txBody>
                  <a:tcPr marL="9525" marR="9525" marT="9525" marB="0" anchor="ctr">
                    <a:noFill/>
                  </a:tcPr>
                </a:tc>
                <a:tc>
                  <a:txBody>
                    <a:bodyPr/>
                    <a:lstStyle/>
                    <a:p>
                      <a:pPr algn="ctr" fontAlgn="ctr"/>
                      <a:r>
                        <a:rPr lang="en-US" sz="1600" b="0" i="0" u="none" strike="noStrike">
                          <a:solidFill>
                            <a:srgbClr val="000000"/>
                          </a:solidFill>
                          <a:latin typeface="Times New Roman"/>
                        </a:rPr>
                        <a:t>22</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12"/>
                  </a:ext>
                </a:extLst>
              </a:tr>
              <a:tr h="253365">
                <a:tc>
                  <a:txBody>
                    <a:bodyPr/>
                    <a:lstStyle/>
                    <a:p>
                      <a:pPr algn="ctr"/>
                      <a:r>
                        <a:rPr lang="en-US" sz="1600" b="1" dirty="0"/>
                        <a:t>0.40</a:t>
                      </a:r>
                    </a:p>
                  </a:txBody>
                  <a:tcPr marL="0" marR="0" marT="0" marB="0" anchor="ctr"/>
                </a:tc>
                <a:tc>
                  <a:txBody>
                    <a:bodyPr/>
                    <a:lstStyle/>
                    <a:p>
                      <a:pPr algn="ctr"/>
                      <a:r>
                        <a:rPr lang="en-US" sz="1600" dirty="0"/>
                        <a:t>1</a:t>
                      </a:r>
                    </a:p>
                  </a:txBody>
                  <a:tcPr marL="0" marR="0" marT="0" marB="0" anchor="ctr"/>
                </a:tc>
                <a:tc>
                  <a:txBody>
                    <a:bodyPr/>
                    <a:lstStyle/>
                    <a:p>
                      <a:pPr algn="ctr" fontAlgn="ctr"/>
                      <a:r>
                        <a:rPr lang="en-US" sz="1600" b="0" i="0" u="none" strike="noStrike">
                          <a:solidFill>
                            <a:srgbClr val="000000"/>
                          </a:solidFill>
                          <a:latin typeface="Times New Roman"/>
                        </a:rPr>
                        <a:t>24</a:t>
                      </a:r>
                    </a:p>
                  </a:txBody>
                  <a:tcPr marL="9525" marR="9525" marT="9525" marB="0" anchor="ctr"/>
                </a:tc>
                <a:tc>
                  <a:txBody>
                    <a:bodyPr/>
                    <a:lstStyle/>
                    <a:p>
                      <a:pPr algn="ctr" fontAlgn="ctr"/>
                      <a:r>
                        <a:rPr lang="en-US" sz="1600" b="0" i="0" u="none" strike="noStrike" dirty="0">
                          <a:solidFill>
                            <a:srgbClr val="000000"/>
                          </a:solidFill>
                          <a:latin typeface="Times New Roman"/>
                        </a:rPr>
                        <a:t>34</a:t>
                      </a:r>
                    </a:p>
                  </a:txBody>
                  <a:tcPr marL="9525" marR="9525" marT="9525" marB="0" anchor="ctr">
                    <a:noFill/>
                  </a:tcP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13"/>
                  </a:ext>
                </a:extLst>
              </a:tr>
              <a:tr h="253365">
                <a:tc>
                  <a:txBody>
                    <a:bodyPr/>
                    <a:lstStyle/>
                    <a:p>
                      <a:pPr algn="ctr"/>
                      <a:r>
                        <a:rPr lang="en-US" sz="1600" b="1" dirty="0"/>
                        <a:t>0.30</a:t>
                      </a:r>
                    </a:p>
                  </a:txBody>
                  <a:tcPr marL="0" marR="0" marT="0" marB="0" anchor="ctr"/>
                </a:tc>
                <a:tc>
                  <a:txBody>
                    <a:bodyPr/>
                    <a:lstStyle/>
                    <a:p>
                      <a:pPr algn="ctr"/>
                      <a:r>
                        <a:rPr lang="en-US" sz="1600" dirty="0"/>
                        <a:t>4</a:t>
                      </a:r>
                    </a:p>
                  </a:txBody>
                  <a:tcPr marL="0" marR="0" marT="0" marB="0" anchor="ctr"/>
                </a:tc>
                <a:tc>
                  <a:txBody>
                    <a:bodyPr/>
                    <a:lstStyle/>
                    <a:p>
                      <a:pPr algn="ctr" fontAlgn="ctr"/>
                      <a:r>
                        <a:rPr lang="en-US" sz="1600" b="0" i="0" u="none" strike="noStrike" dirty="0">
                          <a:solidFill>
                            <a:srgbClr val="000000"/>
                          </a:solidFill>
                          <a:latin typeface="Times New Roman"/>
                        </a:rPr>
                        <a:t>5</a:t>
                      </a:r>
                    </a:p>
                  </a:txBody>
                  <a:tcPr marL="9525" marR="9525" marT="9525" marB="0" anchor="ctr">
                    <a:noFill/>
                  </a:tcP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14"/>
                  </a:ext>
                </a:extLst>
              </a:tr>
              <a:tr h="253365">
                <a:tc>
                  <a:txBody>
                    <a:bodyPr/>
                    <a:lstStyle/>
                    <a:p>
                      <a:pPr algn="ctr"/>
                      <a:r>
                        <a:rPr lang="en-US" sz="1600" b="1" dirty="0"/>
                        <a:t>0.30</a:t>
                      </a:r>
                    </a:p>
                  </a:txBody>
                  <a:tcPr marL="0" marR="0" marT="0" marB="0" anchor="ctr"/>
                </a:tc>
                <a:tc>
                  <a:txBody>
                    <a:bodyPr/>
                    <a:lstStyle/>
                    <a:p>
                      <a:pPr algn="ctr"/>
                      <a:r>
                        <a:rPr lang="en-US" sz="1600" dirty="0"/>
                        <a:t>3</a:t>
                      </a:r>
                    </a:p>
                  </a:txBody>
                  <a:tcPr marL="0" marR="0" marT="0" marB="0" anchor="ctr"/>
                </a:tc>
                <a:tc>
                  <a:txBody>
                    <a:bodyPr/>
                    <a:lstStyle/>
                    <a:p>
                      <a:pPr algn="ctr" fontAlgn="ctr"/>
                      <a:r>
                        <a:rPr lang="en-US" sz="1600" b="0" i="0" u="none" strike="noStrike" dirty="0">
                          <a:solidFill>
                            <a:srgbClr val="000000"/>
                          </a:solidFill>
                          <a:latin typeface="Times New Roman"/>
                        </a:rPr>
                        <a:t>6</a:t>
                      </a:r>
                    </a:p>
                  </a:txBody>
                  <a:tcPr marL="9525" marR="9525" marT="9525" marB="0" anchor="ctr">
                    <a:noFill/>
                  </a:tcP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15"/>
                  </a:ext>
                </a:extLst>
              </a:tr>
              <a:tr h="253365">
                <a:tc>
                  <a:txBody>
                    <a:bodyPr/>
                    <a:lstStyle/>
                    <a:p>
                      <a:pPr algn="ctr"/>
                      <a:r>
                        <a:rPr lang="en-US" sz="1600" b="1" dirty="0"/>
                        <a:t>0.30</a:t>
                      </a:r>
                    </a:p>
                  </a:txBody>
                  <a:tcPr marL="0" marR="0" marT="0" marB="0" anchor="ctr"/>
                </a:tc>
                <a:tc>
                  <a:txBody>
                    <a:bodyPr/>
                    <a:lstStyle/>
                    <a:p>
                      <a:pPr algn="ctr"/>
                      <a:r>
                        <a:rPr lang="en-US" sz="1600" dirty="0"/>
                        <a:t>2</a:t>
                      </a:r>
                    </a:p>
                  </a:txBody>
                  <a:tcPr marL="0" marR="0" marT="0" marB="0" anchor="ctr"/>
                </a:tc>
                <a:tc>
                  <a:txBody>
                    <a:bodyPr/>
                    <a:lstStyle/>
                    <a:p>
                      <a:pPr algn="ctr" fontAlgn="ctr"/>
                      <a:r>
                        <a:rPr lang="en-US" sz="1600" b="0" i="0" u="none" strike="noStrike" dirty="0">
                          <a:solidFill>
                            <a:srgbClr val="000000"/>
                          </a:solidFill>
                          <a:latin typeface="Times New Roman"/>
                        </a:rPr>
                        <a:t>8</a:t>
                      </a:r>
                    </a:p>
                  </a:txBody>
                  <a:tcPr marL="9525" marR="9525" marT="9525" marB="0" anchor="ctr">
                    <a:noFill/>
                  </a:tcP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extLst>
                  <a:ext uri="{0D108BD9-81ED-4DB2-BD59-A6C34878D82A}">
                    <a16:rowId xmlns:a16="http://schemas.microsoft.com/office/drawing/2014/main" val="10016"/>
                  </a:ext>
                </a:extLst>
              </a:tr>
              <a:tr h="253365">
                <a:tc>
                  <a:txBody>
                    <a:bodyPr/>
                    <a:lstStyle/>
                    <a:p>
                      <a:pPr algn="ctr"/>
                      <a:r>
                        <a:rPr lang="en-US" sz="1600" b="1" dirty="0"/>
                        <a:t>0.30</a:t>
                      </a:r>
                    </a:p>
                  </a:txBody>
                  <a:tcPr marL="0" marR="0" marT="0" marB="0" anchor="ctr"/>
                </a:tc>
                <a:tc>
                  <a:txBody>
                    <a:bodyPr/>
                    <a:lstStyle/>
                    <a:p>
                      <a:pPr algn="ctr"/>
                      <a:r>
                        <a:rPr lang="en-US" sz="1600" dirty="0"/>
                        <a:t>1</a:t>
                      </a:r>
                    </a:p>
                  </a:txBody>
                  <a:tcPr marL="0" marR="0" marT="0" marB="0" anchor="ctr"/>
                </a:tc>
                <a:tc>
                  <a:txBody>
                    <a:bodyPr/>
                    <a:lstStyle/>
                    <a:p>
                      <a:pPr algn="ctr" fontAlgn="ctr"/>
                      <a:r>
                        <a:rPr lang="en-US" sz="1600" b="0" i="0" u="none" strike="noStrike" dirty="0">
                          <a:solidFill>
                            <a:srgbClr val="000000"/>
                          </a:solidFill>
                          <a:latin typeface="Times New Roman"/>
                        </a:rPr>
                        <a:t>12</a:t>
                      </a:r>
                    </a:p>
                  </a:txBody>
                  <a:tcPr marL="9525" marR="9525" marT="9525" marB="0" anchor="ctr">
                    <a:noFill/>
                  </a:tcP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a:solidFill>
                            <a:srgbClr val="000000"/>
                          </a:solidFill>
                          <a:latin typeface="Times New Roman"/>
                        </a:rPr>
                        <a:t>0</a:t>
                      </a:r>
                    </a:p>
                  </a:txBody>
                  <a:tcPr marL="9525" marR="9525" marT="9525" marB="0" anchor="ctr"/>
                </a:tc>
                <a:tc>
                  <a:txBody>
                    <a:bodyPr/>
                    <a:lstStyle/>
                    <a:p>
                      <a:pPr algn="ctr" rtl="0" fontAlgn="ctr"/>
                      <a:r>
                        <a:rPr lang="en-US" sz="1600" b="0" i="0" u="none" strike="noStrike" dirty="0">
                          <a:solidFill>
                            <a:srgbClr val="000000"/>
                          </a:solidFill>
                          <a:latin typeface="Times New Roman"/>
                        </a:rPr>
                        <a:t>0</a:t>
                      </a:r>
                    </a:p>
                  </a:txBody>
                  <a:tcPr marL="9525" marR="9525" marT="9525" marB="0" anchor="ctr"/>
                </a:tc>
                <a:extLst>
                  <a:ext uri="{0D108BD9-81ED-4DB2-BD59-A6C34878D82A}">
                    <a16:rowId xmlns:a16="http://schemas.microsoft.com/office/drawing/2014/main" val="10017"/>
                  </a:ext>
                </a:extLst>
              </a:tr>
            </a:tbl>
          </a:graphicData>
        </a:graphic>
      </p:graphicFrame>
      <p:sp>
        <p:nvSpPr>
          <p:cNvPr id="6" name="Rectangle 5"/>
          <p:cNvSpPr>
            <a:spLocks noChangeArrowheads="1"/>
          </p:cNvSpPr>
          <p:nvPr/>
        </p:nvSpPr>
        <p:spPr bwMode="auto">
          <a:xfrm>
            <a:off x="6553200" y="1577975"/>
            <a:ext cx="9144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1" name="Rectangle 10"/>
          <p:cNvSpPr>
            <a:spLocks noChangeArrowheads="1"/>
          </p:cNvSpPr>
          <p:nvPr/>
        </p:nvSpPr>
        <p:spPr bwMode="auto">
          <a:xfrm>
            <a:off x="5715000" y="1839913"/>
            <a:ext cx="8382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2" name="Rectangle 11"/>
          <p:cNvSpPr>
            <a:spLocks noChangeArrowheads="1"/>
          </p:cNvSpPr>
          <p:nvPr/>
        </p:nvSpPr>
        <p:spPr bwMode="auto">
          <a:xfrm>
            <a:off x="5715000" y="2090738"/>
            <a:ext cx="8382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3" name="Rectangle 12"/>
          <p:cNvSpPr>
            <a:spLocks noChangeArrowheads="1"/>
          </p:cNvSpPr>
          <p:nvPr/>
        </p:nvSpPr>
        <p:spPr bwMode="auto">
          <a:xfrm>
            <a:off x="5715000" y="2351088"/>
            <a:ext cx="8382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4" name="Rectangle 13"/>
          <p:cNvSpPr>
            <a:spLocks noChangeArrowheads="1"/>
          </p:cNvSpPr>
          <p:nvPr/>
        </p:nvSpPr>
        <p:spPr bwMode="auto">
          <a:xfrm>
            <a:off x="5715000" y="2590800"/>
            <a:ext cx="8382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5" name="Rectangle 14"/>
          <p:cNvSpPr>
            <a:spLocks noChangeArrowheads="1"/>
          </p:cNvSpPr>
          <p:nvPr/>
        </p:nvSpPr>
        <p:spPr bwMode="auto">
          <a:xfrm>
            <a:off x="4789488" y="2830513"/>
            <a:ext cx="914400" cy="25082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6" name="Rectangle 15"/>
          <p:cNvSpPr>
            <a:spLocks noChangeArrowheads="1"/>
          </p:cNvSpPr>
          <p:nvPr/>
        </p:nvSpPr>
        <p:spPr bwMode="auto">
          <a:xfrm>
            <a:off x="4800600" y="3101975"/>
            <a:ext cx="914400" cy="25082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7" name="Rectangle 16"/>
          <p:cNvSpPr>
            <a:spLocks noChangeArrowheads="1"/>
          </p:cNvSpPr>
          <p:nvPr/>
        </p:nvSpPr>
        <p:spPr bwMode="auto">
          <a:xfrm>
            <a:off x="4800600" y="3352800"/>
            <a:ext cx="914400" cy="250825"/>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8" name="Rectangle 17"/>
          <p:cNvSpPr>
            <a:spLocks noChangeArrowheads="1"/>
          </p:cNvSpPr>
          <p:nvPr/>
        </p:nvSpPr>
        <p:spPr bwMode="auto">
          <a:xfrm>
            <a:off x="4800600" y="3603625"/>
            <a:ext cx="914400" cy="249238"/>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9" name="Rectangle 18"/>
          <p:cNvSpPr>
            <a:spLocks noChangeArrowheads="1"/>
          </p:cNvSpPr>
          <p:nvPr/>
        </p:nvSpPr>
        <p:spPr bwMode="auto">
          <a:xfrm>
            <a:off x="3733800" y="3863975"/>
            <a:ext cx="1066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0" name="Rectangle 19"/>
          <p:cNvSpPr>
            <a:spLocks noChangeArrowheads="1"/>
          </p:cNvSpPr>
          <p:nvPr/>
        </p:nvSpPr>
        <p:spPr bwMode="auto">
          <a:xfrm>
            <a:off x="3733800" y="4114800"/>
            <a:ext cx="1066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1" name="Rectangle 20"/>
          <p:cNvSpPr>
            <a:spLocks noChangeArrowheads="1"/>
          </p:cNvSpPr>
          <p:nvPr/>
        </p:nvSpPr>
        <p:spPr bwMode="auto">
          <a:xfrm>
            <a:off x="3733800" y="4365625"/>
            <a:ext cx="1066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2" name="Rectangle 21"/>
          <p:cNvSpPr>
            <a:spLocks noChangeArrowheads="1"/>
          </p:cNvSpPr>
          <p:nvPr/>
        </p:nvSpPr>
        <p:spPr bwMode="auto">
          <a:xfrm>
            <a:off x="4800600" y="4605338"/>
            <a:ext cx="914400" cy="255587"/>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3" name="Rectangle 22"/>
          <p:cNvSpPr>
            <a:spLocks noChangeArrowheads="1"/>
          </p:cNvSpPr>
          <p:nvPr/>
        </p:nvSpPr>
        <p:spPr bwMode="auto">
          <a:xfrm>
            <a:off x="3733800" y="4876800"/>
            <a:ext cx="1066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4" name="Rectangle 23"/>
          <p:cNvSpPr>
            <a:spLocks noChangeArrowheads="1"/>
          </p:cNvSpPr>
          <p:nvPr/>
        </p:nvSpPr>
        <p:spPr bwMode="auto">
          <a:xfrm>
            <a:off x="3733800" y="5127625"/>
            <a:ext cx="1066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5" name="Rectangle 24"/>
          <p:cNvSpPr>
            <a:spLocks noChangeArrowheads="1"/>
          </p:cNvSpPr>
          <p:nvPr/>
        </p:nvSpPr>
        <p:spPr bwMode="auto">
          <a:xfrm>
            <a:off x="3733800" y="5376863"/>
            <a:ext cx="1066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6" name="Rectangle 25"/>
          <p:cNvSpPr>
            <a:spLocks noChangeArrowheads="1"/>
          </p:cNvSpPr>
          <p:nvPr/>
        </p:nvSpPr>
        <p:spPr bwMode="auto">
          <a:xfrm>
            <a:off x="3733800" y="5638800"/>
            <a:ext cx="1066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7</a:t>
            </a:fld>
            <a:endParaRPr lang="en-US" altLang="en-US"/>
          </a:p>
        </p:txBody>
      </p:sp>
    </p:spTree>
    <p:extLst>
      <p:ext uri="{BB962C8B-B14F-4D97-AF65-F5344CB8AC3E}">
        <p14:creationId xmlns:p14="http://schemas.microsoft.com/office/powerpoint/2010/main" val="45168243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a:xfrm>
            <a:off x="228600" y="152400"/>
            <a:ext cx="8686800" cy="762000"/>
          </a:xfrm>
        </p:spPr>
        <p:txBody>
          <a:bodyPr/>
          <a:lstStyle/>
          <a:p>
            <a:pPr eaLnBrk="1" hangingPunct="1"/>
            <a:r>
              <a:rPr lang="en-US" altLang="x-none">
                <a:latin typeface="Calibri" charset="0"/>
                <a:ea typeface="MS PGothic" charset="-128"/>
              </a:rPr>
              <a:t>Experiment 3: Payoffs for 2</a:t>
            </a:r>
            <a:r>
              <a:rPr lang="en-US" altLang="x-none" baseline="30000">
                <a:latin typeface="Calibri" charset="0"/>
                <a:ea typeface="MS PGothic" charset="-128"/>
              </a:rPr>
              <a:t>nd</a:t>
            </a:r>
            <a:r>
              <a:rPr lang="en-US" altLang="x-none">
                <a:latin typeface="Calibri" charset="0"/>
                <a:ea typeface="MS PGothic" charset="-128"/>
              </a:rPr>
              <a:t> last player</a:t>
            </a:r>
          </a:p>
        </p:txBody>
      </p:sp>
      <p:graphicFrame>
        <p:nvGraphicFramePr>
          <p:cNvPr id="4" name="Content Placeholder 4"/>
          <p:cNvGraphicFramePr>
            <a:graphicFrameLocks noGrp="1"/>
          </p:cNvGraphicFramePr>
          <p:nvPr/>
        </p:nvGraphicFramePr>
        <p:xfrm>
          <a:off x="0" y="1228725"/>
          <a:ext cx="9144000" cy="4292601"/>
        </p:xfrm>
        <a:graphic>
          <a:graphicData uri="http://schemas.openxmlformats.org/drawingml/2006/table">
            <a:tbl>
              <a:tblPr/>
              <a:tblGrid>
                <a:gridCol w="9906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838200">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838200">
                  <a:extLst>
                    <a:ext uri="{9D8B030D-6E8A-4147-A177-3AD203B41FA5}">
                      <a16:colId xmlns:a16="http://schemas.microsoft.com/office/drawing/2014/main" val="20008"/>
                    </a:ext>
                  </a:extLst>
                </a:gridCol>
                <a:gridCol w="457200">
                  <a:extLst>
                    <a:ext uri="{9D8B030D-6E8A-4147-A177-3AD203B41FA5}">
                      <a16:colId xmlns:a16="http://schemas.microsoft.com/office/drawing/2014/main" val="20009"/>
                    </a:ext>
                  </a:extLst>
                </a:gridCol>
                <a:gridCol w="838200">
                  <a:extLst>
                    <a:ext uri="{9D8B030D-6E8A-4147-A177-3AD203B41FA5}">
                      <a16:colId xmlns:a16="http://schemas.microsoft.com/office/drawing/2014/main" val="20010"/>
                    </a:ext>
                  </a:extLst>
                </a:gridCol>
                <a:gridCol w="609600">
                  <a:extLst>
                    <a:ext uri="{9D8B030D-6E8A-4147-A177-3AD203B41FA5}">
                      <a16:colId xmlns:a16="http://schemas.microsoft.com/office/drawing/2014/main" val="20011"/>
                    </a:ext>
                  </a:extLst>
                </a:gridCol>
              </a:tblGrid>
              <a:tr h="41116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dirty="0">
                          <a:ln>
                            <a:noFill/>
                          </a:ln>
                          <a:solidFill>
                            <a:schemeClr val="tx1"/>
                          </a:solidFill>
                          <a:effectLst/>
                          <a:latin typeface="Times New Roman" charset="0"/>
                          <a:ea typeface="ＭＳ Ｐゴシック" charset="-128"/>
                        </a:rPr>
                        <a:t>Lowest previous price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Number of firms with lp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79438">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r>
                        <a:rPr kumimoji="0" lang="en-US" altLang="x-none" sz="1600" b="1" i="0" u="none" strike="noStrike" cap="none" normalizeH="0" baseline="0">
                          <a:ln>
                            <a:noFill/>
                          </a:ln>
                          <a:solidFill>
                            <a:schemeClr val="tx1"/>
                          </a:solidFill>
                          <a:effectLst/>
                          <a:latin typeface="Times New Roman" charset="0"/>
                          <a:ea typeface="ＭＳ Ｐゴシック" charset="-128"/>
                        </a:rPr>
                        <a:t> will choose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r>
                        <a:rPr kumimoji="0" lang="en-US" altLang="x-none" sz="1600" b="1" i="0" u="none" strike="noStrike" cap="none" normalizeH="0" baseline="0">
                          <a:ln>
                            <a:noFill/>
                          </a:ln>
                          <a:solidFill>
                            <a:schemeClr val="tx1"/>
                          </a:solidFill>
                          <a:effectLst/>
                          <a:latin typeface="Times New Roman" charset="0"/>
                          <a:ea typeface="ＭＳ Ｐゴシック" charset="-128"/>
                        </a:rPr>
                        <a:t> will choose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r>
                        <a:rPr kumimoji="0" lang="en-US" altLang="x-none" sz="1600" b="1" i="0" u="none" strike="noStrike" cap="none" normalizeH="0" baseline="0">
                          <a:ln>
                            <a:noFill/>
                          </a:ln>
                          <a:solidFill>
                            <a:schemeClr val="tx1"/>
                          </a:solidFill>
                          <a:effectLst/>
                          <a:latin typeface="Times New Roman" charset="0"/>
                          <a:ea typeface="ＭＳ Ｐゴシック" charset="-128"/>
                        </a:rPr>
                        <a:t> will choose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r>
                        <a:rPr kumimoji="0" lang="en-US" altLang="x-none" sz="1600" b="1" i="0" u="none" strike="noStrike" cap="none" normalizeH="0" baseline="0">
                          <a:ln>
                            <a:noFill/>
                          </a:ln>
                          <a:solidFill>
                            <a:schemeClr val="tx1"/>
                          </a:solidFill>
                          <a:effectLst/>
                          <a:latin typeface="Times New Roman" charset="0"/>
                          <a:ea typeface="ＭＳ Ｐゴシック" charset="-128"/>
                        </a:rPr>
                        <a:t> will choose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r>
                        <a:rPr kumimoji="0" lang="en-US" altLang="x-none" sz="1600" b="1" i="0" u="none" strike="noStrike" cap="none" normalizeH="0" baseline="0">
                          <a:ln>
                            <a:noFill/>
                          </a:ln>
                          <a:solidFill>
                            <a:schemeClr val="tx1"/>
                          </a:solidFill>
                          <a:effectLst/>
                          <a:latin typeface="Times New Roman" charset="0"/>
                          <a:ea typeface="ＭＳ Ｐゴシック" charset="-128"/>
                        </a:rPr>
                        <a:t> will choose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34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0.8</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34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34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34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34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34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34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12</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5</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6</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540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dirty="0">
                          <a:ln>
                            <a:noFill/>
                          </a:ln>
                          <a:solidFill>
                            <a:srgbClr val="000000"/>
                          </a:solidFill>
                          <a:effectLst/>
                          <a:latin typeface="Times New Roman" charset="0"/>
                          <a:ea typeface="ＭＳ Ｐゴシック" charset="-128"/>
                        </a:rPr>
                        <a:t>0</a:t>
                      </a:r>
                    </a:p>
                  </a:txBody>
                  <a:tcPr marL="9525" marR="9525" marT="9526"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
        <p:nvSpPr>
          <p:cNvPr id="5" name="Rectangle 4"/>
          <p:cNvSpPr>
            <a:spLocks noChangeArrowheads="1"/>
          </p:cNvSpPr>
          <p:nvPr/>
        </p:nvSpPr>
        <p:spPr bwMode="auto">
          <a:xfrm>
            <a:off x="4191000" y="2232025"/>
            <a:ext cx="685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8" name="Rectangle 7"/>
          <p:cNvSpPr>
            <a:spLocks noChangeArrowheads="1"/>
          </p:cNvSpPr>
          <p:nvPr/>
        </p:nvSpPr>
        <p:spPr bwMode="auto">
          <a:xfrm>
            <a:off x="4191000" y="2493963"/>
            <a:ext cx="685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9" name="Rectangle 8"/>
          <p:cNvSpPr>
            <a:spLocks noChangeArrowheads="1"/>
          </p:cNvSpPr>
          <p:nvPr/>
        </p:nvSpPr>
        <p:spPr bwMode="auto">
          <a:xfrm>
            <a:off x="4191000" y="2743200"/>
            <a:ext cx="685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0" name="Rectangle 9"/>
          <p:cNvSpPr>
            <a:spLocks noChangeArrowheads="1"/>
          </p:cNvSpPr>
          <p:nvPr/>
        </p:nvSpPr>
        <p:spPr bwMode="auto">
          <a:xfrm>
            <a:off x="4191000" y="2994025"/>
            <a:ext cx="685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1" name="Rectangle 10"/>
          <p:cNvSpPr>
            <a:spLocks noChangeArrowheads="1"/>
          </p:cNvSpPr>
          <p:nvPr/>
        </p:nvSpPr>
        <p:spPr bwMode="auto">
          <a:xfrm>
            <a:off x="4191000" y="3244850"/>
            <a:ext cx="685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2" name="Rectangle 11"/>
          <p:cNvSpPr>
            <a:spLocks noChangeArrowheads="1"/>
          </p:cNvSpPr>
          <p:nvPr/>
        </p:nvSpPr>
        <p:spPr bwMode="auto">
          <a:xfrm>
            <a:off x="4191000" y="3495675"/>
            <a:ext cx="685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3" name="Rectangle 12"/>
          <p:cNvSpPr>
            <a:spLocks noChangeArrowheads="1"/>
          </p:cNvSpPr>
          <p:nvPr/>
        </p:nvSpPr>
        <p:spPr bwMode="auto">
          <a:xfrm>
            <a:off x="4191000" y="3756025"/>
            <a:ext cx="6858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4" name="Rectangle 13"/>
          <p:cNvSpPr>
            <a:spLocks noChangeArrowheads="1"/>
          </p:cNvSpPr>
          <p:nvPr/>
        </p:nvSpPr>
        <p:spPr bwMode="auto">
          <a:xfrm>
            <a:off x="2743200" y="4017963"/>
            <a:ext cx="6096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5" name="Rectangle 14"/>
          <p:cNvSpPr>
            <a:spLocks noChangeArrowheads="1"/>
          </p:cNvSpPr>
          <p:nvPr/>
        </p:nvSpPr>
        <p:spPr bwMode="auto">
          <a:xfrm>
            <a:off x="2743200" y="4267200"/>
            <a:ext cx="6096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6" name="Rectangle 15"/>
          <p:cNvSpPr>
            <a:spLocks noChangeArrowheads="1"/>
          </p:cNvSpPr>
          <p:nvPr/>
        </p:nvSpPr>
        <p:spPr bwMode="auto">
          <a:xfrm>
            <a:off x="2743200" y="4518025"/>
            <a:ext cx="6096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7" name="Rectangle 16"/>
          <p:cNvSpPr>
            <a:spLocks noChangeArrowheads="1"/>
          </p:cNvSpPr>
          <p:nvPr/>
        </p:nvSpPr>
        <p:spPr bwMode="auto">
          <a:xfrm>
            <a:off x="2743200" y="4768850"/>
            <a:ext cx="6096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8" name="Rectangle 17"/>
          <p:cNvSpPr>
            <a:spLocks noChangeArrowheads="1"/>
          </p:cNvSpPr>
          <p:nvPr/>
        </p:nvSpPr>
        <p:spPr bwMode="auto">
          <a:xfrm>
            <a:off x="2743200" y="5019675"/>
            <a:ext cx="6096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9" name="Rectangle 18"/>
          <p:cNvSpPr>
            <a:spLocks noChangeArrowheads="1"/>
          </p:cNvSpPr>
          <p:nvPr/>
        </p:nvSpPr>
        <p:spPr bwMode="auto">
          <a:xfrm>
            <a:off x="2743200" y="5268913"/>
            <a:ext cx="609600" cy="22860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8</a:t>
            </a:fld>
            <a:endParaRPr lang="en-US" altLang="en-US"/>
          </a:p>
        </p:txBody>
      </p:sp>
    </p:spTree>
    <p:extLst>
      <p:ext uri="{BB962C8B-B14F-4D97-AF65-F5344CB8AC3E}">
        <p14:creationId xmlns:p14="http://schemas.microsoft.com/office/powerpoint/2010/main" val="38642654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a:xfrm>
            <a:off x="228600" y="152400"/>
            <a:ext cx="8686800" cy="762000"/>
          </a:xfrm>
        </p:spPr>
        <p:txBody>
          <a:bodyPr/>
          <a:lstStyle/>
          <a:p>
            <a:pPr eaLnBrk="1" hangingPunct="1"/>
            <a:r>
              <a:rPr lang="en-US" altLang="x-none">
                <a:latin typeface="Calibri" charset="0"/>
                <a:ea typeface="MS PGothic" charset="-128"/>
              </a:rPr>
              <a:t>Experiment 3: Payoffs for 3</a:t>
            </a:r>
            <a:r>
              <a:rPr lang="en-US" altLang="x-none" baseline="30000">
                <a:latin typeface="Calibri" charset="0"/>
                <a:ea typeface="MS PGothic" charset="-128"/>
              </a:rPr>
              <a:t>rd</a:t>
            </a:r>
            <a:r>
              <a:rPr lang="en-US" altLang="x-none">
                <a:latin typeface="Calibri" charset="0"/>
                <a:ea typeface="MS PGothic" charset="-128"/>
              </a:rPr>
              <a:t> player</a:t>
            </a:r>
          </a:p>
        </p:txBody>
      </p:sp>
      <p:graphicFrame>
        <p:nvGraphicFramePr>
          <p:cNvPr id="4" name="Content Placeholder 4"/>
          <p:cNvGraphicFramePr>
            <a:graphicFrameLocks noGrp="1"/>
          </p:cNvGraphicFramePr>
          <p:nvPr/>
        </p:nvGraphicFramePr>
        <p:xfrm>
          <a:off x="0" y="1228725"/>
          <a:ext cx="9144000" cy="3108325"/>
        </p:xfrm>
        <a:graphic>
          <a:graphicData uri="http://schemas.openxmlformats.org/drawingml/2006/table">
            <a:tbl>
              <a:tblPr/>
              <a:tblGrid>
                <a:gridCol w="9906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419100">
                  <a:extLst>
                    <a:ext uri="{9D8B030D-6E8A-4147-A177-3AD203B41FA5}">
                      <a16:colId xmlns:a16="http://schemas.microsoft.com/office/drawing/2014/main" val="20002"/>
                    </a:ext>
                  </a:extLst>
                </a:gridCol>
                <a:gridCol w="4191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419100">
                  <a:extLst>
                    <a:ext uri="{9D8B030D-6E8A-4147-A177-3AD203B41FA5}">
                      <a16:colId xmlns:a16="http://schemas.microsoft.com/office/drawing/2014/main" val="20005"/>
                    </a:ext>
                  </a:extLst>
                </a:gridCol>
                <a:gridCol w="419100">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419100">
                  <a:extLst>
                    <a:ext uri="{9D8B030D-6E8A-4147-A177-3AD203B41FA5}">
                      <a16:colId xmlns:a16="http://schemas.microsoft.com/office/drawing/2014/main" val="20008"/>
                    </a:ext>
                  </a:extLst>
                </a:gridCol>
                <a:gridCol w="419100">
                  <a:extLst>
                    <a:ext uri="{9D8B030D-6E8A-4147-A177-3AD203B41FA5}">
                      <a16:colId xmlns:a16="http://schemas.microsoft.com/office/drawing/2014/main" val="20009"/>
                    </a:ext>
                  </a:extLst>
                </a:gridCol>
                <a:gridCol w="685800">
                  <a:extLst>
                    <a:ext uri="{9D8B030D-6E8A-4147-A177-3AD203B41FA5}">
                      <a16:colId xmlns:a16="http://schemas.microsoft.com/office/drawing/2014/main" val="20010"/>
                    </a:ext>
                  </a:extLst>
                </a:gridCol>
                <a:gridCol w="419100">
                  <a:extLst>
                    <a:ext uri="{9D8B030D-6E8A-4147-A177-3AD203B41FA5}">
                      <a16:colId xmlns:a16="http://schemas.microsoft.com/office/drawing/2014/main" val="20011"/>
                    </a:ext>
                  </a:extLst>
                </a:gridCol>
                <a:gridCol w="419100">
                  <a:extLst>
                    <a:ext uri="{9D8B030D-6E8A-4147-A177-3AD203B41FA5}">
                      <a16:colId xmlns:a16="http://schemas.microsoft.com/office/drawing/2014/main" val="20012"/>
                    </a:ext>
                  </a:extLst>
                </a:gridCol>
                <a:gridCol w="457200">
                  <a:extLst>
                    <a:ext uri="{9D8B030D-6E8A-4147-A177-3AD203B41FA5}">
                      <a16:colId xmlns:a16="http://schemas.microsoft.com/office/drawing/2014/main" val="20013"/>
                    </a:ext>
                  </a:extLst>
                </a:gridCol>
                <a:gridCol w="419100">
                  <a:extLst>
                    <a:ext uri="{9D8B030D-6E8A-4147-A177-3AD203B41FA5}">
                      <a16:colId xmlns:a16="http://schemas.microsoft.com/office/drawing/2014/main" val="20014"/>
                    </a:ext>
                  </a:extLst>
                </a:gridCol>
                <a:gridCol w="419100">
                  <a:extLst>
                    <a:ext uri="{9D8B030D-6E8A-4147-A177-3AD203B41FA5}">
                      <a16:colId xmlns:a16="http://schemas.microsoft.com/office/drawing/2014/main" val="20015"/>
                    </a:ext>
                  </a:extLst>
                </a:gridCol>
                <a:gridCol w="609600">
                  <a:extLst>
                    <a:ext uri="{9D8B030D-6E8A-4147-A177-3AD203B41FA5}">
                      <a16:colId xmlns:a16="http://schemas.microsoft.com/office/drawing/2014/main" val="20016"/>
                    </a:ext>
                  </a:extLst>
                </a:gridCol>
              </a:tblGrid>
              <a:tr h="41105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dirty="0">
                          <a:ln>
                            <a:noFill/>
                          </a:ln>
                          <a:solidFill>
                            <a:schemeClr val="tx1"/>
                          </a:solidFill>
                          <a:effectLst/>
                          <a:latin typeface="Times New Roman" charset="0"/>
                          <a:ea typeface="ＭＳ Ｐゴシック" charset="-128"/>
                        </a:rPr>
                        <a:t>Lowest previous price</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Number of firms with lp</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11892">
                <a:tc vMerge="1">
                  <a:txBody>
                    <a:bodyPr/>
                    <a:lstStyle/>
                    <a:p>
                      <a:endParaRPr lang="en-US"/>
                    </a:p>
                  </a:txBody>
                  <a:tcPr/>
                </a:tc>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4</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5</a:t>
                      </a:r>
                      <a:r>
                        <a:rPr kumimoji="0" lang="en-US" altLang="x-none" sz="1600" b="1" i="0" u="none" strike="noStrike" cap="none" normalizeH="0" baseline="30000">
                          <a:ln>
                            <a:noFill/>
                          </a:ln>
                          <a:solidFill>
                            <a:schemeClr val="tx1"/>
                          </a:solidFill>
                          <a:effectLst/>
                          <a:latin typeface="Times New Roman" charset="0"/>
                          <a:ea typeface="ＭＳ Ｐゴシック" charset="-128"/>
                        </a:rPr>
                        <a:t>th</a:t>
                      </a:r>
                      <a:endParaRPr kumimoji="0" lang="en-US"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600" b="1" i="0" u="none" strike="noStrike" cap="none" normalizeH="0" baseline="0">
                        <a:ln>
                          <a:noFill/>
                        </a:ln>
                        <a:solidFill>
                          <a:schemeClr val="tx1"/>
                        </a:solidFill>
                        <a:effectLst/>
                        <a:latin typeface="Times New Roman" charset="0"/>
                        <a:ea typeface="ＭＳ Ｐゴシック" charset="-128"/>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1.00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0.60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0.4</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0.40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8</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5</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53931">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1" i="0" u="none" strike="noStrike" cap="none" normalizeH="0" baseline="0">
                          <a:ln>
                            <a:noFill/>
                          </a:ln>
                          <a:solidFill>
                            <a:schemeClr val="tx1"/>
                          </a:solidFill>
                          <a:effectLst/>
                          <a:latin typeface="Times New Roman" charset="0"/>
                          <a:ea typeface="ＭＳ Ｐゴシック" charset="-128"/>
                        </a:rPr>
                        <a:t>0.30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chemeClr val="tx1"/>
                          </a:solidFill>
                          <a:effectLst/>
                          <a:latin typeface="Times New Roman" charset="0"/>
                          <a:ea typeface="ＭＳ Ｐゴシック" charset="-128"/>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6</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a:ln>
                            <a:noFill/>
                          </a:ln>
                          <a:solidFill>
                            <a:srgbClr val="000000"/>
                          </a:solidFill>
                          <a:effectLst/>
                          <a:latin typeface="Times New Roman" charset="0"/>
                          <a:ea typeface="ＭＳ Ｐゴシック" charset="-128"/>
                        </a:rPr>
                        <a:t>0.3</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x-none" sz="1600" b="0" i="0" u="none" strike="noStrike" cap="none" normalizeH="0" baseline="0" dirty="0">
                          <a:ln>
                            <a:noFill/>
                          </a:ln>
                          <a:solidFill>
                            <a:srgbClr val="000000"/>
                          </a:solidFill>
                          <a:effectLst/>
                          <a:latin typeface="Times New Roman" charset="0"/>
                          <a:ea typeface="ＭＳ Ｐゴシック" charset="-128"/>
                        </a:rPr>
                        <a:t>0</a:t>
                      </a:r>
                    </a:p>
                  </a:txBody>
                  <a:tcPr marL="9525" marR="9525" marT="9524"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5" name="Rectangle 4"/>
          <p:cNvSpPr>
            <a:spLocks noChangeArrowheads="1"/>
          </p:cNvSpPr>
          <p:nvPr/>
        </p:nvSpPr>
        <p:spPr bwMode="auto">
          <a:xfrm>
            <a:off x="2743200" y="2057400"/>
            <a:ext cx="609600" cy="261938"/>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7" name="Rectangle 6"/>
          <p:cNvSpPr>
            <a:spLocks noChangeArrowheads="1"/>
          </p:cNvSpPr>
          <p:nvPr/>
        </p:nvSpPr>
        <p:spPr bwMode="auto">
          <a:xfrm>
            <a:off x="2743200" y="2297113"/>
            <a:ext cx="609600" cy="261937"/>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8" name="Rectangle 7"/>
          <p:cNvSpPr>
            <a:spLocks noChangeArrowheads="1"/>
          </p:cNvSpPr>
          <p:nvPr/>
        </p:nvSpPr>
        <p:spPr bwMode="auto">
          <a:xfrm>
            <a:off x="2743200" y="2559050"/>
            <a:ext cx="609600" cy="261938"/>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9" name="Rectangle 8"/>
          <p:cNvSpPr>
            <a:spLocks noChangeArrowheads="1"/>
          </p:cNvSpPr>
          <p:nvPr/>
        </p:nvSpPr>
        <p:spPr bwMode="auto">
          <a:xfrm>
            <a:off x="2743200" y="2809875"/>
            <a:ext cx="609600" cy="26035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0" name="Rectangle 9"/>
          <p:cNvSpPr>
            <a:spLocks noChangeArrowheads="1"/>
          </p:cNvSpPr>
          <p:nvPr/>
        </p:nvSpPr>
        <p:spPr bwMode="auto">
          <a:xfrm>
            <a:off x="2743200" y="3059113"/>
            <a:ext cx="609600" cy="261937"/>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1" name="Rectangle 10"/>
          <p:cNvSpPr>
            <a:spLocks noChangeArrowheads="1"/>
          </p:cNvSpPr>
          <p:nvPr/>
        </p:nvSpPr>
        <p:spPr bwMode="auto">
          <a:xfrm>
            <a:off x="2743200" y="3309938"/>
            <a:ext cx="609600" cy="261937"/>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2" name="Rectangle 11"/>
          <p:cNvSpPr>
            <a:spLocks noChangeArrowheads="1"/>
          </p:cNvSpPr>
          <p:nvPr/>
        </p:nvSpPr>
        <p:spPr bwMode="auto">
          <a:xfrm>
            <a:off x="2743200" y="3560763"/>
            <a:ext cx="609600" cy="260350"/>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3" name="Rectangle 12"/>
          <p:cNvSpPr>
            <a:spLocks noChangeArrowheads="1"/>
          </p:cNvSpPr>
          <p:nvPr/>
        </p:nvSpPr>
        <p:spPr bwMode="auto">
          <a:xfrm>
            <a:off x="2743200" y="3821113"/>
            <a:ext cx="609600" cy="261937"/>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14" name="Rectangle 13"/>
          <p:cNvSpPr>
            <a:spLocks noChangeArrowheads="1"/>
          </p:cNvSpPr>
          <p:nvPr/>
        </p:nvSpPr>
        <p:spPr bwMode="auto">
          <a:xfrm>
            <a:off x="2743200" y="4083050"/>
            <a:ext cx="609600" cy="261938"/>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9</a:t>
            </a:fld>
            <a:endParaRPr lang="en-US" altLang="en-US"/>
          </a:p>
        </p:txBody>
      </p:sp>
    </p:spTree>
    <p:extLst>
      <p:ext uri="{BB962C8B-B14F-4D97-AF65-F5344CB8AC3E}">
        <p14:creationId xmlns:p14="http://schemas.microsoft.com/office/powerpoint/2010/main" val="103713698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Lst>
  </p:timing>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6341</TotalTime>
  <Words>1569</Words>
  <Application>Microsoft Macintosh PowerPoint</Application>
  <PresentationFormat>On-screen Show (4:3)</PresentationFormat>
  <Paragraphs>799</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ＭＳ Ｐゴシック</vt:lpstr>
      <vt:lpstr>ＭＳ Ｐゴシック</vt:lpstr>
      <vt:lpstr>Arial</vt:lpstr>
      <vt:lpstr>Calibri</vt:lpstr>
      <vt:lpstr>Times New Roman</vt:lpstr>
      <vt:lpstr>Wingdings</vt:lpstr>
      <vt:lpstr>unsw</vt:lpstr>
      <vt:lpstr>Experiment 3</vt:lpstr>
      <vt:lpstr>Experiment 3</vt:lpstr>
      <vt:lpstr>Experiment 3: Strategies</vt:lpstr>
      <vt:lpstr>Experiment 3: Strategies</vt:lpstr>
      <vt:lpstr>Experiment 3 : Simplification</vt:lpstr>
      <vt:lpstr>Experiment 3: Best replies</vt:lpstr>
      <vt:lpstr>Experiment 3: Payoffs for last player</vt:lpstr>
      <vt:lpstr>Experiment 3: Payoffs for 2nd last player</vt:lpstr>
      <vt:lpstr>Experiment 3: Payoffs for 3rd player</vt:lpstr>
      <vt:lpstr>Experiment 3: Payoffs for 2nd player</vt:lpstr>
      <vt:lpstr>Experiment 3: Payoffs for 1st player</vt:lpstr>
      <vt:lpstr>Experiment 3</vt:lpstr>
      <vt:lpstr>Experiment 3</vt:lpstr>
      <vt:lpstr>Experiment 3</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2207</cp:revision>
  <cp:lastPrinted>2018-03-07T22:58:50Z</cp:lastPrinted>
  <dcterms:created xsi:type="dcterms:W3CDTF">1601-01-01T00:00:00Z</dcterms:created>
  <dcterms:modified xsi:type="dcterms:W3CDTF">2018-09-05T22:20:58Z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