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0"/>
  </p:notesMasterIdLst>
  <p:handoutMasterIdLst>
    <p:handoutMasterId r:id="rId11"/>
  </p:handoutMasterIdLst>
  <p:sldIdLst>
    <p:sldId id="265" r:id="rId2"/>
    <p:sldId id="266" r:id="rId3"/>
    <p:sldId id="267" r:id="rId4"/>
    <p:sldId id="268" r:id="rId5"/>
    <p:sldId id="269" r:id="rId6"/>
    <p:sldId id="270" r:id="rId7"/>
    <p:sldId id="271" r:id="rId8"/>
    <p:sldId id="272" r:id="rId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S PGothic"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MS PGothic"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MS PGothic"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MS PGothic"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MS PGothic" charset="-128"/>
        <a:cs typeface="+mn-cs"/>
      </a:defRPr>
    </a:lvl5pPr>
    <a:lvl6pPr marL="2286000" algn="l" defTabSz="914400" rtl="0" eaLnBrk="1" latinLnBrk="0" hangingPunct="1">
      <a:defRPr sz="2400" kern="1200">
        <a:solidFill>
          <a:schemeClr val="tx1"/>
        </a:solidFill>
        <a:latin typeface="Times New Roman" charset="0"/>
        <a:ea typeface="MS PGothic" charset="-128"/>
        <a:cs typeface="+mn-cs"/>
      </a:defRPr>
    </a:lvl6pPr>
    <a:lvl7pPr marL="2743200" algn="l" defTabSz="914400" rtl="0" eaLnBrk="1" latinLnBrk="0" hangingPunct="1">
      <a:defRPr sz="2400" kern="1200">
        <a:solidFill>
          <a:schemeClr val="tx1"/>
        </a:solidFill>
        <a:latin typeface="Times New Roman" charset="0"/>
        <a:ea typeface="MS PGothic" charset="-128"/>
        <a:cs typeface="+mn-cs"/>
      </a:defRPr>
    </a:lvl7pPr>
    <a:lvl8pPr marL="3200400" algn="l" defTabSz="914400" rtl="0" eaLnBrk="1" latinLnBrk="0" hangingPunct="1">
      <a:defRPr sz="2400" kern="1200">
        <a:solidFill>
          <a:schemeClr val="tx1"/>
        </a:solidFill>
        <a:latin typeface="Times New Roman" charset="0"/>
        <a:ea typeface="MS PGothic" charset="-128"/>
        <a:cs typeface="+mn-cs"/>
      </a:defRPr>
    </a:lvl8pPr>
    <a:lvl9pPr marL="3657600" algn="l" defTabSz="914400" rtl="0" eaLnBrk="1" latinLnBrk="0" hangingPunct="1">
      <a:defRPr sz="2400" kern="1200">
        <a:solidFill>
          <a:schemeClr val="tx1"/>
        </a:solidFill>
        <a:latin typeface="Times New Roman"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a:srgbClr val="658CBF"/>
    <a:srgbClr val="102863"/>
    <a:srgbClr val="5399D7"/>
    <a:srgbClr val="002C61"/>
    <a:srgbClr val="83B43A"/>
    <a:srgbClr val="005F3B"/>
    <a:srgbClr val="4B2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25" autoAdjust="0"/>
    <p:restoredTop sz="94643"/>
  </p:normalViewPr>
  <p:slideViewPr>
    <p:cSldViewPr>
      <p:cViewPr varScale="1">
        <p:scale>
          <a:sx n="115" d="100"/>
          <a:sy n="115" d="100"/>
        </p:scale>
        <p:origin x="1128"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9890E471-2175-8A4B-9896-266DE1D48ED5}" type="datetimeFigureOut">
              <a:rPr lang="en-US" altLang="en-US"/>
              <a:pPr>
                <a:defRPr/>
              </a:pPr>
              <a:t>9/6/18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375E2989-F7FD-E44F-B419-D54541E65A7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C4CC4D64-F77E-414E-B0FD-ABE8ABED67A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noTextEdit="1"/>
          </p:cNvSpPr>
          <p:nvPr>
            <p:ph type="sldImg"/>
          </p:nvPr>
        </p:nvSpPr>
        <p:spPr>
          <a:ln/>
        </p:spPr>
      </p:sp>
      <p:sp>
        <p:nvSpPr>
          <p:cNvPr id="8806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8806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5069C61F-275D-5749-B6F6-528EAFB8F290}" type="slidenum">
              <a:rPr lang="en-US" altLang="x-none" sz="1200">
                <a:latin typeface="Arial" charset="0"/>
              </a:rPr>
              <a:pPr/>
              <a:t>1</a:t>
            </a:fld>
            <a:endParaRPr lang="en-US" altLang="x-none" sz="1200">
              <a:latin typeface="Arial" charset="0"/>
            </a:endParaRPr>
          </a:p>
        </p:txBody>
      </p:sp>
    </p:spTree>
    <p:extLst>
      <p:ext uri="{BB962C8B-B14F-4D97-AF65-F5344CB8AC3E}">
        <p14:creationId xmlns:p14="http://schemas.microsoft.com/office/powerpoint/2010/main" val="2112946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noTextEdit="1"/>
          </p:cNvSpPr>
          <p:nvPr>
            <p:ph type="sldImg"/>
          </p:nvPr>
        </p:nvSpPr>
        <p:spPr>
          <a:ln/>
        </p:spPr>
      </p:sp>
      <p:sp>
        <p:nvSpPr>
          <p:cNvPr id="9011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901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ED7C1F95-E859-0E41-8BA8-43B181BFBC9F}" type="slidenum">
              <a:rPr lang="en-US" altLang="x-none" sz="1200">
                <a:latin typeface="Arial" charset="0"/>
              </a:rPr>
              <a:pPr/>
              <a:t>2</a:t>
            </a:fld>
            <a:endParaRPr lang="en-US" altLang="x-none" sz="1200">
              <a:latin typeface="Arial" charset="0"/>
            </a:endParaRPr>
          </a:p>
        </p:txBody>
      </p:sp>
    </p:spTree>
    <p:extLst>
      <p:ext uri="{BB962C8B-B14F-4D97-AF65-F5344CB8AC3E}">
        <p14:creationId xmlns:p14="http://schemas.microsoft.com/office/powerpoint/2010/main" val="1379435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noTextEdit="1"/>
          </p:cNvSpPr>
          <p:nvPr>
            <p:ph type="sldImg"/>
          </p:nvPr>
        </p:nvSpPr>
        <p:spPr>
          <a:ln/>
        </p:spPr>
      </p:sp>
      <p:sp>
        <p:nvSpPr>
          <p:cNvPr id="9216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9216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160913E9-611B-8545-A258-69062F036696}" type="slidenum">
              <a:rPr lang="en-US" altLang="x-none" sz="1200">
                <a:latin typeface="Arial" charset="0"/>
              </a:rPr>
              <a:pPr/>
              <a:t>3</a:t>
            </a:fld>
            <a:endParaRPr lang="en-US" altLang="x-none" sz="1200">
              <a:latin typeface="Arial" charset="0"/>
            </a:endParaRPr>
          </a:p>
        </p:txBody>
      </p:sp>
    </p:spTree>
    <p:extLst>
      <p:ext uri="{BB962C8B-B14F-4D97-AF65-F5344CB8AC3E}">
        <p14:creationId xmlns:p14="http://schemas.microsoft.com/office/powerpoint/2010/main" val="1024193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noTextEdit="1"/>
          </p:cNvSpPr>
          <p:nvPr>
            <p:ph type="sldImg"/>
          </p:nvPr>
        </p:nvSpPr>
        <p:spPr>
          <a:ln/>
        </p:spPr>
      </p:sp>
      <p:sp>
        <p:nvSpPr>
          <p:cNvPr id="9421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9421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EE828B69-81D5-6E41-9C64-3212AE5EC09E}" type="slidenum">
              <a:rPr lang="en-US" altLang="x-none" sz="1200">
                <a:latin typeface="Arial" charset="0"/>
              </a:rPr>
              <a:pPr/>
              <a:t>4</a:t>
            </a:fld>
            <a:endParaRPr lang="en-US" altLang="x-none" sz="1200">
              <a:latin typeface="Arial" charset="0"/>
            </a:endParaRPr>
          </a:p>
        </p:txBody>
      </p:sp>
    </p:spTree>
    <p:extLst>
      <p:ext uri="{BB962C8B-B14F-4D97-AF65-F5344CB8AC3E}">
        <p14:creationId xmlns:p14="http://schemas.microsoft.com/office/powerpoint/2010/main" val="570028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p:cNvSpPr>
            <a:spLocks noGrp="1" noRot="1" noChangeAspect="1" noTextEdit="1"/>
          </p:cNvSpPr>
          <p:nvPr>
            <p:ph type="sldImg"/>
          </p:nvPr>
        </p:nvSpPr>
        <p:spPr>
          <a:ln/>
        </p:spPr>
      </p:sp>
      <p:sp>
        <p:nvSpPr>
          <p:cNvPr id="9625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AT" altLang="x-none" dirty="0">
                <a:ea typeface="ＭＳ Ｐゴシック" charset="-128"/>
              </a:rPr>
              <a:t>Add </a:t>
            </a:r>
            <a:r>
              <a:rPr lang="de-AT" altLang="x-none" dirty="0" err="1">
                <a:ea typeface="ＭＳ Ｐゴシック" charset="-128"/>
              </a:rPr>
              <a:t>figure</a:t>
            </a:r>
            <a:r>
              <a:rPr lang="de-AT" altLang="x-none" baseline="0" dirty="0">
                <a:ea typeface="ＭＳ Ｐゴシック" charset="-128"/>
              </a:rPr>
              <a:t> </a:t>
            </a:r>
            <a:r>
              <a:rPr lang="de-AT" altLang="x-none" baseline="0" dirty="0" err="1">
                <a:ea typeface="ＭＳ Ｐゴシック" charset="-128"/>
              </a:rPr>
              <a:t>from</a:t>
            </a:r>
            <a:r>
              <a:rPr lang="de-AT" altLang="x-none" baseline="0" dirty="0">
                <a:ea typeface="ＭＳ Ｐゴシック" charset="-128"/>
              </a:rPr>
              <a:t> </a:t>
            </a:r>
            <a:r>
              <a:rPr lang="de-AT" altLang="x-none" baseline="0" dirty="0" err="1">
                <a:ea typeface="ＭＳ Ｐゴシック" charset="-128"/>
              </a:rPr>
              <a:t>experiment</a:t>
            </a:r>
            <a:r>
              <a:rPr lang="de-AT" altLang="x-none" baseline="0" dirty="0">
                <a:ea typeface="ＭＳ Ｐゴシック" charset="-128"/>
              </a:rPr>
              <a:t> </a:t>
            </a:r>
            <a:r>
              <a:rPr lang="de-AT" altLang="x-none" baseline="0" dirty="0" err="1">
                <a:ea typeface="ＭＳ Ｐゴシック" charset="-128"/>
              </a:rPr>
              <a:t>data</a:t>
            </a:r>
            <a:endParaRPr lang="x-none" altLang="x-none" dirty="0">
              <a:ea typeface="ＭＳ Ｐゴシック" charset="-128"/>
            </a:endParaRPr>
          </a:p>
          <a:p>
            <a:endParaRPr lang="x-none" altLang="x-none" dirty="0">
              <a:ea typeface="ＭＳ Ｐゴシック" charset="-128"/>
            </a:endParaRPr>
          </a:p>
        </p:txBody>
      </p:sp>
      <p:sp>
        <p:nvSpPr>
          <p:cNvPr id="9625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59266806-4277-3C43-83B0-35F505FB7218}" type="slidenum">
              <a:rPr lang="en-US" altLang="x-none" sz="1200">
                <a:latin typeface="Arial" charset="0"/>
              </a:rPr>
              <a:pPr/>
              <a:t>5</a:t>
            </a:fld>
            <a:endParaRPr lang="en-US" altLang="x-none" sz="1200">
              <a:latin typeface="Arial" charset="0"/>
            </a:endParaRPr>
          </a:p>
        </p:txBody>
      </p:sp>
    </p:spTree>
    <p:extLst>
      <p:ext uri="{BB962C8B-B14F-4D97-AF65-F5344CB8AC3E}">
        <p14:creationId xmlns:p14="http://schemas.microsoft.com/office/powerpoint/2010/main" val="439797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Image Placeholder 1"/>
          <p:cNvSpPr>
            <a:spLocks noGrp="1" noRot="1" noChangeAspect="1" noTextEdit="1"/>
          </p:cNvSpPr>
          <p:nvPr>
            <p:ph type="sldImg"/>
          </p:nvPr>
        </p:nvSpPr>
        <p:spPr>
          <a:ln/>
        </p:spPr>
      </p:sp>
      <p:sp>
        <p:nvSpPr>
          <p:cNvPr id="9830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AT" altLang="x-none" dirty="0">
                <a:ea typeface="ＭＳ Ｐゴシック" charset="-128"/>
              </a:rPr>
              <a:t>Add </a:t>
            </a:r>
            <a:r>
              <a:rPr lang="de-AT" altLang="x-none" dirty="0" err="1">
                <a:ea typeface="ＭＳ Ｐゴシック" charset="-128"/>
              </a:rPr>
              <a:t>figure</a:t>
            </a:r>
            <a:r>
              <a:rPr lang="de-AT" altLang="x-none" baseline="0" dirty="0">
                <a:ea typeface="ＭＳ Ｐゴシック" charset="-128"/>
              </a:rPr>
              <a:t> </a:t>
            </a:r>
            <a:r>
              <a:rPr lang="de-AT" altLang="x-none" baseline="0" dirty="0" err="1">
                <a:ea typeface="ＭＳ Ｐゴシック" charset="-128"/>
              </a:rPr>
              <a:t>from</a:t>
            </a:r>
            <a:r>
              <a:rPr lang="de-AT" altLang="x-none" baseline="0" dirty="0">
                <a:ea typeface="ＭＳ Ｐゴシック" charset="-128"/>
              </a:rPr>
              <a:t> </a:t>
            </a:r>
            <a:r>
              <a:rPr lang="de-AT" altLang="x-none" baseline="0" dirty="0" err="1">
                <a:ea typeface="ＭＳ Ｐゴシック" charset="-128"/>
              </a:rPr>
              <a:t>experiment</a:t>
            </a:r>
            <a:r>
              <a:rPr lang="de-AT" altLang="x-none" baseline="0" dirty="0">
                <a:ea typeface="ＭＳ Ｐゴシック" charset="-128"/>
              </a:rPr>
              <a:t> </a:t>
            </a:r>
            <a:r>
              <a:rPr lang="de-AT" altLang="x-none" baseline="0" dirty="0" err="1">
                <a:ea typeface="ＭＳ Ｐゴシック" charset="-128"/>
              </a:rPr>
              <a:t>data</a:t>
            </a:r>
            <a:endParaRPr lang="x-none" altLang="x-none" dirty="0">
              <a:ea typeface="ＭＳ Ｐゴシック" charset="-128"/>
            </a:endParaRPr>
          </a:p>
          <a:p>
            <a:endParaRPr lang="x-none" altLang="x-none" dirty="0">
              <a:ea typeface="ＭＳ Ｐゴシック" charset="-128"/>
            </a:endParaRPr>
          </a:p>
        </p:txBody>
      </p:sp>
      <p:sp>
        <p:nvSpPr>
          <p:cNvPr id="9830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844B27B4-83EA-2440-B6D8-D8CFC56922BA}" type="slidenum">
              <a:rPr lang="en-US" altLang="x-none" sz="1200">
                <a:latin typeface="Arial" charset="0"/>
              </a:rPr>
              <a:pPr/>
              <a:t>6</a:t>
            </a:fld>
            <a:endParaRPr lang="en-US" altLang="x-none" sz="1200">
              <a:latin typeface="Arial" charset="0"/>
            </a:endParaRPr>
          </a:p>
        </p:txBody>
      </p:sp>
    </p:spTree>
    <p:extLst>
      <p:ext uri="{BB962C8B-B14F-4D97-AF65-F5344CB8AC3E}">
        <p14:creationId xmlns:p14="http://schemas.microsoft.com/office/powerpoint/2010/main" val="1927712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Slide Image Placeholder 1"/>
          <p:cNvSpPr>
            <a:spLocks noGrp="1" noRot="1" noChangeAspect="1" noTextEdit="1"/>
          </p:cNvSpPr>
          <p:nvPr>
            <p:ph type="sldImg"/>
          </p:nvPr>
        </p:nvSpPr>
        <p:spPr>
          <a:ln/>
        </p:spPr>
      </p:sp>
      <p:sp>
        <p:nvSpPr>
          <p:cNvPr id="10035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AT" altLang="x-none" dirty="0">
                <a:ea typeface="ＭＳ Ｐゴシック" charset="-128"/>
              </a:rPr>
              <a:t>Add </a:t>
            </a:r>
            <a:r>
              <a:rPr lang="de-AT" altLang="x-none" dirty="0" err="1">
                <a:ea typeface="ＭＳ Ｐゴシック" charset="-128"/>
              </a:rPr>
              <a:t>figure</a:t>
            </a:r>
            <a:r>
              <a:rPr lang="de-AT" altLang="x-none" baseline="0" dirty="0">
                <a:ea typeface="ＭＳ Ｐゴシック" charset="-128"/>
              </a:rPr>
              <a:t> </a:t>
            </a:r>
            <a:r>
              <a:rPr lang="de-AT" altLang="x-none" baseline="0" dirty="0" err="1">
                <a:ea typeface="ＭＳ Ｐゴシック" charset="-128"/>
              </a:rPr>
              <a:t>from</a:t>
            </a:r>
            <a:r>
              <a:rPr lang="de-AT" altLang="x-none" baseline="0" dirty="0">
                <a:ea typeface="ＭＳ Ｐゴシック" charset="-128"/>
              </a:rPr>
              <a:t> </a:t>
            </a:r>
            <a:r>
              <a:rPr lang="de-AT" altLang="x-none" baseline="0" dirty="0" err="1">
                <a:ea typeface="ＭＳ Ｐゴシック" charset="-128"/>
              </a:rPr>
              <a:t>experiment</a:t>
            </a:r>
            <a:r>
              <a:rPr lang="de-AT" altLang="x-none" baseline="0" dirty="0">
                <a:ea typeface="ＭＳ Ｐゴシック" charset="-128"/>
              </a:rPr>
              <a:t> </a:t>
            </a:r>
            <a:r>
              <a:rPr lang="de-AT" altLang="x-none" baseline="0" dirty="0" err="1">
                <a:ea typeface="ＭＳ Ｐゴシック" charset="-128"/>
              </a:rPr>
              <a:t>data</a:t>
            </a:r>
            <a:endParaRPr lang="x-none" altLang="x-none" dirty="0">
              <a:ea typeface="ＭＳ Ｐゴシック" charset="-128"/>
            </a:endParaRPr>
          </a:p>
          <a:p>
            <a:endParaRPr lang="x-none" altLang="x-none" dirty="0">
              <a:ea typeface="ＭＳ Ｐゴシック" charset="-128"/>
            </a:endParaRPr>
          </a:p>
        </p:txBody>
      </p:sp>
      <p:sp>
        <p:nvSpPr>
          <p:cNvPr id="10035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22E11BD4-3B23-BA48-886B-C52ABAC81511}" type="slidenum">
              <a:rPr lang="en-US" altLang="x-none" sz="1200">
                <a:latin typeface="Arial" charset="0"/>
              </a:rPr>
              <a:pPr/>
              <a:t>7</a:t>
            </a:fld>
            <a:endParaRPr lang="en-US" altLang="x-none" sz="1200">
              <a:latin typeface="Arial" charset="0"/>
            </a:endParaRPr>
          </a:p>
        </p:txBody>
      </p:sp>
    </p:spTree>
    <p:extLst>
      <p:ext uri="{BB962C8B-B14F-4D97-AF65-F5344CB8AC3E}">
        <p14:creationId xmlns:p14="http://schemas.microsoft.com/office/powerpoint/2010/main" val="17210659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noTextEdit="1"/>
          </p:cNvSpPr>
          <p:nvPr>
            <p:ph type="sldImg"/>
          </p:nvPr>
        </p:nvSpPr>
        <p:spPr>
          <a:ln/>
        </p:spPr>
      </p:sp>
      <p:sp>
        <p:nvSpPr>
          <p:cNvPr id="1024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AT" altLang="x-none" dirty="0">
                <a:ea typeface="ＭＳ Ｐゴシック" charset="-128"/>
              </a:rPr>
              <a:t>Add </a:t>
            </a:r>
            <a:r>
              <a:rPr lang="de-AT" altLang="x-none" dirty="0" err="1">
                <a:ea typeface="ＭＳ Ｐゴシック" charset="-128"/>
              </a:rPr>
              <a:t>figure</a:t>
            </a:r>
            <a:r>
              <a:rPr lang="de-AT" altLang="x-none" baseline="0" dirty="0">
                <a:ea typeface="ＭＳ Ｐゴシック" charset="-128"/>
              </a:rPr>
              <a:t> </a:t>
            </a:r>
            <a:r>
              <a:rPr lang="de-AT" altLang="x-none" baseline="0" dirty="0" err="1">
                <a:ea typeface="ＭＳ Ｐゴシック" charset="-128"/>
              </a:rPr>
              <a:t>from</a:t>
            </a:r>
            <a:r>
              <a:rPr lang="de-AT" altLang="x-none" baseline="0" dirty="0">
                <a:ea typeface="ＭＳ Ｐゴシック" charset="-128"/>
              </a:rPr>
              <a:t> </a:t>
            </a:r>
            <a:r>
              <a:rPr lang="de-AT" altLang="x-none" baseline="0" dirty="0" err="1">
                <a:ea typeface="ＭＳ Ｐゴシック" charset="-128"/>
              </a:rPr>
              <a:t>experiment</a:t>
            </a:r>
            <a:r>
              <a:rPr lang="de-AT" altLang="x-none" baseline="0" dirty="0">
                <a:ea typeface="ＭＳ Ｐゴシック" charset="-128"/>
              </a:rPr>
              <a:t> </a:t>
            </a:r>
            <a:r>
              <a:rPr lang="de-AT" altLang="x-none" baseline="0" dirty="0" err="1">
                <a:ea typeface="ＭＳ Ｐゴシック" charset="-128"/>
              </a:rPr>
              <a:t>data</a:t>
            </a:r>
            <a:endParaRPr lang="x-none" altLang="x-none" dirty="0">
              <a:ea typeface="ＭＳ Ｐゴシック" charset="-128"/>
            </a:endParaRPr>
          </a:p>
          <a:p>
            <a:endParaRPr lang="x-none" altLang="x-none" dirty="0">
              <a:ea typeface="ＭＳ Ｐゴシック" charset="-128"/>
            </a:endParaRPr>
          </a:p>
        </p:txBody>
      </p:sp>
      <p:sp>
        <p:nvSpPr>
          <p:cNvPr id="1024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9BFA1AC-7E15-2049-89D0-2F71C953606A}" type="slidenum">
              <a:rPr lang="en-US" altLang="x-none" sz="1200">
                <a:latin typeface="Arial" charset="0"/>
              </a:rPr>
              <a:pPr/>
              <a:t>8</a:t>
            </a:fld>
            <a:endParaRPr lang="en-US" altLang="x-none" sz="1200">
              <a:latin typeface="Arial" charset="0"/>
            </a:endParaRPr>
          </a:p>
        </p:txBody>
      </p:sp>
    </p:spTree>
    <p:extLst>
      <p:ext uri="{BB962C8B-B14F-4D97-AF65-F5344CB8AC3E}">
        <p14:creationId xmlns:p14="http://schemas.microsoft.com/office/powerpoint/2010/main" val="1176089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0" y="6661150"/>
            <a:ext cx="990600" cy="20637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r>
              <a:rPr lang="de-DE" altLang="en-US" sz="1000">
                <a:solidFill>
                  <a:srgbClr val="FFFFFF"/>
                </a:solidFill>
                <a:latin typeface="Calibri" charset="0"/>
              </a:rPr>
              <a:t>© WU IMS </a:t>
            </a:r>
            <a:endParaRPr lang="en-US" altLang="en-US" sz="1000">
              <a:solidFill>
                <a:srgbClr val="FFFFFF"/>
              </a:solidFill>
              <a:latin typeface="Calibri" charset="0"/>
            </a:endParaRPr>
          </a:p>
        </p:txBody>
      </p:sp>
      <p:sp>
        <p:nvSpPr>
          <p:cNvPr id="2" name="Title 1"/>
          <p:cNvSpPr>
            <a:spLocks noGrp="1"/>
          </p:cNvSpPr>
          <p:nvPr>
            <p:ph type="title"/>
          </p:nvPr>
        </p:nvSpPr>
        <p:spPr/>
        <p:txBody>
          <a:bodyPr/>
          <a:lstStyle>
            <a:lvl1pPr>
              <a:defRPr>
                <a:latin typeface="Calibri"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534400" y="6619875"/>
            <a:ext cx="609600" cy="238125"/>
          </a:xfrm>
        </p:spPr>
        <p:txBody>
          <a:bodyPr/>
          <a:lstStyle>
            <a:lvl1pPr>
              <a:defRPr sz="1400" b="1"/>
            </a:lvl1pPr>
          </a:lstStyle>
          <a:p>
            <a:fld id="{B480994E-7D5A-7141-ADAE-5DB4ADF42F98}" type="slidenum">
              <a:rPr lang="en-US" altLang="en-US"/>
              <a:pPr/>
              <a:t>‹#›</a:t>
            </a:fld>
            <a:endParaRPr lang="en-US" altLang="en-US"/>
          </a:p>
        </p:txBody>
      </p:sp>
    </p:spTree>
    <p:extLst>
      <p:ext uri="{BB962C8B-B14F-4D97-AF65-F5344CB8AC3E}">
        <p14:creationId xmlns:p14="http://schemas.microsoft.com/office/powerpoint/2010/main" val="537180404"/>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0424A349-BF72-EB41-8B9C-FDE01CB3008F}"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69798040"/>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A03414B6-AEBC-EC4A-A733-1BF2B78F6623}"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77983862"/>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6E659CEB-F043-A74E-A105-A551A0F1D09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457200" y="0"/>
            <a:ext cx="8229600" cy="838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06562"/>
            <a:ext cx="4040188"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06562"/>
            <a:ext cx="4041775"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518140808"/>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52C1C63D-20A9-434B-A822-126A40BD1F4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46371471"/>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2A205C60-DD8F-FF40-878D-2237FAD25768}"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3"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784629727"/>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44DE09EC-9946-FB40-AAB8-AB0D6F30DCC4}"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685800" y="152400"/>
            <a:ext cx="7772400" cy="762000"/>
          </a:xfrm>
        </p:spPr>
        <p:txBody>
          <a:bodyPr/>
          <a:lstStyle/>
          <a:p>
            <a:r>
              <a:rPr lang="en-US"/>
              <a:t>Click to edit Master title style</a:t>
            </a:r>
          </a:p>
        </p:txBody>
      </p:sp>
      <p:sp>
        <p:nvSpPr>
          <p:cNvPr id="3" name="Text Placeholder 2"/>
          <p:cNvSpPr>
            <a:spLocks noGrp="1"/>
          </p:cNvSpPr>
          <p:nvPr>
            <p:ph type="body" sz="half" idx="1"/>
          </p:nvPr>
        </p:nvSpPr>
        <p:spPr>
          <a:xfrm>
            <a:off x="533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67724040"/>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74D342B8-51E9-B740-B2C8-04233ED7D96E}"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sz="quarter"/>
          </p:nvPr>
        </p:nvSpPr>
        <p:spPr>
          <a:xfrm>
            <a:off x="685800" y="152400"/>
            <a:ext cx="7772400" cy="762000"/>
          </a:xfrm>
        </p:spPr>
        <p:txBody>
          <a:bodyPr/>
          <a:lstStyle/>
          <a:p>
            <a:r>
              <a:rPr lang="en-US"/>
              <a:t>Click to edit Master title style</a:t>
            </a:r>
          </a:p>
        </p:txBody>
      </p:sp>
      <p:sp>
        <p:nvSpPr>
          <p:cNvPr id="3" name="Content Placeholder 2"/>
          <p:cNvSpPr>
            <a:spLocks noGrp="1"/>
          </p:cNvSpPr>
          <p:nvPr>
            <p:ph sz="quarter" idx="1"/>
          </p:nvPr>
        </p:nvSpPr>
        <p:spPr>
          <a:xfrm>
            <a:off x="533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33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24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027487861"/>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userDrawn="1"/>
        </p:nvSpPr>
        <p:spPr bwMode="auto">
          <a:xfrm>
            <a:off x="0" y="6705600"/>
            <a:ext cx="9144000" cy="152400"/>
          </a:xfrm>
          <a:prstGeom prst="rect">
            <a:avLst/>
          </a:prstGeom>
          <a:solidFill>
            <a:srgbClr val="102863"/>
          </a:solidFill>
          <a:ln w="9525">
            <a:solidFill>
              <a:srgbClr val="005F3B"/>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27" name="Line 4"/>
          <p:cNvSpPr>
            <a:spLocks noChangeShapeType="1"/>
          </p:cNvSpPr>
          <p:nvPr/>
        </p:nvSpPr>
        <p:spPr bwMode="auto">
          <a:xfrm>
            <a:off x="533400" y="990600"/>
            <a:ext cx="8077200" cy="0"/>
          </a:xfrm>
          <a:prstGeom prst="line">
            <a:avLst/>
          </a:prstGeom>
          <a:noFill/>
          <a:ln w="34925">
            <a:solidFill>
              <a:srgbClr val="10286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Rectangle 5"/>
          <p:cNvSpPr>
            <a:spLocks noGrp="1" noChangeArrowheads="1"/>
          </p:cNvSpPr>
          <p:nvPr>
            <p:ph type="title"/>
          </p:nvPr>
        </p:nvSpPr>
        <p:spPr bwMode="auto">
          <a:xfrm>
            <a:off x="685800" y="152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1" compatLnSpc="1">
            <a:prstTxWarp prst="textNoShape">
              <a:avLst/>
            </a:prstTxWarp>
          </a:bodyPr>
          <a:lstStyle/>
          <a:p>
            <a:pPr lvl="0"/>
            <a:r>
              <a:rPr lang="en-US" altLang="en-US"/>
              <a:t>Click to edit Master title style</a:t>
            </a:r>
          </a:p>
        </p:txBody>
      </p:sp>
      <p:sp>
        <p:nvSpPr>
          <p:cNvPr id="1029" name="Rectangle 7"/>
          <p:cNvSpPr>
            <a:spLocks noGrp="1" noChangeArrowheads="1"/>
          </p:cNvSpPr>
          <p:nvPr>
            <p:ph type="body" idx="1"/>
          </p:nvPr>
        </p:nvSpPr>
        <p:spPr bwMode="auto">
          <a:xfrm>
            <a:off x="533400" y="1066800"/>
            <a:ext cx="8229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2"/>
          <p:cNvSpPr>
            <a:spLocks noChangeArrowheads="1"/>
          </p:cNvSpPr>
          <p:nvPr userDrawn="1"/>
        </p:nvSpPr>
        <p:spPr bwMode="auto">
          <a:xfrm>
            <a:off x="0" y="6629400"/>
            <a:ext cx="9144000" cy="76200"/>
          </a:xfrm>
          <a:prstGeom prst="rect">
            <a:avLst/>
          </a:prstGeom>
          <a:solidFill>
            <a:srgbClr val="658CBF"/>
          </a:solidFill>
          <a:ln w="9525">
            <a:solidFill>
              <a:srgbClr val="658CBF"/>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31" name="Line 4"/>
          <p:cNvSpPr>
            <a:spLocks noChangeShapeType="1"/>
          </p:cNvSpPr>
          <p:nvPr userDrawn="1"/>
        </p:nvSpPr>
        <p:spPr bwMode="auto">
          <a:xfrm>
            <a:off x="533400" y="958850"/>
            <a:ext cx="8077200" cy="0"/>
          </a:xfrm>
          <a:prstGeom prst="line">
            <a:avLst/>
          </a:prstGeom>
          <a:noFill/>
          <a:ln w="34925">
            <a:solidFill>
              <a:srgbClr val="658CB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6"/>
          <p:cNvSpPr>
            <a:spLocks noGrp="1" noChangeArrowheads="1"/>
          </p:cNvSpPr>
          <p:nvPr>
            <p:ph type="sldNum" sz="quarter" idx="4"/>
          </p:nvPr>
        </p:nvSpPr>
        <p:spPr>
          <a:xfrm>
            <a:off x="0" y="6661150"/>
            <a:ext cx="990600" cy="206375"/>
          </a:xfrm>
          <a:prstGeom prst="rect">
            <a:avLst/>
          </a:prstGeom>
        </p:spPr>
        <p:txBody>
          <a:bodyPr vert="horz" wrap="square" lIns="91440" tIns="45720" rIns="91440" bIns="45720" numCol="1" anchor="t" anchorCtr="0" compatLnSpc="1">
            <a:prstTxWarp prst="textNoShape">
              <a:avLst/>
            </a:prstTxWarp>
          </a:bodyPr>
          <a:lstStyle>
            <a:lvl1pPr>
              <a:defRPr sz="1000">
                <a:solidFill>
                  <a:srgbClr val="FFFFFF"/>
                </a:solidFill>
                <a:latin typeface="Calibri" charset="0"/>
              </a:defRPr>
            </a:lvl1pPr>
          </a:lstStyle>
          <a:p>
            <a:r>
              <a:rPr lang="de-DE" altLang="en-US"/>
              <a:t>© WU IMS </a:t>
            </a:r>
            <a:endParaRPr lang="en-US" altLang="en-US"/>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Lst>
  <p:transition spd="med">
    <p:wipe dir="r"/>
  </p:transition>
  <p:hf hdr="0" ftr="0" dt="0"/>
  <p:txStyles>
    <p:titleStyle>
      <a:lvl1pPr algn="ctr" rtl="0" eaLnBrk="0" fontAlgn="base" hangingPunct="0">
        <a:spcBef>
          <a:spcPct val="0"/>
        </a:spcBef>
        <a:spcAft>
          <a:spcPct val="0"/>
        </a:spcAft>
        <a:defRPr sz="4000">
          <a:solidFill>
            <a:srgbClr val="1A1718"/>
          </a:solidFill>
          <a:latin typeface="Calibri" pitchFamily="34" charset="0"/>
          <a:ea typeface="MS PGothic" panose="020B0600070205080204" pitchFamily="34" charset="-128"/>
          <a:cs typeface="ＭＳ Ｐゴシック" charset="0"/>
        </a:defRPr>
      </a:lvl1pPr>
      <a:lvl2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2pPr>
      <a:lvl3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3pPr>
      <a:lvl4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4pPr>
      <a:lvl5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000">
          <a:solidFill>
            <a:srgbClr val="7D0000"/>
          </a:solidFill>
          <a:latin typeface="Times New Roman" pitchFamily="18" charset="0"/>
        </a:defRPr>
      </a:lvl6pPr>
      <a:lvl7pPr marL="914400" algn="ctr" rtl="0" eaLnBrk="1" fontAlgn="base" hangingPunct="1">
        <a:spcBef>
          <a:spcPct val="0"/>
        </a:spcBef>
        <a:spcAft>
          <a:spcPct val="0"/>
        </a:spcAft>
        <a:defRPr sz="4000">
          <a:solidFill>
            <a:srgbClr val="7D0000"/>
          </a:solidFill>
          <a:latin typeface="Times New Roman" pitchFamily="18" charset="0"/>
        </a:defRPr>
      </a:lvl7pPr>
      <a:lvl8pPr marL="1371600" algn="ctr" rtl="0" eaLnBrk="1" fontAlgn="base" hangingPunct="1">
        <a:spcBef>
          <a:spcPct val="0"/>
        </a:spcBef>
        <a:spcAft>
          <a:spcPct val="0"/>
        </a:spcAft>
        <a:defRPr sz="4000">
          <a:solidFill>
            <a:srgbClr val="7D0000"/>
          </a:solidFill>
          <a:latin typeface="Times New Roman" pitchFamily="18" charset="0"/>
        </a:defRPr>
      </a:lvl8pPr>
      <a:lvl9pPr marL="1828800" algn="ctr" rtl="0" eaLnBrk="1" fontAlgn="base" hangingPunct="1">
        <a:spcBef>
          <a:spcPct val="0"/>
        </a:spcBef>
        <a:spcAft>
          <a:spcPct val="0"/>
        </a:spcAft>
        <a:defRPr sz="4000">
          <a:solidFill>
            <a:srgbClr val="7D0000"/>
          </a:solidFill>
          <a:latin typeface="Times New Roman" pitchFamily="18" charset="0"/>
        </a:defRPr>
      </a:lvl9pPr>
    </p:titleStyle>
    <p:body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26</a:t>
            </a:r>
          </a:p>
        </p:txBody>
      </p:sp>
      <p:sp>
        <p:nvSpPr>
          <p:cNvPr id="87042"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b="1" dirty="0">
                <a:latin typeface="Calibri" charset="0"/>
                <a:ea typeface="ＭＳ Ｐゴシック" charset="-128"/>
              </a:rPr>
              <a:t>Repeated Trust Game – Reputation</a:t>
            </a:r>
          </a:p>
          <a:p>
            <a:pPr marL="971550" lvl="1" indent="-514350" eaLnBrk="1" hangingPunct="1">
              <a:lnSpc>
                <a:spcPct val="80000"/>
              </a:lnSpc>
              <a:buFont typeface="Times New Roman" charset="0"/>
              <a:buAutoNum type="alphaLcParenR"/>
            </a:pPr>
            <a:r>
              <a:rPr lang="en-US" altLang="x-none" dirty="0">
                <a:latin typeface="Calibri" charset="0"/>
                <a:ea typeface="ＭＳ Ｐゴシック" charset="-128"/>
              </a:rPr>
              <a:t>Derive the subgame perfect Nash equilibrium of the repeated game, assuming that all players are rational and that payoffs represent utility.</a:t>
            </a:r>
          </a:p>
          <a:p>
            <a:pPr marL="971550" lvl="1" indent="-514350" eaLnBrk="1" hangingPunct="1">
              <a:lnSpc>
                <a:spcPct val="80000"/>
              </a:lnSpc>
              <a:buFont typeface="Times New Roman" charset="0"/>
              <a:buAutoNum type="alphaLcParenR"/>
            </a:pPr>
            <a:r>
              <a:rPr lang="en-US" altLang="x-none" dirty="0">
                <a:latin typeface="Calibri" charset="0"/>
                <a:ea typeface="ＭＳ Ｐゴシック" charset="-128"/>
              </a:rPr>
              <a:t>Are there incentives for the seller to behave trustworthy? Explain your answer. </a:t>
            </a:r>
          </a:p>
          <a:p>
            <a:pPr marL="971550" lvl="1" indent="-514350"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1</a:t>
            </a:fld>
            <a:endParaRPr lang="en-US" altLang="en-US"/>
          </a:p>
        </p:txBody>
      </p:sp>
    </p:spTree>
    <p:extLst>
      <p:ext uri="{BB962C8B-B14F-4D97-AF65-F5344CB8AC3E}">
        <p14:creationId xmlns:p14="http://schemas.microsoft.com/office/powerpoint/2010/main" val="1587068474"/>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9089" name="Group 119"/>
          <p:cNvGrpSpPr>
            <a:grpSpLocks/>
          </p:cNvGrpSpPr>
          <p:nvPr/>
        </p:nvGrpSpPr>
        <p:grpSpPr bwMode="auto">
          <a:xfrm>
            <a:off x="6172200" y="4970463"/>
            <a:ext cx="3581400" cy="1125537"/>
            <a:chOff x="304800" y="965710"/>
            <a:chExt cx="3581400" cy="1125444"/>
          </a:xfrm>
        </p:grpSpPr>
        <p:sp>
          <p:nvSpPr>
            <p:cNvPr id="89146"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89147"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89148" name="Straight Connector 7"/>
            <p:cNvCxnSpPr>
              <a:cxnSpLocks noChangeShapeType="1"/>
              <a:stCxn id="89146" idx="7"/>
              <a:endCxn id="89147"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49" name="Straight Connector 9"/>
            <p:cNvCxnSpPr>
              <a:cxnSpLocks noChangeShapeType="1"/>
              <a:stCxn id="89146" idx="5"/>
              <a:endCxn id="89156"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50" name="Straight Connector 11"/>
            <p:cNvCxnSpPr>
              <a:cxnSpLocks noChangeShapeType="1"/>
              <a:stCxn id="89147" idx="7"/>
              <a:endCxn id="89158"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51" name="Straight Connector 13"/>
            <p:cNvCxnSpPr>
              <a:cxnSpLocks noChangeShapeType="1"/>
              <a:stCxn id="89147" idx="5"/>
              <a:endCxn id="89157"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9152"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89153"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89154"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89155"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89156"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89157"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89158"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grpSp>
        <p:nvGrpSpPr>
          <p:cNvPr id="89090" name="Group 119"/>
          <p:cNvGrpSpPr>
            <a:grpSpLocks/>
          </p:cNvGrpSpPr>
          <p:nvPr/>
        </p:nvGrpSpPr>
        <p:grpSpPr bwMode="auto">
          <a:xfrm>
            <a:off x="6172200" y="3675063"/>
            <a:ext cx="3581400" cy="1125537"/>
            <a:chOff x="304800" y="965710"/>
            <a:chExt cx="3581400" cy="1125444"/>
          </a:xfrm>
        </p:grpSpPr>
        <p:sp>
          <p:nvSpPr>
            <p:cNvPr id="89133"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89134"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89135" name="Straight Connector 7"/>
            <p:cNvCxnSpPr>
              <a:cxnSpLocks noChangeShapeType="1"/>
              <a:stCxn id="89133" idx="7"/>
              <a:endCxn id="89134"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36" name="Straight Connector 9"/>
            <p:cNvCxnSpPr>
              <a:cxnSpLocks noChangeShapeType="1"/>
              <a:stCxn id="89133" idx="5"/>
              <a:endCxn id="89143"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37" name="Straight Connector 11"/>
            <p:cNvCxnSpPr>
              <a:cxnSpLocks noChangeShapeType="1"/>
              <a:stCxn id="89134" idx="7"/>
              <a:endCxn id="89145"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38" name="Straight Connector 13"/>
            <p:cNvCxnSpPr>
              <a:cxnSpLocks noChangeShapeType="1"/>
              <a:stCxn id="89134" idx="5"/>
              <a:endCxn id="89144"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9139"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89140"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89141"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89142"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89143"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89144"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89145"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grpSp>
        <p:nvGrpSpPr>
          <p:cNvPr id="89091" name="Group 119"/>
          <p:cNvGrpSpPr>
            <a:grpSpLocks/>
          </p:cNvGrpSpPr>
          <p:nvPr/>
        </p:nvGrpSpPr>
        <p:grpSpPr bwMode="auto">
          <a:xfrm>
            <a:off x="6172200" y="2317750"/>
            <a:ext cx="3581400" cy="1125538"/>
            <a:chOff x="304800" y="965710"/>
            <a:chExt cx="3581400" cy="1125444"/>
          </a:xfrm>
        </p:grpSpPr>
        <p:sp>
          <p:nvSpPr>
            <p:cNvPr id="89120"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89121"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89122" name="Straight Connector 7"/>
            <p:cNvCxnSpPr>
              <a:cxnSpLocks noChangeShapeType="1"/>
              <a:stCxn id="89120" idx="7"/>
              <a:endCxn id="89121"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23" name="Straight Connector 9"/>
            <p:cNvCxnSpPr>
              <a:cxnSpLocks noChangeShapeType="1"/>
              <a:stCxn id="89120" idx="5"/>
              <a:endCxn id="89130"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24" name="Straight Connector 11"/>
            <p:cNvCxnSpPr>
              <a:cxnSpLocks noChangeShapeType="1"/>
              <a:stCxn id="89121" idx="7"/>
              <a:endCxn id="89132"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25" name="Straight Connector 13"/>
            <p:cNvCxnSpPr>
              <a:cxnSpLocks noChangeShapeType="1"/>
              <a:stCxn id="89121" idx="5"/>
              <a:endCxn id="89131"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9126"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89127"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89128"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89129"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89130"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89131"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89132"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sp>
        <p:nvSpPr>
          <p:cNvPr id="89092" name="Rectangle 2"/>
          <p:cNvSpPr>
            <a:spLocks noGrp="1" noChangeArrowheads="1"/>
          </p:cNvSpPr>
          <p:nvPr>
            <p:ph type="title"/>
          </p:nvPr>
        </p:nvSpPr>
        <p:spPr>
          <a:xfrm>
            <a:off x="533400" y="152400"/>
            <a:ext cx="8153400" cy="762000"/>
          </a:xfrm>
        </p:spPr>
        <p:txBody>
          <a:bodyPr/>
          <a:lstStyle/>
          <a:p>
            <a:pPr eaLnBrk="1" hangingPunct="1"/>
            <a:r>
              <a:rPr lang="en-US" altLang="x-none" dirty="0">
                <a:latin typeface="Calibri" charset="0"/>
                <a:ea typeface="ＭＳ Ｐゴシック" charset="-128"/>
              </a:rPr>
              <a:t>Experiment 26 – Subgame perfection</a:t>
            </a:r>
          </a:p>
        </p:txBody>
      </p:sp>
      <p:sp>
        <p:nvSpPr>
          <p:cNvPr id="23" name="Content Placeholder 22"/>
          <p:cNvSpPr>
            <a:spLocks noGrp="1"/>
          </p:cNvSpPr>
          <p:nvPr>
            <p:ph idx="1"/>
          </p:nvPr>
        </p:nvSpPr>
        <p:spPr>
          <a:xfrm>
            <a:off x="76200" y="990600"/>
            <a:ext cx="5867400" cy="5638800"/>
          </a:xfrm>
        </p:spPr>
        <p:txBody>
          <a:bodyPr/>
          <a:lstStyle/>
          <a:p>
            <a:pPr>
              <a:spcBef>
                <a:spcPct val="0"/>
              </a:spcBef>
            </a:pPr>
            <a:r>
              <a:rPr lang="en-US" altLang="x-none">
                <a:latin typeface="Calibri" charset="0"/>
                <a:ea typeface="ＭＳ Ｐゴシック" charset="-128"/>
              </a:rPr>
              <a:t>To derive the subgame perfect Nash equilibrium of the repeated game, we use rollback and </a:t>
            </a:r>
            <a:r>
              <a:rPr lang="en-US" altLang="x-none" b="1">
                <a:latin typeface="Calibri" charset="0"/>
                <a:ea typeface="ＭＳ Ｐゴシック" charset="-128"/>
              </a:rPr>
              <a:t>start at the last round</a:t>
            </a:r>
            <a:r>
              <a:rPr lang="en-US" altLang="x-none">
                <a:latin typeface="Calibri" charset="0"/>
                <a:ea typeface="ＭＳ Ｐゴシック" charset="-128"/>
              </a:rPr>
              <a:t>.</a:t>
            </a:r>
          </a:p>
          <a:p>
            <a:pPr>
              <a:spcBef>
                <a:spcPct val="0"/>
              </a:spcBef>
            </a:pPr>
            <a:r>
              <a:rPr lang="en-US" altLang="x-none">
                <a:latin typeface="Calibri" charset="0"/>
                <a:ea typeface="ＭＳ Ｐゴシック" charset="-128"/>
              </a:rPr>
              <a:t>There, the seller should not ship when the buyer buys: there is no future.</a:t>
            </a:r>
          </a:p>
          <a:p>
            <a:pPr>
              <a:spcBef>
                <a:spcPct val="0"/>
              </a:spcBef>
            </a:pPr>
            <a:r>
              <a:rPr lang="en-US" altLang="x-none">
                <a:latin typeface="Calibri" charset="0"/>
                <a:ea typeface="ＭＳ Ｐゴシック" charset="-128"/>
              </a:rPr>
              <a:t>Thus, the buyer should not buy.</a:t>
            </a:r>
          </a:p>
          <a:p>
            <a:pPr>
              <a:spcBef>
                <a:spcPct val="0"/>
              </a:spcBef>
            </a:pPr>
            <a:r>
              <a:rPr lang="en-US" altLang="x-none">
                <a:latin typeface="Calibri" charset="0"/>
                <a:ea typeface="ＭＳ Ｐゴシック" charset="-128"/>
              </a:rPr>
              <a:t>Thus, the second last round has no influence on behavior in the last round. Players behave as if there would be no future.</a:t>
            </a:r>
          </a:p>
          <a:p>
            <a:pPr>
              <a:spcBef>
                <a:spcPct val="0"/>
              </a:spcBef>
            </a:pPr>
            <a:r>
              <a:rPr lang="en-US" altLang="x-none">
                <a:latin typeface="Calibri" charset="0"/>
                <a:ea typeface="ＭＳ Ｐゴシック" charset="-128"/>
              </a:rPr>
              <a:t>Etc. </a:t>
            </a:r>
          </a:p>
        </p:txBody>
      </p:sp>
      <p:cxnSp>
        <p:nvCxnSpPr>
          <p:cNvPr id="89094" name="Straight Connector 127"/>
          <p:cNvCxnSpPr>
            <a:cxnSpLocks noChangeShapeType="1"/>
          </p:cNvCxnSpPr>
          <p:nvPr/>
        </p:nvCxnSpPr>
        <p:spPr bwMode="auto">
          <a:xfrm rot="5400000">
            <a:off x="7125494" y="2170906"/>
            <a:ext cx="3810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89095" name="Straight Connector 128"/>
          <p:cNvCxnSpPr>
            <a:cxnSpLocks noChangeShapeType="1"/>
          </p:cNvCxnSpPr>
          <p:nvPr/>
        </p:nvCxnSpPr>
        <p:spPr bwMode="auto">
          <a:xfrm rot="5400000">
            <a:off x="7163594" y="48760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grpSp>
        <p:nvGrpSpPr>
          <p:cNvPr id="89096" name="Group 119"/>
          <p:cNvGrpSpPr>
            <a:grpSpLocks/>
          </p:cNvGrpSpPr>
          <p:nvPr/>
        </p:nvGrpSpPr>
        <p:grpSpPr bwMode="auto">
          <a:xfrm>
            <a:off x="6096000" y="1011238"/>
            <a:ext cx="3581400" cy="1125537"/>
            <a:chOff x="304800" y="965710"/>
            <a:chExt cx="3581400" cy="1125444"/>
          </a:xfrm>
        </p:grpSpPr>
        <p:sp>
          <p:nvSpPr>
            <p:cNvPr id="89107"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89108"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89109" name="Straight Connector 7"/>
            <p:cNvCxnSpPr>
              <a:cxnSpLocks noChangeShapeType="1"/>
              <a:stCxn id="89107" idx="7"/>
              <a:endCxn id="89108"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10" name="Straight Connector 9"/>
            <p:cNvCxnSpPr>
              <a:cxnSpLocks noChangeShapeType="1"/>
              <a:stCxn id="89107" idx="5"/>
              <a:endCxn id="89117"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11" name="Straight Connector 11"/>
            <p:cNvCxnSpPr>
              <a:cxnSpLocks noChangeShapeType="1"/>
              <a:stCxn id="89108" idx="7"/>
              <a:endCxn id="89119"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9112" name="Straight Connector 13"/>
            <p:cNvCxnSpPr>
              <a:cxnSpLocks noChangeShapeType="1"/>
              <a:stCxn id="89108" idx="5"/>
              <a:endCxn id="89118"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9113"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89114"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89115"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89116"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89117"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89118"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89119"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cxnSp>
        <p:nvCxnSpPr>
          <p:cNvPr id="88" name="Straight Connector 87"/>
          <p:cNvCxnSpPr>
            <a:cxnSpLocks noChangeShapeType="1"/>
          </p:cNvCxnSpPr>
          <p:nvPr/>
        </p:nvCxnSpPr>
        <p:spPr bwMode="auto">
          <a:xfrm rot="10800000">
            <a:off x="6553200" y="5888038"/>
            <a:ext cx="1752600" cy="698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89098" name="Straight Connector 128"/>
          <p:cNvCxnSpPr>
            <a:cxnSpLocks noChangeShapeType="1"/>
          </p:cNvCxnSpPr>
          <p:nvPr/>
        </p:nvCxnSpPr>
        <p:spPr bwMode="auto">
          <a:xfrm rot="5400000">
            <a:off x="71635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89099" name="Straight Connector 128"/>
          <p:cNvCxnSpPr>
            <a:cxnSpLocks noChangeShapeType="1"/>
          </p:cNvCxnSpPr>
          <p:nvPr/>
        </p:nvCxnSpPr>
        <p:spPr bwMode="auto">
          <a:xfrm rot="5400000">
            <a:off x="73159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138" name="Straight Connector 137"/>
          <p:cNvCxnSpPr>
            <a:cxnSpLocks noChangeShapeType="1"/>
          </p:cNvCxnSpPr>
          <p:nvPr/>
        </p:nvCxnSpPr>
        <p:spPr bwMode="auto">
          <a:xfrm rot="10800000" flipV="1">
            <a:off x="7543800" y="5588000"/>
            <a:ext cx="741363" cy="508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74" name="Straight Connector 73"/>
          <p:cNvCxnSpPr>
            <a:cxnSpLocks noChangeShapeType="1"/>
          </p:cNvCxnSpPr>
          <p:nvPr/>
        </p:nvCxnSpPr>
        <p:spPr bwMode="auto">
          <a:xfrm rot="10800000">
            <a:off x="6553200" y="4589463"/>
            <a:ext cx="1752600" cy="698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93" name="Straight Connector 92"/>
          <p:cNvCxnSpPr>
            <a:cxnSpLocks noChangeShapeType="1"/>
          </p:cNvCxnSpPr>
          <p:nvPr/>
        </p:nvCxnSpPr>
        <p:spPr bwMode="auto">
          <a:xfrm rot="10800000" flipV="1">
            <a:off x="7543800" y="4287838"/>
            <a:ext cx="741363" cy="508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94" name="Straight Connector 93"/>
          <p:cNvCxnSpPr>
            <a:cxnSpLocks noChangeShapeType="1"/>
          </p:cNvCxnSpPr>
          <p:nvPr/>
        </p:nvCxnSpPr>
        <p:spPr bwMode="auto">
          <a:xfrm rot="10800000">
            <a:off x="6542088" y="3227388"/>
            <a:ext cx="1752600" cy="698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08" name="Straight Connector 107"/>
          <p:cNvCxnSpPr>
            <a:cxnSpLocks noChangeShapeType="1"/>
          </p:cNvCxnSpPr>
          <p:nvPr/>
        </p:nvCxnSpPr>
        <p:spPr bwMode="auto">
          <a:xfrm rot="10800000" flipV="1">
            <a:off x="7532688" y="2927350"/>
            <a:ext cx="741362" cy="508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22" name="Straight Connector 121"/>
          <p:cNvCxnSpPr>
            <a:cxnSpLocks noChangeShapeType="1"/>
          </p:cNvCxnSpPr>
          <p:nvPr/>
        </p:nvCxnSpPr>
        <p:spPr bwMode="auto">
          <a:xfrm rot="10800000">
            <a:off x="6477000" y="1922463"/>
            <a:ext cx="1752600" cy="698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39" name="Straight Connector 138"/>
          <p:cNvCxnSpPr>
            <a:cxnSpLocks noChangeShapeType="1"/>
          </p:cNvCxnSpPr>
          <p:nvPr/>
        </p:nvCxnSpPr>
        <p:spPr bwMode="auto">
          <a:xfrm rot="10800000" flipV="1">
            <a:off x="7467600" y="1620838"/>
            <a:ext cx="741363" cy="508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sp>
        <p:nvSpPr>
          <p:cNvPr id="2" name="Slide Number Placeholder 1"/>
          <p:cNvSpPr>
            <a:spLocks noGrp="1"/>
          </p:cNvSpPr>
          <p:nvPr>
            <p:ph type="sldNum" sz="quarter" idx="10"/>
          </p:nvPr>
        </p:nvSpPr>
        <p:spPr/>
        <p:txBody>
          <a:bodyPr/>
          <a:lstStyle/>
          <a:p>
            <a:fld id="{B480994E-7D5A-7141-ADAE-5DB4ADF42F98}" type="slidenum">
              <a:rPr lang="en-US" altLang="en-US" smtClean="0"/>
              <a:pPr/>
              <a:t>2</a:t>
            </a:fld>
            <a:endParaRPr lang="en-US" altLang="en-US"/>
          </a:p>
        </p:txBody>
      </p:sp>
    </p:spTree>
    <p:extLst>
      <p:ext uri="{BB962C8B-B14F-4D97-AF65-F5344CB8AC3E}">
        <p14:creationId xmlns:p14="http://schemas.microsoft.com/office/powerpoint/2010/main" val="150691105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3">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1137" name="Group 119"/>
          <p:cNvGrpSpPr>
            <a:grpSpLocks/>
          </p:cNvGrpSpPr>
          <p:nvPr/>
        </p:nvGrpSpPr>
        <p:grpSpPr bwMode="auto">
          <a:xfrm>
            <a:off x="6172200" y="4970463"/>
            <a:ext cx="3581400" cy="1125537"/>
            <a:chOff x="304800" y="965710"/>
            <a:chExt cx="3581400" cy="1125444"/>
          </a:xfrm>
        </p:grpSpPr>
        <p:sp>
          <p:nvSpPr>
            <p:cNvPr id="91194"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91195"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91196" name="Straight Connector 7"/>
            <p:cNvCxnSpPr>
              <a:cxnSpLocks noChangeShapeType="1"/>
              <a:stCxn id="91194" idx="7"/>
              <a:endCxn id="91195"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97" name="Straight Connector 9"/>
            <p:cNvCxnSpPr>
              <a:cxnSpLocks noChangeShapeType="1"/>
              <a:stCxn id="91194" idx="5"/>
              <a:endCxn id="91204"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98" name="Straight Connector 11"/>
            <p:cNvCxnSpPr>
              <a:cxnSpLocks noChangeShapeType="1"/>
              <a:stCxn id="91195" idx="7"/>
              <a:endCxn id="91206"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99" name="Straight Connector 13"/>
            <p:cNvCxnSpPr>
              <a:cxnSpLocks noChangeShapeType="1"/>
              <a:stCxn id="91195" idx="5"/>
              <a:endCxn id="91205"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1200"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91201"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91202"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91203"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91204"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91205"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91206"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grpSp>
        <p:nvGrpSpPr>
          <p:cNvPr id="91138" name="Group 119"/>
          <p:cNvGrpSpPr>
            <a:grpSpLocks/>
          </p:cNvGrpSpPr>
          <p:nvPr/>
        </p:nvGrpSpPr>
        <p:grpSpPr bwMode="auto">
          <a:xfrm>
            <a:off x="6172200" y="3675063"/>
            <a:ext cx="3581400" cy="1125537"/>
            <a:chOff x="304800" y="965710"/>
            <a:chExt cx="3581400" cy="1125444"/>
          </a:xfrm>
        </p:grpSpPr>
        <p:sp>
          <p:nvSpPr>
            <p:cNvPr id="91181"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91182"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91183" name="Straight Connector 7"/>
            <p:cNvCxnSpPr>
              <a:cxnSpLocks noChangeShapeType="1"/>
              <a:stCxn id="91181" idx="7"/>
              <a:endCxn id="91182"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84" name="Straight Connector 9"/>
            <p:cNvCxnSpPr>
              <a:cxnSpLocks noChangeShapeType="1"/>
              <a:stCxn id="91181" idx="5"/>
              <a:endCxn id="91191"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85" name="Straight Connector 11"/>
            <p:cNvCxnSpPr>
              <a:cxnSpLocks noChangeShapeType="1"/>
              <a:stCxn id="91182" idx="7"/>
              <a:endCxn id="91193"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86" name="Straight Connector 13"/>
            <p:cNvCxnSpPr>
              <a:cxnSpLocks noChangeShapeType="1"/>
              <a:stCxn id="91182" idx="5"/>
              <a:endCxn id="91192"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1187"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91188"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91189"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91190"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91191"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91192"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91193"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grpSp>
        <p:nvGrpSpPr>
          <p:cNvPr id="91139" name="Group 119"/>
          <p:cNvGrpSpPr>
            <a:grpSpLocks/>
          </p:cNvGrpSpPr>
          <p:nvPr/>
        </p:nvGrpSpPr>
        <p:grpSpPr bwMode="auto">
          <a:xfrm>
            <a:off x="6172200" y="2317750"/>
            <a:ext cx="3581400" cy="1125538"/>
            <a:chOff x="304800" y="965710"/>
            <a:chExt cx="3581400" cy="1125444"/>
          </a:xfrm>
        </p:grpSpPr>
        <p:sp>
          <p:nvSpPr>
            <p:cNvPr id="91168"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91169"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91170" name="Straight Connector 7"/>
            <p:cNvCxnSpPr>
              <a:cxnSpLocks noChangeShapeType="1"/>
              <a:stCxn id="91168" idx="7"/>
              <a:endCxn id="91169"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71" name="Straight Connector 9"/>
            <p:cNvCxnSpPr>
              <a:cxnSpLocks noChangeShapeType="1"/>
              <a:stCxn id="91168" idx="5"/>
              <a:endCxn id="91178"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72" name="Straight Connector 11"/>
            <p:cNvCxnSpPr>
              <a:cxnSpLocks noChangeShapeType="1"/>
              <a:stCxn id="91169" idx="7"/>
              <a:endCxn id="91180"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73" name="Straight Connector 13"/>
            <p:cNvCxnSpPr>
              <a:cxnSpLocks noChangeShapeType="1"/>
              <a:stCxn id="91169" idx="5"/>
              <a:endCxn id="91179"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1174"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91175"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91176"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91177"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91178"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91179"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91180"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sp>
        <p:nvSpPr>
          <p:cNvPr id="91140"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26 - Reputation</a:t>
            </a:r>
          </a:p>
        </p:txBody>
      </p:sp>
      <p:sp>
        <p:nvSpPr>
          <p:cNvPr id="23" name="Content Placeholder 22"/>
          <p:cNvSpPr>
            <a:spLocks noGrp="1"/>
          </p:cNvSpPr>
          <p:nvPr>
            <p:ph idx="1"/>
          </p:nvPr>
        </p:nvSpPr>
        <p:spPr>
          <a:xfrm>
            <a:off x="0" y="990600"/>
            <a:ext cx="6400800" cy="5638800"/>
          </a:xfrm>
        </p:spPr>
        <p:txBody>
          <a:bodyPr/>
          <a:lstStyle/>
          <a:p>
            <a:pPr>
              <a:spcBef>
                <a:spcPct val="0"/>
              </a:spcBef>
            </a:pPr>
            <a:r>
              <a:rPr lang="en-US" altLang="x-none">
                <a:latin typeface="Calibri" charset="0"/>
                <a:ea typeface="ＭＳ Ｐゴシック" charset="-128"/>
              </a:rPr>
              <a:t>Say, there is a </a:t>
            </a:r>
            <a:r>
              <a:rPr lang="en-US" altLang="x-none" b="1">
                <a:latin typeface="Calibri" charset="0"/>
                <a:ea typeface="ＭＳ Ｐゴシック" charset="-128"/>
              </a:rPr>
              <a:t>small share </a:t>
            </a:r>
            <a:r>
              <a:rPr lang="en-US" altLang="x-none">
                <a:latin typeface="Calibri" charset="0"/>
                <a:ea typeface="ＭＳ Ｐゴシック" charset="-128"/>
              </a:rPr>
              <a:t>of sellers who are </a:t>
            </a:r>
            <a:r>
              <a:rPr lang="en-US" altLang="x-none" b="1">
                <a:latin typeface="Calibri" charset="0"/>
                <a:ea typeface="ＭＳ Ｐゴシック" charset="-128"/>
              </a:rPr>
              <a:t>always trustworthy </a:t>
            </a:r>
            <a:r>
              <a:rPr lang="en-US" altLang="x-none">
                <a:latin typeface="Calibri" charset="0"/>
                <a:ea typeface="ＭＳ Ｐゴシック" charset="-128"/>
              </a:rPr>
              <a:t>and</a:t>
            </a:r>
            <a:r>
              <a:rPr lang="en-US" altLang="x-none" b="1">
                <a:latin typeface="Calibri" charset="0"/>
                <a:ea typeface="ＭＳ Ｐゴシック" charset="-128"/>
              </a:rPr>
              <a:t> </a:t>
            </a:r>
            <a:r>
              <a:rPr lang="en-US" altLang="x-none">
                <a:latin typeface="Calibri" charset="0"/>
                <a:ea typeface="ＭＳ Ｐゴシック" charset="-128"/>
              </a:rPr>
              <a:t>ship.</a:t>
            </a:r>
          </a:p>
          <a:p>
            <a:pPr>
              <a:spcBef>
                <a:spcPct val="0"/>
              </a:spcBef>
            </a:pPr>
            <a:r>
              <a:rPr lang="en-US" altLang="x-none">
                <a:latin typeface="Calibri" charset="0"/>
                <a:ea typeface="ＭＳ Ｐゴシック" charset="-128"/>
              </a:rPr>
              <a:t>Buyers would like</a:t>
            </a:r>
            <a:r>
              <a:rPr lang="en-US" altLang="x-none" b="1">
                <a:latin typeface="Calibri" charset="0"/>
                <a:ea typeface="ＭＳ Ｐゴシック" charset="-128"/>
              </a:rPr>
              <a:t> to know </a:t>
            </a:r>
            <a:r>
              <a:rPr lang="en-US" altLang="x-none">
                <a:latin typeface="Calibri" charset="0"/>
                <a:ea typeface="ＭＳ Ｐゴシック" charset="-128"/>
              </a:rPr>
              <a:t>the type, as they would trust such sellers.</a:t>
            </a:r>
          </a:p>
          <a:p>
            <a:pPr>
              <a:spcBef>
                <a:spcPct val="0"/>
              </a:spcBef>
            </a:pPr>
            <a:r>
              <a:rPr lang="en-US" altLang="x-none">
                <a:latin typeface="Calibri" charset="0"/>
                <a:ea typeface="ＭＳ Ｐゴシック" charset="-128"/>
              </a:rPr>
              <a:t>But even egoistic sellers would have an incentive to </a:t>
            </a:r>
            <a:r>
              <a:rPr lang="en-US" altLang="x-none" b="1">
                <a:latin typeface="Calibri" charset="0"/>
                <a:ea typeface="ＭＳ Ｐゴシック" charset="-128"/>
              </a:rPr>
              <a:t>mimic</a:t>
            </a:r>
            <a:r>
              <a:rPr lang="en-US" altLang="x-none">
                <a:latin typeface="Calibri" charset="0"/>
                <a:ea typeface="ＭＳ Ｐゴシック" charset="-128"/>
              </a:rPr>
              <a:t> such nice sellers. </a:t>
            </a:r>
          </a:p>
          <a:p>
            <a:pPr>
              <a:spcBef>
                <a:spcPct val="0"/>
              </a:spcBef>
            </a:pPr>
            <a:r>
              <a:rPr lang="en-US" altLang="x-none">
                <a:latin typeface="Calibri" charset="0"/>
                <a:ea typeface="ＭＳ Ｐゴシック" charset="-128"/>
              </a:rPr>
              <a:t>At some time, the seller</a:t>
            </a:r>
            <a:r>
              <a:rPr lang="en-US" altLang="en-US">
                <a:latin typeface="Calibri" charset="0"/>
                <a:ea typeface="ＭＳ Ｐゴシック" charset="-128"/>
              </a:rPr>
              <a:t>’</a:t>
            </a:r>
            <a:r>
              <a:rPr lang="en-US" altLang="ja-JP">
                <a:latin typeface="Calibri" charset="0"/>
                <a:ea typeface="ＭＳ Ｐゴシック" charset="-128"/>
              </a:rPr>
              <a:t>s </a:t>
            </a:r>
            <a:r>
              <a:rPr lang="en-US" altLang="ja-JP" b="1">
                <a:latin typeface="Calibri" charset="0"/>
                <a:ea typeface="ＭＳ Ｐゴシック" charset="-128"/>
              </a:rPr>
              <a:t>incentives to ship</a:t>
            </a:r>
            <a:r>
              <a:rPr lang="en-US" altLang="ja-JP">
                <a:latin typeface="Calibri" charset="0"/>
                <a:ea typeface="ＭＳ Ｐゴシック" charset="-128"/>
              </a:rPr>
              <a:t> get lower. They depend on how long buyers will buy. The buyer decides between buying (</a:t>
            </a:r>
            <a:r>
              <a:rPr lang="en-US" altLang="ja-JP" b="1">
                <a:latin typeface="Calibri" charset="0"/>
                <a:ea typeface="ＭＳ Ｐゴシック" charset="-128"/>
              </a:rPr>
              <a:t>risking</a:t>
            </a:r>
            <a:r>
              <a:rPr lang="en-US" altLang="ja-JP">
                <a:latin typeface="Calibri" charset="0"/>
                <a:ea typeface="ＭＳ Ｐゴシック" charset="-128"/>
              </a:rPr>
              <a:t> and </a:t>
            </a:r>
            <a:r>
              <a:rPr lang="en-US" altLang="ja-JP" b="1">
                <a:latin typeface="Calibri" charset="0"/>
                <a:ea typeface="ＭＳ Ｐゴシック" charset="-128"/>
              </a:rPr>
              <a:t>testing</a:t>
            </a:r>
            <a:r>
              <a:rPr lang="en-US" altLang="ja-JP">
                <a:latin typeface="Calibri" charset="0"/>
                <a:ea typeface="ＭＳ Ｐゴシック" charset="-128"/>
              </a:rPr>
              <a:t>), or </a:t>
            </a:r>
            <a:r>
              <a:rPr lang="en-US" altLang="ja-JP" b="1">
                <a:latin typeface="Calibri" charset="0"/>
                <a:ea typeface="ＭＳ Ｐゴシック" charset="-128"/>
              </a:rPr>
              <a:t>safe income</a:t>
            </a:r>
            <a:r>
              <a:rPr lang="en-US" altLang="ja-JP">
                <a:latin typeface="Calibri" charset="0"/>
                <a:ea typeface="ＭＳ Ｐゴシック" charset="-128"/>
              </a:rPr>
              <a:t> (but </a:t>
            </a:r>
            <a:r>
              <a:rPr lang="en-US" altLang="ja-JP" b="1">
                <a:latin typeface="Calibri" charset="0"/>
                <a:ea typeface="ＭＳ Ｐゴシック" charset="-128"/>
              </a:rPr>
              <a:t>no</a:t>
            </a:r>
            <a:r>
              <a:rPr lang="en-US" altLang="ja-JP">
                <a:latin typeface="Calibri" charset="0"/>
                <a:ea typeface="ＭＳ Ｐゴシック" charset="-128"/>
              </a:rPr>
              <a:t> </a:t>
            </a:r>
            <a:r>
              <a:rPr lang="en-US" altLang="ja-JP" b="1">
                <a:latin typeface="Calibri" charset="0"/>
                <a:ea typeface="ＭＳ Ｐゴシック" charset="-128"/>
              </a:rPr>
              <a:t>new information)</a:t>
            </a:r>
            <a:r>
              <a:rPr lang="en-US" altLang="ja-JP">
                <a:latin typeface="Calibri" charset="0"/>
                <a:ea typeface="ＭＳ Ｐゴシック" charset="-128"/>
              </a:rPr>
              <a:t>.</a:t>
            </a:r>
          </a:p>
          <a:p>
            <a:pPr>
              <a:spcBef>
                <a:spcPct val="0"/>
              </a:spcBef>
            </a:pPr>
            <a:r>
              <a:rPr lang="en-US" altLang="x-none">
                <a:latin typeface="Calibri" charset="0"/>
                <a:ea typeface="ＭＳ Ｐゴシック" charset="-128"/>
              </a:rPr>
              <a:t>Towards the end, sellers would not</a:t>
            </a:r>
            <a:br>
              <a:rPr lang="en-US" altLang="x-none">
                <a:latin typeface="Calibri" charset="0"/>
                <a:ea typeface="ＭＳ Ｐゴシック" charset="-128"/>
              </a:rPr>
            </a:br>
            <a:r>
              <a:rPr lang="en-US" altLang="x-none">
                <a:latin typeface="Calibri" charset="0"/>
                <a:ea typeface="ＭＳ Ｐゴシック" charset="-128"/>
              </a:rPr>
              <a:t>ship, and buyers would not trust.</a:t>
            </a:r>
          </a:p>
        </p:txBody>
      </p:sp>
      <p:cxnSp>
        <p:nvCxnSpPr>
          <p:cNvPr id="91142" name="Straight Connector 127"/>
          <p:cNvCxnSpPr>
            <a:cxnSpLocks noChangeShapeType="1"/>
          </p:cNvCxnSpPr>
          <p:nvPr/>
        </p:nvCxnSpPr>
        <p:spPr bwMode="auto">
          <a:xfrm rot="5400000">
            <a:off x="7125494" y="2170906"/>
            <a:ext cx="3810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91143" name="Straight Connector 128"/>
          <p:cNvCxnSpPr>
            <a:cxnSpLocks noChangeShapeType="1"/>
          </p:cNvCxnSpPr>
          <p:nvPr/>
        </p:nvCxnSpPr>
        <p:spPr bwMode="auto">
          <a:xfrm rot="5400000">
            <a:off x="7163594" y="48760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grpSp>
        <p:nvGrpSpPr>
          <p:cNvPr id="91144" name="Group 119"/>
          <p:cNvGrpSpPr>
            <a:grpSpLocks/>
          </p:cNvGrpSpPr>
          <p:nvPr/>
        </p:nvGrpSpPr>
        <p:grpSpPr bwMode="auto">
          <a:xfrm>
            <a:off x="6096000" y="1011238"/>
            <a:ext cx="3581400" cy="1125537"/>
            <a:chOff x="304800" y="965710"/>
            <a:chExt cx="3581400" cy="1125444"/>
          </a:xfrm>
        </p:grpSpPr>
        <p:sp>
          <p:nvSpPr>
            <p:cNvPr id="91155"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91156"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91157" name="Straight Connector 7"/>
            <p:cNvCxnSpPr>
              <a:cxnSpLocks noChangeShapeType="1"/>
              <a:stCxn id="91155" idx="7"/>
              <a:endCxn id="91156"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58" name="Straight Connector 9"/>
            <p:cNvCxnSpPr>
              <a:cxnSpLocks noChangeShapeType="1"/>
              <a:stCxn id="91155" idx="5"/>
              <a:endCxn id="91165"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59" name="Straight Connector 11"/>
            <p:cNvCxnSpPr>
              <a:cxnSpLocks noChangeShapeType="1"/>
              <a:stCxn id="91156" idx="7"/>
              <a:endCxn id="91167"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1160" name="Straight Connector 13"/>
            <p:cNvCxnSpPr>
              <a:cxnSpLocks noChangeShapeType="1"/>
              <a:stCxn id="91156" idx="5"/>
              <a:endCxn id="91166"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1161"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91162"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91163"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91164"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91165"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91166"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91167"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cxnSp>
        <p:nvCxnSpPr>
          <p:cNvPr id="88" name="Straight Connector 87"/>
          <p:cNvCxnSpPr>
            <a:cxnSpLocks noChangeShapeType="1"/>
          </p:cNvCxnSpPr>
          <p:nvPr/>
        </p:nvCxnSpPr>
        <p:spPr bwMode="auto">
          <a:xfrm rot="10800000">
            <a:off x="6553200" y="5888038"/>
            <a:ext cx="1752600" cy="698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91146" name="Straight Connector 128"/>
          <p:cNvCxnSpPr>
            <a:cxnSpLocks noChangeShapeType="1"/>
          </p:cNvCxnSpPr>
          <p:nvPr/>
        </p:nvCxnSpPr>
        <p:spPr bwMode="auto">
          <a:xfrm rot="5400000">
            <a:off x="71635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91147" name="Straight Connector 128"/>
          <p:cNvCxnSpPr>
            <a:cxnSpLocks noChangeShapeType="1"/>
          </p:cNvCxnSpPr>
          <p:nvPr/>
        </p:nvCxnSpPr>
        <p:spPr bwMode="auto">
          <a:xfrm rot="5400000">
            <a:off x="73159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91" name="Straight Connector 90"/>
          <p:cNvCxnSpPr>
            <a:cxnSpLocks noChangeShapeType="1"/>
          </p:cNvCxnSpPr>
          <p:nvPr/>
        </p:nvCxnSpPr>
        <p:spPr bwMode="auto">
          <a:xfrm rot="10800000" flipV="1">
            <a:off x="6553200" y="1524000"/>
            <a:ext cx="533400" cy="762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92" name="Straight Connector 91"/>
          <p:cNvCxnSpPr>
            <a:cxnSpLocks noChangeShapeType="1"/>
          </p:cNvCxnSpPr>
          <p:nvPr/>
        </p:nvCxnSpPr>
        <p:spPr bwMode="auto">
          <a:xfrm rot="10800000" flipV="1">
            <a:off x="6553200" y="2819400"/>
            <a:ext cx="609600" cy="762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pic>
        <p:nvPicPr>
          <p:cNvPr id="136" name="Picture 3" descr="C:\Documents and Settings\Ben Greiner\Local Settings\Temporary Internet Files\Content.IE5\NMOKQUXH\MCj043523400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4191000"/>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7" name="Picture 3" descr="C:\Documents and Settings\Ben Greiner\Local Settings\Temporary Internet Files\Content.IE5\NMOKQUXH\MCj043523400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3505200"/>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8" name="Straight Connector 137"/>
          <p:cNvCxnSpPr>
            <a:cxnSpLocks noChangeShapeType="1"/>
          </p:cNvCxnSpPr>
          <p:nvPr/>
        </p:nvCxnSpPr>
        <p:spPr bwMode="auto">
          <a:xfrm rot="10800000" flipV="1">
            <a:off x="7543800" y="5588000"/>
            <a:ext cx="741363" cy="508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44" name="Straight Connector 143"/>
          <p:cNvCxnSpPr>
            <a:cxnSpLocks noChangeShapeType="1"/>
          </p:cNvCxnSpPr>
          <p:nvPr/>
        </p:nvCxnSpPr>
        <p:spPr bwMode="auto">
          <a:xfrm rot="10800000" flipV="1">
            <a:off x="7543800" y="2532063"/>
            <a:ext cx="771525" cy="1460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47" name="Straight Connector 146"/>
          <p:cNvCxnSpPr>
            <a:cxnSpLocks noChangeShapeType="1"/>
          </p:cNvCxnSpPr>
          <p:nvPr/>
        </p:nvCxnSpPr>
        <p:spPr bwMode="auto">
          <a:xfrm rot="10800000" flipV="1">
            <a:off x="7467600" y="1219200"/>
            <a:ext cx="771525" cy="1460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sp>
        <p:nvSpPr>
          <p:cNvPr id="2" name="Slide Number Placeholder 1"/>
          <p:cNvSpPr>
            <a:spLocks noGrp="1"/>
          </p:cNvSpPr>
          <p:nvPr>
            <p:ph type="sldNum" sz="quarter" idx="10"/>
          </p:nvPr>
        </p:nvSpPr>
        <p:spPr/>
        <p:txBody>
          <a:bodyPr/>
          <a:lstStyle/>
          <a:p>
            <a:fld id="{B480994E-7D5A-7141-ADAE-5DB4ADF42F98}" type="slidenum">
              <a:rPr lang="en-US" altLang="en-US" smtClean="0"/>
              <a:pPr/>
              <a:t>3</a:t>
            </a:fld>
            <a:endParaRPr lang="en-US" altLang="en-US"/>
          </a:p>
        </p:txBody>
      </p:sp>
    </p:spTree>
    <p:extLst>
      <p:ext uri="{BB962C8B-B14F-4D97-AF65-F5344CB8AC3E}">
        <p14:creationId xmlns:p14="http://schemas.microsoft.com/office/powerpoint/2010/main" val="208659678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4"/>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2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8"/>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23">
                                            <p:txEl>
                                              <p:pRg st="3" end="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26</a:t>
            </a:r>
          </a:p>
        </p:txBody>
      </p:sp>
      <p:sp>
        <p:nvSpPr>
          <p:cNvPr id="9219"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r>
              <a:rPr lang="en-US" b="1" dirty="0">
                <a:ea typeface="+mn-ea"/>
                <a:cs typeface="+mn-cs"/>
              </a:rPr>
              <a:t>Data</a:t>
            </a:r>
          </a:p>
          <a:p>
            <a:pPr marL="971550" lvl="1" indent="-514350" eaLnBrk="1" hangingPunct="1">
              <a:lnSpc>
                <a:spcPct val="80000"/>
              </a:lnSpc>
              <a:buFont typeface="+mj-lt"/>
              <a:buAutoNum type="alphaLcParenR" startAt="3"/>
              <a:defRPr/>
            </a:pPr>
            <a:r>
              <a:rPr lang="en-US" dirty="0"/>
              <a:t>Analyze the data set of the experiment. What can you tell about the behavior of buyers and sellers? What happens at the end of the game? How efficient is the market?</a:t>
            </a:r>
          </a:p>
          <a:p>
            <a:pPr marL="971550" lvl="1" indent="-514350" eaLnBrk="1" hangingPunct="1">
              <a:lnSpc>
                <a:spcPct val="80000"/>
              </a:lnSpc>
              <a:buFont typeface="+mj-lt"/>
              <a:buAutoNum type="alphaLcParenR" startAt="3"/>
              <a:defRPr/>
            </a:pPr>
            <a:r>
              <a:rPr lang="en-US" dirty="0"/>
              <a:t>Compare your results to the data of the previous experiment. Do you see differences in behavior?</a:t>
            </a:r>
          </a:p>
          <a:p>
            <a:pPr marL="971550" lvl="1" indent="-514350" eaLnBrk="1" hangingPunct="1">
              <a:lnSpc>
                <a:spcPct val="80000"/>
              </a:lnSpc>
              <a:buFont typeface="+mj-lt"/>
              <a:buAutoNum type="alphaLcParenR" startAt="3"/>
              <a:defRPr/>
            </a:pPr>
            <a:endParaRPr lang="en-US" dirty="0"/>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4</a:t>
            </a:fld>
            <a:endParaRPr lang="en-US" altLang="en-US"/>
          </a:p>
        </p:txBody>
      </p:sp>
    </p:spTree>
    <p:extLst>
      <p:ext uri="{BB962C8B-B14F-4D97-AF65-F5344CB8AC3E}">
        <p14:creationId xmlns:p14="http://schemas.microsoft.com/office/powerpoint/2010/main" val="1533311941"/>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233"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66800"/>
            <a:ext cx="8512175"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5234"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26</a:t>
            </a:r>
          </a:p>
        </p:txBody>
      </p:sp>
      <p:sp>
        <p:nvSpPr>
          <p:cNvPr id="95235" name="Rectangle 4"/>
          <p:cNvSpPr>
            <a:spLocks noChangeArrowheads="1"/>
          </p:cNvSpPr>
          <p:nvPr/>
        </p:nvSpPr>
        <p:spPr bwMode="auto">
          <a:xfrm>
            <a:off x="457200" y="1676400"/>
            <a:ext cx="8305800" cy="3048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95236" name="Rectangle 5"/>
          <p:cNvSpPr>
            <a:spLocks noChangeArrowheads="1"/>
          </p:cNvSpPr>
          <p:nvPr/>
        </p:nvSpPr>
        <p:spPr bwMode="auto">
          <a:xfrm>
            <a:off x="457200" y="1066800"/>
            <a:ext cx="8382000" cy="3048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5</a:t>
            </a:fld>
            <a:endParaRPr lang="en-US" altLang="en-US"/>
          </a:p>
        </p:txBody>
      </p:sp>
    </p:spTree>
    <p:extLst>
      <p:ext uri="{BB962C8B-B14F-4D97-AF65-F5344CB8AC3E}">
        <p14:creationId xmlns:p14="http://schemas.microsoft.com/office/powerpoint/2010/main" val="542551042"/>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281"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66800"/>
            <a:ext cx="8512175"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7282"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26</a:t>
            </a:r>
          </a:p>
        </p:txBody>
      </p:sp>
      <p:sp>
        <p:nvSpPr>
          <p:cNvPr id="97283" name="Rectangle 4"/>
          <p:cNvSpPr>
            <a:spLocks noChangeArrowheads="1"/>
          </p:cNvSpPr>
          <p:nvPr/>
        </p:nvSpPr>
        <p:spPr bwMode="auto">
          <a:xfrm>
            <a:off x="457200" y="1676400"/>
            <a:ext cx="8305800" cy="3048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97284" name="Rectangle 5"/>
          <p:cNvSpPr>
            <a:spLocks noChangeArrowheads="1"/>
          </p:cNvSpPr>
          <p:nvPr/>
        </p:nvSpPr>
        <p:spPr bwMode="auto">
          <a:xfrm>
            <a:off x="457200" y="1066800"/>
            <a:ext cx="8382000" cy="3048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6</a:t>
            </a:fld>
            <a:endParaRPr lang="en-US" altLang="en-US"/>
          </a:p>
        </p:txBody>
      </p:sp>
    </p:spTree>
    <p:extLst>
      <p:ext uri="{BB962C8B-B14F-4D97-AF65-F5344CB8AC3E}">
        <p14:creationId xmlns:p14="http://schemas.microsoft.com/office/powerpoint/2010/main" val="41768750"/>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932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66800"/>
            <a:ext cx="8512175"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9330"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26</a:t>
            </a:r>
          </a:p>
        </p:txBody>
      </p:sp>
      <p:sp>
        <p:nvSpPr>
          <p:cNvPr id="99331" name="Rectangle 4"/>
          <p:cNvSpPr>
            <a:spLocks noChangeArrowheads="1"/>
          </p:cNvSpPr>
          <p:nvPr/>
        </p:nvSpPr>
        <p:spPr bwMode="auto">
          <a:xfrm>
            <a:off x="457200" y="1676400"/>
            <a:ext cx="8305800" cy="3048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99332" name="Rectangle 5"/>
          <p:cNvSpPr>
            <a:spLocks noChangeArrowheads="1"/>
          </p:cNvSpPr>
          <p:nvPr/>
        </p:nvSpPr>
        <p:spPr bwMode="auto">
          <a:xfrm>
            <a:off x="457200" y="1066800"/>
            <a:ext cx="8382000" cy="3048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7</a:t>
            </a:fld>
            <a:endParaRPr lang="en-US" altLang="en-US"/>
          </a:p>
        </p:txBody>
      </p:sp>
    </p:spTree>
    <p:extLst>
      <p:ext uri="{BB962C8B-B14F-4D97-AF65-F5344CB8AC3E}">
        <p14:creationId xmlns:p14="http://schemas.microsoft.com/office/powerpoint/2010/main" val="2122798054"/>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377"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66800"/>
            <a:ext cx="8512175"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1378"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26</a:t>
            </a:r>
          </a:p>
        </p:txBody>
      </p:sp>
      <p:sp>
        <p:nvSpPr>
          <p:cNvPr id="101379" name="Rectangle 4"/>
          <p:cNvSpPr>
            <a:spLocks noChangeArrowheads="1"/>
          </p:cNvSpPr>
          <p:nvPr/>
        </p:nvSpPr>
        <p:spPr bwMode="auto">
          <a:xfrm>
            <a:off x="457200" y="1676400"/>
            <a:ext cx="8305800" cy="3048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01380" name="Rectangle 5"/>
          <p:cNvSpPr>
            <a:spLocks noChangeArrowheads="1"/>
          </p:cNvSpPr>
          <p:nvPr/>
        </p:nvSpPr>
        <p:spPr bwMode="auto">
          <a:xfrm>
            <a:off x="457200" y="1066800"/>
            <a:ext cx="5486400" cy="6096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8</a:t>
            </a:fld>
            <a:endParaRPr lang="en-US" altLang="en-US"/>
          </a:p>
        </p:txBody>
      </p:sp>
    </p:spTree>
    <p:extLst>
      <p:ext uri="{BB962C8B-B14F-4D97-AF65-F5344CB8AC3E}">
        <p14:creationId xmlns:p14="http://schemas.microsoft.com/office/powerpoint/2010/main" val="1498465926"/>
      </p:ext>
    </p:extLst>
  </p:cSld>
  <p:clrMapOvr>
    <a:masterClrMapping/>
  </p:clrMapOvr>
  <p:transition spd="med">
    <p:wipe dir="r"/>
  </p:transition>
</p:sld>
</file>

<file path=ppt/theme/theme1.xml><?xml version="1.0" encoding="utf-8"?>
<a:theme xmlns:a="http://schemas.openxmlformats.org/drawingml/2006/main" name="unsw">
  <a:themeElements>
    <a:clrScheme name="">
      <a:dk1>
        <a:srgbClr val="000000"/>
      </a:dk1>
      <a:lt1>
        <a:srgbClr val="CCCC99"/>
      </a:lt1>
      <a:dk2>
        <a:srgbClr val="780000"/>
      </a:dk2>
      <a:lt2>
        <a:srgbClr val="000000"/>
      </a:lt2>
      <a:accent1>
        <a:srgbClr val="336699"/>
      </a:accent1>
      <a:accent2>
        <a:srgbClr val="996600"/>
      </a:accent2>
      <a:accent3>
        <a:srgbClr val="E2E2CA"/>
      </a:accent3>
      <a:accent4>
        <a:srgbClr val="000000"/>
      </a:accent4>
      <a:accent5>
        <a:srgbClr val="ADB8CA"/>
      </a:accent5>
      <a:accent6>
        <a:srgbClr val="8A5C00"/>
      </a:accent6>
      <a:hlink>
        <a:srgbClr val="9B1633"/>
      </a:hlink>
      <a:folHlink>
        <a:srgbClr val="666666"/>
      </a:folHlink>
    </a:clrScheme>
    <a:fontScheme name="HBS_m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BS_m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BS_m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BS_m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BS_m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BS_m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BS_m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BS_m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unsw</Template>
  <TotalTime>3940</TotalTime>
  <Words>528</Words>
  <Application>Microsoft Macintosh PowerPoint</Application>
  <PresentationFormat>On-screen Show (4:3)</PresentationFormat>
  <Paragraphs>121</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ＭＳ Ｐゴシック</vt:lpstr>
      <vt:lpstr>ＭＳ Ｐゴシック</vt:lpstr>
      <vt:lpstr>Arial</vt:lpstr>
      <vt:lpstr>Calibri</vt:lpstr>
      <vt:lpstr>Times New Roman</vt:lpstr>
      <vt:lpstr>Wingdings</vt:lpstr>
      <vt:lpstr>unsw</vt:lpstr>
      <vt:lpstr>Experiment 26</vt:lpstr>
      <vt:lpstr>Experiment 26 – Subgame perfection</vt:lpstr>
      <vt:lpstr>Experiment 26 - Reputation</vt:lpstr>
      <vt:lpstr>Experiment 26</vt:lpstr>
      <vt:lpstr>Experiment 26</vt:lpstr>
      <vt:lpstr>Experiment 26</vt:lpstr>
      <vt:lpstr>Experiment 26</vt:lpstr>
      <vt:lpstr>Experiment 26</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Stephanides, Marianne</dc:creator>
  <cp:lastModifiedBy>Ben Greiner</cp:lastModifiedBy>
  <cp:revision>2128</cp:revision>
  <cp:lastPrinted>2012-12-18T14:53:29Z</cp:lastPrinted>
  <dcterms:created xsi:type="dcterms:W3CDTF">1601-01-01T00:00:00Z</dcterms:created>
  <dcterms:modified xsi:type="dcterms:W3CDTF">2018-09-05T23:07:46Z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