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handoutMasterIdLst>
    <p:handoutMasterId r:id="rId12"/>
  </p:handout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5" autoAdjust="0"/>
    <p:restoredTop sz="94643"/>
  </p:normalViewPr>
  <p:slideViewPr>
    <p:cSldViewPr>
      <p:cViewPr varScale="1">
        <p:scale>
          <a:sx n="115" d="100"/>
          <a:sy n="115" d="100"/>
        </p:scale>
        <p:origin x="11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890E471-2175-8A4B-9896-266DE1D48ED5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75E2989-F7FD-E44F-B419-D54541E65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4CC4D64-F77E-414E-B0FD-ABE8ABED6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EAD92EB-F3A9-CD42-B53A-D75FDB8C3900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96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AC2294F-D0E5-6544-ACBD-DC65E729AA97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37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01B25E-9040-EC46-ADA9-2D6DFB9AC4AB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77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figure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from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experiment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data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6D7EA39-02AA-8844-8502-80DCE8542F0C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12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figure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from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experiment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data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25BF47B-0A7F-8142-B25F-2DA8319BDBCF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164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figure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from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experiment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data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55224BB-A202-5E47-AED7-AA28F5AFF7AB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674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figure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from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experiment</a:t>
            </a:r>
            <a:r>
              <a:rPr lang="de-AT" altLang="x-none" baseline="0" dirty="0">
                <a:ea typeface="ＭＳ Ｐゴシック" charset="-128"/>
              </a:rPr>
              <a:t> </a:t>
            </a:r>
            <a:r>
              <a:rPr lang="de-AT" altLang="x-none" baseline="0" dirty="0" err="1">
                <a:ea typeface="ＭＳ Ｐゴシック" charset="-128"/>
              </a:rPr>
              <a:t>data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054FA12-787F-2E43-B23F-FD3FEB73A7D0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143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9B59AA8-FB43-1F4F-8202-CA4265E350ED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70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5848755-EBD8-7249-A2C5-E6E76B6DBB2E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70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B480994E-7D5A-7141-ADAE-5DB4ADF42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18040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424A349-BF72-EB41-8B9C-FDE01CB3008F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98040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3414B6-AEBC-EC4A-A733-1BF2B78F66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8386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659CEB-F043-A74E-A105-A551A0F1D09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14080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52C1C63D-20A9-434B-A822-126A40BD1F4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147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A205C60-DD8F-FF40-878D-2237FAD2576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29727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4DE09EC-9946-FB40-AAB8-AB0D6F30DCC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240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74D342B8-51E9-B740-B2C8-04233ED7D96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48786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0342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Repeated Trust Game – Partners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altLang="x-none" dirty="0">
                <a:latin typeface="Calibri" charset="0"/>
                <a:ea typeface="ＭＳ Ｐゴシック" charset="-128"/>
              </a:rPr>
              <a:t>Based on what you know about game theory and the differences between the games, would you predict different behavior in this experiment compared to the previous experiment? Explain your answer.</a:t>
            </a: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680803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3" name="Group 119"/>
          <p:cNvGrpSpPr>
            <a:grpSpLocks/>
          </p:cNvGrpSpPr>
          <p:nvPr/>
        </p:nvGrpSpPr>
        <p:grpSpPr bwMode="auto">
          <a:xfrm>
            <a:off x="5715000" y="4970463"/>
            <a:ext cx="3581400" cy="1125537"/>
            <a:chOff x="304800" y="965710"/>
            <a:chExt cx="3581400" cy="1125444"/>
          </a:xfrm>
        </p:grpSpPr>
        <p:sp>
          <p:nvSpPr>
            <p:cNvPr id="105531" name="Oval 65"/>
            <p:cNvSpPr>
              <a:spLocks noChangeArrowheads="1"/>
            </p:cNvSpPr>
            <p:nvPr/>
          </p:nvSpPr>
          <p:spPr bwMode="auto">
            <a:xfrm>
              <a:off x="304800" y="1447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B</a:t>
              </a:r>
              <a:endParaRPr lang="en-US" altLang="x-none" sz="2400" b="1" baseline="-25000"/>
            </a:p>
          </p:txBody>
        </p:sp>
        <p:sp>
          <p:nvSpPr>
            <p:cNvPr id="105532" name="Oval 66"/>
            <p:cNvSpPr>
              <a:spLocks noChangeArrowheads="1"/>
            </p:cNvSpPr>
            <p:nvPr/>
          </p:nvSpPr>
          <p:spPr bwMode="auto">
            <a:xfrm>
              <a:off x="1295400" y="1206712"/>
              <a:ext cx="457200" cy="46196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S</a:t>
              </a:r>
            </a:p>
          </p:txBody>
        </p:sp>
        <p:cxnSp>
          <p:nvCxnSpPr>
            <p:cNvPr id="105533" name="Straight Connector 7"/>
            <p:cNvCxnSpPr>
              <a:cxnSpLocks noChangeShapeType="1"/>
              <a:stCxn id="105531" idx="7"/>
              <a:endCxn id="105532" idx="2"/>
            </p:cNvCxnSpPr>
            <p:nvPr/>
          </p:nvCxnSpPr>
          <p:spPr bwMode="auto">
            <a:xfrm rot="5400000" flipH="1" flipV="1">
              <a:off x="956691" y="1176047"/>
              <a:ext cx="77062" cy="600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34" name="Straight Connector 9"/>
            <p:cNvCxnSpPr>
              <a:cxnSpLocks noChangeShapeType="1"/>
              <a:stCxn id="105531" idx="5"/>
              <a:endCxn id="105541" idx="1"/>
            </p:cNvCxnSpPr>
            <p:nvPr/>
          </p:nvCxnSpPr>
          <p:spPr bwMode="auto">
            <a:xfrm rot="16200000" flipH="1">
              <a:off x="1524806" y="1008283"/>
              <a:ext cx="83832" cy="1743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35" name="Straight Connector 11"/>
            <p:cNvCxnSpPr>
              <a:cxnSpLocks noChangeShapeType="1"/>
              <a:stCxn id="105532" idx="7"/>
              <a:endCxn id="105543" idx="1"/>
            </p:cNvCxnSpPr>
            <p:nvPr/>
          </p:nvCxnSpPr>
          <p:spPr bwMode="auto">
            <a:xfrm rot="5400000" flipH="1" flipV="1">
              <a:off x="2002966" y="830068"/>
              <a:ext cx="126976" cy="7616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36" name="Straight Connector 13"/>
            <p:cNvCxnSpPr>
              <a:cxnSpLocks noChangeShapeType="1"/>
              <a:stCxn id="105532" idx="5"/>
              <a:endCxn id="105542" idx="1"/>
            </p:cNvCxnSpPr>
            <p:nvPr/>
          </p:nvCxnSpPr>
          <p:spPr bwMode="auto">
            <a:xfrm rot="5400000" flipH="1" flipV="1">
              <a:off x="2042540" y="1226427"/>
              <a:ext cx="17698" cy="731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537" name="TextBox 22"/>
            <p:cNvSpPr txBox="1">
              <a:spLocks noChangeArrowheads="1"/>
            </p:cNvSpPr>
            <p:nvPr/>
          </p:nvSpPr>
          <p:spPr bwMode="auto">
            <a:xfrm>
              <a:off x="533400" y="1185532"/>
              <a:ext cx="762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buy</a:t>
              </a:r>
            </a:p>
          </p:txBody>
        </p:sp>
        <p:sp>
          <p:nvSpPr>
            <p:cNvPr id="105538" name="TextBox 23"/>
            <p:cNvSpPr txBox="1">
              <a:spLocks noChangeArrowheads="1"/>
            </p:cNvSpPr>
            <p:nvPr/>
          </p:nvSpPr>
          <p:spPr bwMode="auto">
            <a:xfrm>
              <a:off x="708835" y="1591336"/>
              <a:ext cx="914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buy</a:t>
              </a:r>
            </a:p>
          </p:txBody>
        </p:sp>
        <p:sp>
          <p:nvSpPr>
            <p:cNvPr id="105539" name="TextBox 24"/>
            <p:cNvSpPr txBox="1">
              <a:spLocks noChangeArrowheads="1"/>
            </p:cNvSpPr>
            <p:nvPr/>
          </p:nvSpPr>
          <p:spPr bwMode="auto">
            <a:xfrm>
              <a:off x="1492101" y="96571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ship</a:t>
              </a:r>
            </a:p>
          </p:txBody>
        </p:sp>
        <p:sp>
          <p:nvSpPr>
            <p:cNvPr id="105540" name="TextBox 25"/>
            <p:cNvSpPr txBox="1">
              <a:spLocks noChangeArrowheads="1"/>
            </p:cNvSpPr>
            <p:nvPr/>
          </p:nvSpPr>
          <p:spPr bwMode="auto">
            <a:xfrm>
              <a:off x="1710068" y="1305947"/>
              <a:ext cx="990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ship</a:t>
              </a:r>
            </a:p>
          </p:txBody>
        </p:sp>
        <p:sp>
          <p:nvSpPr>
            <p:cNvPr id="105541" name="TextBox 24"/>
            <p:cNvSpPr txBox="1">
              <a:spLocks noChangeArrowheads="1"/>
            </p:cNvSpPr>
            <p:nvPr/>
          </p:nvSpPr>
          <p:spPr bwMode="auto">
            <a:xfrm>
              <a:off x="2438400" y="1752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(+5, +5) </a:t>
              </a:r>
            </a:p>
          </p:txBody>
        </p:sp>
        <p:sp>
          <p:nvSpPr>
            <p:cNvPr id="105542" name="TextBox 24"/>
            <p:cNvSpPr txBox="1">
              <a:spLocks noChangeArrowheads="1"/>
            </p:cNvSpPr>
            <p:nvPr/>
          </p:nvSpPr>
          <p:spPr bwMode="auto">
            <a:xfrm>
              <a:off x="2417134" y="1414046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(+0, +10) </a:t>
              </a:r>
            </a:p>
          </p:txBody>
        </p:sp>
        <p:sp>
          <p:nvSpPr>
            <p:cNvPr id="105543" name="TextBox 24"/>
            <p:cNvSpPr txBox="1">
              <a:spLocks noChangeArrowheads="1"/>
            </p:cNvSpPr>
            <p:nvPr/>
          </p:nvSpPr>
          <p:spPr bwMode="auto">
            <a:xfrm>
              <a:off x="2447264" y="978112"/>
              <a:ext cx="128653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(+7, +7) </a:t>
              </a:r>
            </a:p>
          </p:txBody>
        </p:sp>
      </p:grpSp>
      <p:grpSp>
        <p:nvGrpSpPr>
          <p:cNvPr id="105474" name="Group 119"/>
          <p:cNvGrpSpPr>
            <a:grpSpLocks/>
          </p:cNvGrpSpPr>
          <p:nvPr/>
        </p:nvGrpSpPr>
        <p:grpSpPr bwMode="auto">
          <a:xfrm>
            <a:off x="5715000" y="3675063"/>
            <a:ext cx="3581400" cy="1125537"/>
            <a:chOff x="304800" y="965710"/>
            <a:chExt cx="3581400" cy="1125444"/>
          </a:xfrm>
        </p:grpSpPr>
        <p:sp>
          <p:nvSpPr>
            <p:cNvPr id="105518" name="Oval 65"/>
            <p:cNvSpPr>
              <a:spLocks noChangeArrowheads="1"/>
            </p:cNvSpPr>
            <p:nvPr/>
          </p:nvSpPr>
          <p:spPr bwMode="auto">
            <a:xfrm>
              <a:off x="304800" y="1447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B</a:t>
              </a:r>
              <a:endParaRPr lang="en-US" altLang="x-none" sz="2400" b="1" baseline="-25000"/>
            </a:p>
          </p:txBody>
        </p:sp>
        <p:sp>
          <p:nvSpPr>
            <p:cNvPr id="105519" name="Oval 66"/>
            <p:cNvSpPr>
              <a:spLocks noChangeArrowheads="1"/>
            </p:cNvSpPr>
            <p:nvPr/>
          </p:nvSpPr>
          <p:spPr bwMode="auto">
            <a:xfrm>
              <a:off x="1295400" y="1206712"/>
              <a:ext cx="457200" cy="46196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S</a:t>
              </a:r>
            </a:p>
          </p:txBody>
        </p:sp>
        <p:cxnSp>
          <p:nvCxnSpPr>
            <p:cNvPr id="105520" name="Straight Connector 7"/>
            <p:cNvCxnSpPr>
              <a:cxnSpLocks noChangeShapeType="1"/>
              <a:stCxn id="105518" idx="7"/>
              <a:endCxn id="105519" idx="2"/>
            </p:cNvCxnSpPr>
            <p:nvPr/>
          </p:nvCxnSpPr>
          <p:spPr bwMode="auto">
            <a:xfrm rot="5400000" flipH="1" flipV="1">
              <a:off x="956691" y="1176047"/>
              <a:ext cx="77062" cy="600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21" name="Straight Connector 9"/>
            <p:cNvCxnSpPr>
              <a:cxnSpLocks noChangeShapeType="1"/>
              <a:stCxn id="105518" idx="5"/>
              <a:endCxn id="105528" idx="1"/>
            </p:cNvCxnSpPr>
            <p:nvPr/>
          </p:nvCxnSpPr>
          <p:spPr bwMode="auto">
            <a:xfrm rot="16200000" flipH="1">
              <a:off x="1524806" y="1008283"/>
              <a:ext cx="83832" cy="1743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22" name="Straight Connector 11"/>
            <p:cNvCxnSpPr>
              <a:cxnSpLocks noChangeShapeType="1"/>
              <a:stCxn id="105519" idx="7"/>
              <a:endCxn id="105530" idx="1"/>
            </p:cNvCxnSpPr>
            <p:nvPr/>
          </p:nvCxnSpPr>
          <p:spPr bwMode="auto">
            <a:xfrm rot="5400000" flipH="1" flipV="1">
              <a:off x="2002966" y="830068"/>
              <a:ext cx="126976" cy="7616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23" name="Straight Connector 13"/>
            <p:cNvCxnSpPr>
              <a:cxnSpLocks noChangeShapeType="1"/>
              <a:stCxn id="105519" idx="5"/>
              <a:endCxn id="105529" idx="1"/>
            </p:cNvCxnSpPr>
            <p:nvPr/>
          </p:nvCxnSpPr>
          <p:spPr bwMode="auto">
            <a:xfrm rot="5400000" flipH="1" flipV="1">
              <a:off x="2042540" y="1226427"/>
              <a:ext cx="17698" cy="731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524" name="TextBox 22"/>
            <p:cNvSpPr txBox="1">
              <a:spLocks noChangeArrowheads="1"/>
            </p:cNvSpPr>
            <p:nvPr/>
          </p:nvSpPr>
          <p:spPr bwMode="auto">
            <a:xfrm>
              <a:off x="533400" y="1185532"/>
              <a:ext cx="762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buy</a:t>
              </a:r>
            </a:p>
          </p:txBody>
        </p:sp>
        <p:sp>
          <p:nvSpPr>
            <p:cNvPr id="105525" name="TextBox 23"/>
            <p:cNvSpPr txBox="1">
              <a:spLocks noChangeArrowheads="1"/>
            </p:cNvSpPr>
            <p:nvPr/>
          </p:nvSpPr>
          <p:spPr bwMode="auto">
            <a:xfrm>
              <a:off x="708835" y="1591336"/>
              <a:ext cx="914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buy</a:t>
              </a:r>
            </a:p>
          </p:txBody>
        </p:sp>
        <p:sp>
          <p:nvSpPr>
            <p:cNvPr id="105526" name="TextBox 24"/>
            <p:cNvSpPr txBox="1">
              <a:spLocks noChangeArrowheads="1"/>
            </p:cNvSpPr>
            <p:nvPr/>
          </p:nvSpPr>
          <p:spPr bwMode="auto">
            <a:xfrm>
              <a:off x="1492101" y="96571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ship</a:t>
              </a:r>
            </a:p>
          </p:txBody>
        </p:sp>
        <p:sp>
          <p:nvSpPr>
            <p:cNvPr id="105527" name="TextBox 25"/>
            <p:cNvSpPr txBox="1">
              <a:spLocks noChangeArrowheads="1"/>
            </p:cNvSpPr>
            <p:nvPr/>
          </p:nvSpPr>
          <p:spPr bwMode="auto">
            <a:xfrm>
              <a:off x="1710068" y="1305947"/>
              <a:ext cx="990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ship</a:t>
              </a:r>
            </a:p>
          </p:txBody>
        </p:sp>
        <p:sp>
          <p:nvSpPr>
            <p:cNvPr id="105528" name="TextBox 24"/>
            <p:cNvSpPr txBox="1">
              <a:spLocks noChangeArrowheads="1"/>
            </p:cNvSpPr>
            <p:nvPr/>
          </p:nvSpPr>
          <p:spPr bwMode="auto">
            <a:xfrm>
              <a:off x="2438400" y="1752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(+5, +5) </a:t>
              </a:r>
            </a:p>
          </p:txBody>
        </p:sp>
        <p:sp>
          <p:nvSpPr>
            <p:cNvPr id="105529" name="TextBox 24"/>
            <p:cNvSpPr txBox="1">
              <a:spLocks noChangeArrowheads="1"/>
            </p:cNvSpPr>
            <p:nvPr/>
          </p:nvSpPr>
          <p:spPr bwMode="auto">
            <a:xfrm>
              <a:off x="2417134" y="1414046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(+0, +10) </a:t>
              </a:r>
            </a:p>
          </p:txBody>
        </p:sp>
        <p:sp>
          <p:nvSpPr>
            <p:cNvPr id="105530" name="TextBox 24"/>
            <p:cNvSpPr txBox="1">
              <a:spLocks noChangeArrowheads="1"/>
            </p:cNvSpPr>
            <p:nvPr/>
          </p:nvSpPr>
          <p:spPr bwMode="auto">
            <a:xfrm>
              <a:off x="2447264" y="978112"/>
              <a:ext cx="128653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(+7, +7) </a:t>
              </a:r>
            </a:p>
          </p:txBody>
        </p:sp>
      </p:grpSp>
      <p:grpSp>
        <p:nvGrpSpPr>
          <p:cNvPr id="105475" name="Group 119"/>
          <p:cNvGrpSpPr>
            <a:grpSpLocks/>
          </p:cNvGrpSpPr>
          <p:nvPr/>
        </p:nvGrpSpPr>
        <p:grpSpPr bwMode="auto">
          <a:xfrm>
            <a:off x="5715000" y="2317750"/>
            <a:ext cx="3581400" cy="1125538"/>
            <a:chOff x="304800" y="965710"/>
            <a:chExt cx="3581400" cy="1125444"/>
          </a:xfrm>
        </p:grpSpPr>
        <p:sp>
          <p:nvSpPr>
            <p:cNvPr id="105505" name="Oval 65"/>
            <p:cNvSpPr>
              <a:spLocks noChangeArrowheads="1"/>
            </p:cNvSpPr>
            <p:nvPr/>
          </p:nvSpPr>
          <p:spPr bwMode="auto">
            <a:xfrm>
              <a:off x="304800" y="1447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B</a:t>
              </a:r>
              <a:endParaRPr lang="en-US" altLang="x-none" sz="2400" b="1" baseline="-25000"/>
            </a:p>
          </p:txBody>
        </p:sp>
        <p:sp>
          <p:nvSpPr>
            <p:cNvPr id="105506" name="Oval 66"/>
            <p:cNvSpPr>
              <a:spLocks noChangeArrowheads="1"/>
            </p:cNvSpPr>
            <p:nvPr/>
          </p:nvSpPr>
          <p:spPr bwMode="auto">
            <a:xfrm>
              <a:off x="1295400" y="1206712"/>
              <a:ext cx="457200" cy="46196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S</a:t>
              </a:r>
            </a:p>
          </p:txBody>
        </p:sp>
        <p:cxnSp>
          <p:nvCxnSpPr>
            <p:cNvPr id="105507" name="Straight Connector 7"/>
            <p:cNvCxnSpPr>
              <a:cxnSpLocks noChangeShapeType="1"/>
              <a:stCxn id="105505" idx="7"/>
              <a:endCxn id="105506" idx="2"/>
            </p:cNvCxnSpPr>
            <p:nvPr/>
          </p:nvCxnSpPr>
          <p:spPr bwMode="auto">
            <a:xfrm rot="5400000" flipH="1" flipV="1">
              <a:off x="956691" y="1176047"/>
              <a:ext cx="77062" cy="600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08" name="Straight Connector 9"/>
            <p:cNvCxnSpPr>
              <a:cxnSpLocks noChangeShapeType="1"/>
              <a:stCxn id="105505" idx="5"/>
              <a:endCxn id="105515" idx="1"/>
            </p:cNvCxnSpPr>
            <p:nvPr/>
          </p:nvCxnSpPr>
          <p:spPr bwMode="auto">
            <a:xfrm rot="16200000" flipH="1">
              <a:off x="1524806" y="1008283"/>
              <a:ext cx="83832" cy="1743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09" name="Straight Connector 11"/>
            <p:cNvCxnSpPr>
              <a:cxnSpLocks noChangeShapeType="1"/>
              <a:stCxn id="105506" idx="7"/>
              <a:endCxn id="105517" idx="1"/>
            </p:cNvCxnSpPr>
            <p:nvPr/>
          </p:nvCxnSpPr>
          <p:spPr bwMode="auto">
            <a:xfrm rot="5400000" flipH="1" flipV="1">
              <a:off x="2002966" y="830068"/>
              <a:ext cx="126976" cy="7616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10" name="Straight Connector 13"/>
            <p:cNvCxnSpPr>
              <a:cxnSpLocks noChangeShapeType="1"/>
              <a:stCxn id="105506" idx="5"/>
              <a:endCxn id="105516" idx="1"/>
            </p:cNvCxnSpPr>
            <p:nvPr/>
          </p:nvCxnSpPr>
          <p:spPr bwMode="auto">
            <a:xfrm rot="5400000" flipH="1" flipV="1">
              <a:off x="2042540" y="1226427"/>
              <a:ext cx="17698" cy="731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511" name="TextBox 22"/>
            <p:cNvSpPr txBox="1">
              <a:spLocks noChangeArrowheads="1"/>
            </p:cNvSpPr>
            <p:nvPr/>
          </p:nvSpPr>
          <p:spPr bwMode="auto">
            <a:xfrm>
              <a:off x="533400" y="1185532"/>
              <a:ext cx="762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buy</a:t>
              </a:r>
            </a:p>
          </p:txBody>
        </p:sp>
        <p:sp>
          <p:nvSpPr>
            <p:cNvPr id="105512" name="TextBox 23"/>
            <p:cNvSpPr txBox="1">
              <a:spLocks noChangeArrowheads="1"/>
            </p:cNvSpPr>
            <p:nvPr/>
          </p:nvSpPr>
          <p:spPr bwMode="auto">
            <a:xfrm>
              <a:off x="708835" y="1591336"/>
              <a:ext cx="914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buy</a:t>
              </a:r>
            </a:p>
          </p:txBody>
        </p:sp>
        <p:sp>
          <p:nvSpPr>
            <p:cNvPr id="105513" name="TextBox 24"/>
            <p:cNvSpPr txBox="1">
              <a:spLocks noChangeArrowheads="1"/>
            </p:cNvSpPr>
            <p:nvPr/>
          </p:nvSpPr>
          <p:spPr bwMode="auto">
            <a:xfrm>
              <a:off x="1492101" y="96571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ship</a:t>
              </a:r>
            </a:p>
          </p:txBody>
        </p:sp>
        <p:sp>
          <p:nvSpPr>
            <p:cNvPr id="105514" name="TextBox 25"/>
            <p:cNvSpPr txBox="1">
              <a:spLocks noChangeArrowheads="1"/>
            </p:cNvSpPr>
            <p:nvPr/>
          </p:nvSpPr>
          <p:spPr bwMode="auto">
            <a:xfrm>
              <a:off x="1710068" y="1305947"/>
              <a:ext cx="990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ship</a:t>
              </a:r>
            </a:p>
          </p:txBody>
        </p:sp>
        <p:sp>
          <p:nvSpPr>
            <p:cNvPr id="105515" name="TextBox 24"/>
            <p:cNvSpPr txBox="1">
              <a:spLocks noChangeArrowheads="1"/>
            </p:cNvSpPr>
            <p:nvPr/>
          </p:nvSpPr>
          <p:spPr bwMode="auto">
            <a:xfrm>
              <a:off x="2438400" y="1752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(+5, +5) </a:t>
              </a:r>
            </a:p>
          </p:txBody>
        </p:sp>
        <p:sp>
          <p:nvSpPr>
            <p:cNvPr id="105516" name="TextBox 24"/>
            <p:cNvSpPr txBox="1">
              <a:spLocks noChangeArrowheads="1"/>
            </p:cNvSpPr>
            <p:nvPr/>
          </p:nvSpPr>
          <p:spPr bwMode="auto">
            <a:xfrm>
              <a:off x="2417134" y="1414046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(+0, +10) </a:t>
              </a:r>
            </a:p>
          </p:txBody>
        </p:sp>
        <p:sp>
          <p:nvSpPr>
            <p:cNvPr id="105517" name="TextBox 24"/>
            <p:cNvSpPr txBox="1">
              <a:spLocks noChangeArrowheads="1"/>
            </p:cNvSpPr>
            <p:nvPr/>
          </p:nvSpPr>
          <p:spPr bwMode="auto">
            <a:xfrm>
              <a:off x="2447264" y="978112"/>
              <a:ext cx="128653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(+7, +7) </a:t>
              </a:r>
            </a:p>
          </p:txBody>
        </p:sp>
      </p:grpSp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0" y="990600"/>
            <a:ext cx="5410200" cy="5638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Only difference: partners instead of strangers.</a:t>
            </a:r>
          </a:p>
          <a:p>
            <a:pPr>
              <a:spcBef>
                <a:spcPct val="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But the </a:t>
            </a:r>
            <a:r>
              <a:rPr lang="en-US" altLang="x-none" b="1">
                <a:latin typeface="Calibri" charset="0"/>
                <a:ea typeface="ＭＳ Ｐゴシック" charset="-128"/>
              </a:rPr>
              <a:t>same information</a:t>
            </a:r>
            <a:r>
              <a:rPr lang="en-US" altLang="x-none">
                <a:latin typeface="Calibri" charset="0"/>
                <a:ea typeface="ＭＳ Ｐゴシック" charset="-128"/>
              </a:rPr>
              <a:t>: complete seller history of play.</a:t>
            </a:r>
          </a:p>
          <a:p>
            <a:pPr>
              <a:spcBef>
                <a:spcPct val="0"/>
              </a:spcBef>
            </a:pPr>
            <a:r>
              <a:rPr lang="en-US" altLang="x-none" b="1">
                <a:latin typeface="Calibri" charset="0"/>
                <a:ea typeface="ＭＳ Ｐゴシック" charset="-128"/>
              </a:rPr>
              <a:t>2 theoretical impacts</a:t>
            </a:r>
            <a:r>
              <a:rPr lang="en-US" altLang="x-none">
                <a:latin typeface="Calibri" charset="0"/>
                <a:ea typeface="ＭＳ Ｐゴシック" charset="-128"/>
              </a:rPr>
              <a:t>:</a:t>
            </a:r>
          </a:p>
          <a:p>
            <a:pPr lvl="1">
              <a:spcBef>
                <a:spcPct val="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Does </a:t>
            </a:r>
            <a:r>
              <a:rPr lang="en-US" altLang="x-none" b="1">
                <a:latin typeface="Calibri" charset="0"/>
                <a:ea typeface="ＭＳ Ｐゴシック" charset="-128"/>
              </a:rPr>
              <a:t>behavior</a:t>
            </a:r>
            <a:r>
              <a:rPr lang="en-US" altLang="x-none">
                <a:latin typeface="Calibri" charset="0"/>
                <a:ea typeface="ＭＳ Ｐゴシック" charset="-128"/>
              </a:rPr>
              <a:t> of a person as a </a:t>
            </a:r>
            <a:r>
              <a:rPr lang="en-US" altLang="x-none" b="1">
                <a:latin typeface="Calibri" charset="0"/>
                <a:ea typeface="ＭＳ Ｐゴシック" charset="-128"/>
              </a:rPr>
              <a:t>buyer</a:t>
            </a:r>
            <a:r>
              <a:rPr lang="en-US" altLang="x-none">
                <a:latin typeface="Calibri" charset="0"/>
                <a:ea typeface="ＭＳ Ｐゴシック" charset="-128"/>
              </a:rPr>
              <a:t> tell us something about the same person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future behavior as a </a:t>
            </a:r>
            <a:r>
              <a:rPr lang="en-US" altLang="ja-JP" b="1">
                <a:latin typeface="Calibri" charset="0"/>
                <a:ea typeface="ＭＳ Ｐゴシック" charset="-128"/>
              </a:rPr>
              <a:t>seller</a:t>
            </a:r>
            <a:r>
              <a:rPr lang="en-US" altLang="ja-JP">
                <a:latin typeface="Calibri" charset="0"/>
                <a:ea typeface="ＭＳ Ｐゴシック" charset="-128"/>
              </a:rPr>
              <a:t>?</a:t>
            </a:r>
          </a:p>
          <a:p>
            <a:pPr lvl="1">
              <a:spcBef>
                <a:spcPct val="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With strangers, testing out the seller yields new</a:t>
            </a:r>
            <a:r>
              <a:rPr lang="en-US" altLang="x-none" b="1">
                <a:latin typeface="Calibri" charset="0"/>
                <a:ea typeface="ＭＳ Ｐゴシック" charset="-128"/>
              </a:rPr>
              <a:t> information for others</a:t>
            </a:r>
            <a:r>
              <a:rPr lang="en-US" altLang="x-none">
                <a:latin typeface="Calibri" charset="0"/>
                <a:ea typeface="ＭＳ Ｐゴシック" charset="-128"/>
              </a:rPr>
              <a:t>. With partners, it yields new information </a:t>
            </a:r>
            <a:r>
              <a:rPr lang="en-US" altLang="x-none" b="1">
                <a:latin typeface="Calibri" charset="0"/>
                <a:ea typeface="ＭＳ Ｐゴシック" charset="-128"/>
              </a:rPr>
              <a:t>for me</a:t>
            </a:r>
            <a:r>
              <a:rPr lang="en-US" altLang="x-none">
                <a:latin typeface="Calibri" charset="0"/>
                <a:ea typeface="ＭＳ Ｐゴシック" charset="-128"/>
              </a:rPr>
              <a:t>.</a:t>
            </a:r>
          </a:p>
        </p:txBody>
      </p:sp>
      <p:cxnSp>
        <p:nvCxnSpPr>
          <p:cNvPr id="105478" name="Straight Connector 127"/>
          <p:cNvCxnSpPr>
            <a:cxnSpLocks noChangeShapeType="1"/>
          </p:cNvCxnSpPr>
          <p:nvPr/>
        </p:nvCxnSpPr>
        <p:spPr bwMode="auto">
          <a:xfrm rot="5400000">
            <a:off x="6668294" y="2170906"/>
            <a:ext cx="381000" cy="1588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79" name="Straight Connector 128"/>
          <p:cNvCxnSpPr>
            <a:cxnSpLocks noChangeShapeType="1"/>
          </p:cNvCxnSpPr>
          <p:nvPr/>
        </p:nvCxnSpPr>
        <p:spPr bwMode="auto">
          <a:xfrm rot="5400000">
            <a:off x="6706394" y="4876006"/>
            <a:ext cx="304800" cy="1588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5480" name="Group 119"/>
          <p:cNvGrpSpPr>
            <a:grpSpLocks/>
          </p:cNvGrpSpPr>
          <p:nvPr/>
        </p:nvGrpSpPr>
        <p:grpSpPr bwMode="auto">
          <a:xfrm>
            <a:off x="5638800" y="1011238"/>
            <a:ext cx="3581400" cy="1125537"/>
            <a:chOff x="304800" y="965710"/>
            <a:chExt cx="3581400" cy="1125444"/>
          </a:xfrm>
        </p:grpSpPr>
        <p:sp>
          <p:nvSpPr>
            <p:cNvPr id="105492" name="Oval 65"/>
            <p:cNvSpPr>
              <a:spLocks noChangeArrowheads="1"/>
            </p:cNvSpPr>
            <p:nvPr/>
          </p:nvSpPr>
          <p:spPr bwMode="auto">
            <a:xfrm>
              <a:off x="304800" y="1447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B</a:t>
              </a:r>
              <a:endParaRPr lang="en-US" altLang="x-none" sz="2400" b="1" baseline="-25000"/>
            </a:p>
          </p:txBody>
        </p:sp>
        <p:sp>
          <p:nvSpPr>
            <p:cNvPr id="105493" name="Oval 66"/>
            <p:cNvSpPr>
              <a:spLocks noChangeArrowheads="1"/>
            </p:cNvSpPr>
            <p:nvPr/>
          </p:nvSpPr>
          <p:spPr bwMode="auto">
            <a:xfrm>
              <a:off x="1295400" y="1206712"/>
              <a:ext cx="457200" cy="46196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2400" b="1"/>
                <a:t>S</a:t>
              </a:r>
            </a:p>
          </p:txBody>
        </p:sp>
        <p:cxnSp>
          <p:nvCxnSpPr>
            <p:cNvPr id="105494" name="Straight Connector 7"/>
            <p:cNvCxnSpPr>
              <a:cxnSpLocks noChangeShapeType="1"/>
              <a:stCxn id="105492" idx="7"/>
              <a:endCxn id="105493" idx="2"/>
            </p:cNvCxnSpPr>
            <p:nvPr/>
          </p:nvCxnSpPr>
          <p:spPr bwMode="auto">
            <a:xfrm rot="5400000" flipH="1" flipV="1">
              <a:off x="956691" y="1176047"/>
              <a:ext cx="77062" cy="600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495" name="Straight Connector 9"/>
            <p:cNvCxnSpPr>
              <a:cxnSpLocks noChangeShapeType="1"/>
              <a:stCxn id="105492" idx="5"/>
              <a:endCxn id="105502" idx="1"/>
            </p:cNvCxnSpPr>
            <p:nvPr/>
          </p:nvCxnSpPr>
          <p:spPr bwMode="auto">
            <a:xfrm rot="16200000" flipH="1">
              <a:off x="1524806" y="1008283"/>
              <a:ext cx="83832" cy="17433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496" name="Straight Connector 11"/>
            <p:cNvCxnSpPr>
              <a:cxnSpLocks noChangeShapeType="1"/>
              <a:stCxn id="105493" idx="7"/>
              <a:endCxn id="105504" idx="1"/>
            </p:cNvCxnSpPr>
            <p:nvPr/>
          </p:nvCxnSpPr>
          <p:spPr bwMode="auto">
            <a:xfrm rot="5400000" flipH="1" flipV="1">
              <a:off x="2002966" y="830068"/>
              <a:ext cx="126976" cy="7616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497" name="Straight Connector 13"/>
            <p:cNvCxnSpPr>
              <a:cxnSpLocks noChangeShapeType="1"/>
              <a:stCxn id="105493" idx="5"/>
              <a:endCxn id="105503" idx="1"/>
            </p:cNvCxnSpPr>
            <p:nvPr/>
          </p:nvCxnSpPr>
          <p:spPr bwMode="auto">
            <a:xfrm rot="5400000" flipH="1" flipV="1">
              <a:off x="2042540" y="1226427"/>
              <a:ext cx="17698" cy="731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498" name="TextBox 22"/>
            <p:cNvSpPr txBox="1">
              <a:spLocks noChangeArrowheads="1"/>
            </p:cNvSpPr>
            <p:nvPr/>
          </p:nvSpPr>
          <p:spPr bwMode="auto">
            <a:xfrm>
              <a:off x="533400" y="1185532"/>
              <a:ext cx="762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buy</a:t>
              </a:r>
            </a:p>
          </p:txBody>
        </p:sp>
        <p:sp>
          <p:nvSpPr>
            <p:cNvPr id="105499" name="TextBox 23"/>
            <p:cNvSpPr txBox="1">
              <a:spLocks noChangeArrowheads="1"/>
            </p:cNvSpPr>
            <p:nvPr/>
          </p:nvSpPr>
          <p:spPr bwMode="auto">
            <a:xfrm>
              <a:off x="708835" y="1591336"/>
              <a:ext cx="914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buy</a:t>
              </a:r>
            </a:p>
          </p:txBody>
        </p:sp>
        <p:sp>
          <p:nvSpPr>
            <p:cNvPr id="105500" name="TextBox 24"/>
            <p:cNvSpPr txBox="1">
              <a:spLocks noChangeArrowheads="1"/>
            </p:cNvSpPr>
            <p:nvPr/>
          </p:nvSpPr>
          <p:spPr bwMode="auto">
            <a:xfrm>
              <a:off x="1492101" y="96571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ship</a:t>
              </a:r>
            </a:p>
          </p:txBody>
        </p:sp>
        <p:sp>
          <p:nvSpPr>
            <p:cNvPr id="105501" name="TextBox 25"/>
            <p:cNvSpPr txBox="1">
              <a:spLocks noChangeArrowheads="1"/>
            </p:cNvSpPr>
            <p:nvPr/>
          </p:nvSpPr>
          <p:spPr bwMode="auto">
            <a:xfrm>
              <a:off x="1710068" y="1305947"/>
              <a:ext cx="990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not ship</a:t>
              </a:r>
            </a:p>
          </p:txBody>
        </p:sp>
        <p:sp>
          <p:nvSpPr>
            <p:cNvPr id="105502" name="TextBox 24"/>
            <p:cNvSpPr txBox="1">
              <a:spLocks noChangeArrowheads="1"/>
            </p:cNvSpPr>
            <p:nvPr/>
          </p:nvSpPr>
          <p:spPr bwMode="auto">
            <a:xfrm>
              <a:off x="2438400" y="1752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(+5, +5) </a:t>
              </a:r>
            </a:p>
          </p:txBody>
        </p:sp>
        <p:sp>
          <p:nvSpPr>
            <p:cNvPr id="105503" name="TextBox 24"/>
            <p:cNvSpPr txBox="1">
              <a:spLocks noChangeArrowheads="1"/>
            </p:cNvSpPr>
            <p:nvPr/>
          </p:nvSpPr>
          <p:spPr bwMode="auto">
            <a:xfrm>
              <a:off x="2417134" y="1414046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(+0, +10) </a:t>
              </a:r>
            </a:p>
          </p:txBody>
        </p:sp>
        <p:sp>
          <p:nvSpPr>
            <p:cNvPr id="105504" name="TextBox 24"/>
            <p:cNvSpPr txBox="1">
              <a:spLocks noChangeArrowheads="1"/>
            </p:cNvSpPr>
            <p:nvPr/>
          </p:nvSpPr>
          <p:spPr bwMode="auto">
            <a:xfrm>
              <a:off x="2447264" y="978112"/>
              <a:ext cx="128653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1326D"/>
                </a:buClr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600"/>
                <a:t>(+7, +7) </a:t>
              </a:r>
            </a:p>
          </p:txBody>
        </p:sp>
      </p:grpSp>
      <p:cxnSp>
        <p:nvCxnSpPr>
          <p:cNvPr id="105481" name="Straight Connector 87"/>
          <p:cNvCxnSpPr>
            <a:cxnSpLocks noChangeShapeType="1"/>
          </p:cNvCxnSpPr>
          <p:nvPr/>
        </p:nvCxnSpPr>
        <p:spPr bwMode="auto">
          <a:xfrm rot="10800000">
            <a:off x="6096000" y="5888038"/>
            <a:ext cx="1752600" cy="69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82" name="Straight Connector 128"/>
          <p:cNvCxnSpPr>
            <a:cxnSpLocks noChangeShapeType="1"/>
          </p:cNvCxnSpPr>
          <p:nvPr/>
        </p:nvCxnSpPr>
        <p:spPr bwMode="auto">
          <a:xfrm rot="5400000">
            <a:off x="6706394" y="3504406"/>
            <a:ext cx="304800" cy="1588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83" name="Straight Connector 128"/>
          <p:cNvCxnSpPr>
            <a:cxnSpLocks noChangeShapeType="1"/>
          </p:cNvCxnSpPr>
          <p:nvPr/>
        </p:nvCxnSpPr>
        <p:spPr bwMode="auto">
          <a:xfrm rot="5400000">
            <a:off x="6858794" y="3504406"/>
            <a:ext cx="304800" cy="1588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84" name="Straight Connector 90"/>
          <p:cNvCxnSpPr>
            <a:cxnSpLocks noChangeShapeType="1"/>
          </p:cNvCxnSpPr>
          <p:nvPr/>
        </p:nvCxnSpPr>
        <p:spPr bwMode="auto">
          <a:xfrm rot="10800000" flipV="1">
            <a:off x="6096000" y="1524000"/>
            <a:ext cx="5334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85" name="Straight Connector 91"/>
          <p:cNvCxnSpPr>
            <a:cxnSpLocks noChangeShapeType="1"/>
          </p:cNvCxnSpPr>
          <p:nvPr/>
        </p:nvCxnSpPr>
        <p:spPr bwMode="auto">
          <a:xfrm rot="10800000" flipV="1">
            <a:off x="6096000" y="2819400"/>
            <a:ext cx="609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5486" name="Picture 3" descr="C:\Documents and Settings\Ben Greiner\Local Settings\Temporary Internet Files\Content.IE5\NMOKQUXH\MCj0435234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910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87" name="Picture 3" descr="C:\Documents and Settings\Ben Greiner\Local Settings\Temporary Internet Files\Content.IE5\NMOKQUXH\MCj0435234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505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5488" name="Straight Connector 137"/>
          <p:cNvCxnSpPr>
            <a:cxnSpLocks noChangeShapeType="1"/>
            <a:stCxn id="105542" idx="1"/>
          </p:cNvCxnSpPr>
          <p:nvPr/>
        </p:nvCxnSpPr>
        <p:spPr bwMode="auto">
          <a:xfrm rot="10800000" flipV="1">
            <a:off x="7086600" y="5588000"/>
            <a:ext cx="741363" cy="50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89" name="Straight Connector 143"/>
          <p:cNvCxnSpPr>
            <a:cxnSpLocks noChangeShapeType="1"/>
          </p:cNvCxnSpPr>
          <p:nvPr/>
        </p:nvCxnSpPr>
        <p:spPr bwMode="auto">
          <a:xfrm rot="10800000" flipV="1">
            <a:off x="7086600" y="2532063"/>
            <a:ext cx="771525" cy="1460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490" name="Straight Connector 146"/>
          <p:cNvCxnSpPr>
            <a:cxnSpLocks noChangeShapeType="1"/>
          </p:cNvCxnSpPr>
          <p:nvPr/>
        </p:nvCxnSpPr>
        <p:spPr bwMode="auto">
          <a:xfrm rot="10800000" flipV="1">
            <a:off x="7010400" y="1219200"/>
            <a:ext cx="771525" cy="1460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" name="Straight Arrow Connector 93"/>
          <p:cNvCxnSpPr>
            <a:cxnSpLocks noChangeShapeType="1"/>
          </p:cNvCxnSpPr>
          <p:nvPr/>
        </p:nvCxnSpPr>
        <p:spPr bwMode="auto">
          <a:xfrm flipV="1">
            <a:off x="4205288" y="4606925"/>
            <a:ext cx="1524000" cy="381000"/>
          </a:xfrm>
          <a:prstGeom prst="straightConnector1">
            <a:avLst/>
          </a:prstGeom>
          <a:noFill/>
          <a:ln w="1016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17399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0752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 startAt="2"/>
            </a:pPr>
            <a:r>
              <a:rPr lang="en-US" altLang="x-none" dirty="0">
                <a:latin typeface="Calibri" charset="0"/>
                <a:ea typeface="ＭＳ Ｐゴシック" charset="-128"/>
              </a:rPr>
              <a:t>Analyze the data set of the experiment. How do sellers and buyers behave? How efficient is the market? Do you see differences to the previous experiment? If yes: how would you explain those differences?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99815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52513"/>
            <a:ext cx="8534400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09571" name="Rectangle 5"/>
          <p:cNvSpPr>
            <a:spLocks noChangeArrowheads="1"/>
          </p:cNvSpPr>
          <p:nvPr/>
        </p:nvSpPr>
        <p:spPr bwMode="auto">
          <a:xfrm>
            <a:off x="457200" y="1116013"/>
            <a:ext cx="83820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762066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52513"/>
            <a:ext cx="8534400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11619" name="Rectangle 5"/>
          <p:cNvSpPr>
            <a:spLocks noChangeArrowheads="1"/>
          </p:cNvSpPr>
          <p:nvPr/>
        </p:nvSpPr>
        <p:spPr bwMode="auto">
          <a:xfrm>
            <a:off x="457200" y="1116013"/>
            <a:ext cx="83820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309149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44575"/>
            <a:ext cx="8545513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13667" name="Rectangle 5"/>
          <p:cNvSpPr>
            <a:spLocks noChangeArrowheads="1"/>
          </p:cNvSpPr>
          <p:nvPr/>
        </p:nvSpPr>
        <p:spPr bwMode="auto">
          <a:xfrm>
            <a:off x="457200" y="1116013"/>
            <a:ext cx="83820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899892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52513"/>
            <a:ext cx="8534400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27</a:t>
            </a:r>
          </a:p>
        </p:txBody>
      </p:sp>
      <p:sp>
        <p:nvSpPr>
          <p:cNvPr id="115715" name="Rectangle 5"/>
          <p:cNvSpPr>
            <a:spLocks noChangeArrowheads="1"/>
          </p:cNvSpPr>
          <p:nvPr/>
        </p:nvSpPr>
        <p:spPr bwMode="auto">
          <a:xfrm>
            <a:off x="457200" y="1116013"/>
            <a:ext cx="5486400" cy="8651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361429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Two problems of markets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Moral hazard</a:t>
            </a:r>
            <a:r>
              <a:rPr lang="en-US" altLang="x-none">
                <a:latin typeface="Calibri" charset="0"/>
                <a:ea typeface="ＭＳ Ｐゴシック" charset="-128"/>
              </a:rPr>
              <a:t>: Contracts are always incomplete.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Agents will try to exploit loopholes.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transactions might not happen because of the fear of being exploited (when delivering first, when paying first, etc.)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Adverse selection</a:t>
            </a:r>
            <a:r>
              <a:rPr lang="en-US" altLang="x-none">
                <a:latin typeface="Calibri" charset="0"/>
                <a:ea typeface="ＭＳ Ｐゴシック" charset="-128"/>
              </a:rPr>
              <a:t>: Sellers know more than buyers.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Quality of the good: there might be lemons and plums.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Both plum </a:t>
            </a:r>
            <a:r>
              <a:rPr lang="en-US" altLang="x-none" i="1">
                <a:latin typeface="Calibri" charset="0"/>
                <a:ea typeface="ＭＳ Ｐゴシック" charset="-128"/>
              </a:rPr>
              <a:t>and</a:t>
            </a:r>
            <a:r>
              <a:rPr lang="en-US" altLang="x-none">
                <a:latin typeface="Calibri" charset="0"/>
                <a:ea typeface="ＭＳ Ｐゴシック" charset="-128"/>
              </a:rPr>
              <a:t> lemon sellers will advertise plums.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Buyers cannot distinguish, so their expected value, the price they are willing to pay, will be in-between.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But at this price, plum sellers don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t want to sell, and leave the market.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Buyers foresee that and discount even more.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Market fails: Only worst lemons, which nobody likes.</a:t>
            </a:r>
          </a:p>
          <a:p>
            <a:pPr lvl="2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2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17734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One cure: reputation information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</a:t>
            </a:r>
            <a:r>
              <a:rPr lang="en-US" altLang="x-none" b="1">
                <a:latin typeface="Calibri" charset="0"/>
                <a:ea typeface="ＭＳ Ｐゴシック" charset="-128"/>
              </a:rPr>
              <a:t>repeated</a:t>
            </a:r>
            <a:r>
              <a:rPr lang="en-US" altLang="x-none">
                <a:latin typeface="Calibri" charset="0"/>
                <a:ea typeface="ＭＳ Ｐゴシック" charset="-128"/>
              </a:rPr>
              <a:t> context and with some little imperfect information, reputation information can help.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Moral hazard</a:t>
            </a:r>
            <a:r>
              <a:rPr lang="en-US" altLang="x-none">
                <a:latin typeface="Calibri" charset="0"/>
                <a:ea typeface="ＭＳ Ｐゴシック" charset="-128"/>
              </a:rPr>
              <a:t>: Contracts are always incomplete.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information about past behavior is provided to future transaction partners, there are incentives to behave trustworthy.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Adverse Selection</a:t>
            </a:r>
            <a:r>
              <a:rPr lang="en-US" altLang="x-none">
                <a:latin typeface="Calibri" charset="0"/>
                <a:ea typeface="ＭＳ Ｐゴシック" charset="-128"/>
              </a:rPr>
              <a:t>: Sellers know more than buyers.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the experiences of buyers with the goods bought from a seller are aggregated and provided to other buyers, then this reveals information about the quality of the good.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Or: If the buyers report whether the seller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advertisements were truthful, then sellers with a reputation of being truthful are trusted. </a:t>
            </a:r>
          </a:p>
          <a:p>
            <a:pPr lvl="2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3906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3940</TotalTime>
  <Words>543</Words>
  <Application>Microsoft Macintosh PowerPoint</Application>
  <PresentationFormat>On-screen Show (4:3)</PresentationFormat>
  <Paragraphs>101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27</vt:lpstr>
      <vt:lpstr>Experiment 27</vt:lpstr>
      <vt:lpstr>Experiment 27</vt:lpstr>
      <vt:lpstr>Experiment 27</vt:lpstr>
      <vt:lpstr>Experiment 27</vt:lpstr>
      <vt:lpstr>Experiment 27</vt:lpstr>
      <vt:lpstr>Experiment 27</vt:lpstr>
      <vt:lpstr>Two problems of markets</vt:lpstr>
      <vt:lpstr>One cure: reputation information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2128</cp:revision>
  <cp:lastPrinted>2012-12-18T14:53:29Z</cp:lastPrinted>
  <dcterms:created xsi:type="dcterms:W3CDTF">1601-01-01T00:00:00Z</dcterms:created>
  <dcterms:modified xsi:type="dcterms:W3CDTF">2018-09-05T23:09:38Z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