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9"/>
  </p:notesMasterIdLst>
  <p:handoutMasterIdLst>
    <p:handoutMasterId r:id="rId10"/>
  </p:handoutMasterIdLst>
  <p:sldIdLst>
    <p:sldId id="258" r:id="rId2"/>
    <p:sldId id="259" r:id="rId3"/>
    <p:sldId id="260" r:id="rId4"/>
    <p:sldId id="261" r:id="rId5"/>
    <p:sldId id="262" r:id="rId6"/>
    <p:sldId id="263" r:id="rId7"/>
    <p:sldId id="264" r:id="rId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S PGothic"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MS PGothic"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MS PGothic"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MS PGothic"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MS PGothic" charset="-128"/>
        <a:cs typeface="+mn-cs"/>
      </a:defRPr>
    </a:lvl5pPr>
    <a:lvl6pPr marL="2286000" algn="l" defTabSz="914400" rtl="0" eaLnBrk="1" latinLnBrk="0" hangingPunct="1">
      <a:defRPr sz="2400" kern="1200">
        <a:solidFill>
          <a:schemeClr val="tx1"/>
        </a:solidFill>
        <a:latin typeface="Times New Roman" charset="0"/>
        <a:ea typeface="MS PGothic" charset="-128"/>
        <a:cs typeface="+mn-cs"/>
      </a:defRPr>
    </a:lvl6pPr>
    <a:lvl7pPr marL="2743200" algn="l" defTabSz="914400" rtl="0" eaLnBrk="1" latinLnBrk="0" hangingPunct="1">
      <a:defRPr sz="2400" kern="1200">
        <a:solidFill>
          <a:schemeClr val="tx1"/>
        </a:solidFill>
        <a:latin typeface="Times New Roman" charset="0"/>
        <a:ea typeface="MS PGothic" charset="-128"/>
        <a:cs typeface="+mn-cs"/>
      </a:defRPr>
    </a:lvl7pPr>
    <a:lvl8pPr marL="3200400" algn="l" defTabSz="914400" rtl="0" eaLnBrk="1" latinLnBrk="0" hangingPunct="1">
      <a:defRPr sz="2400" kern="1200">
        <a:solidFill>
          <a:schemeClr val="tx1"/>
        </a:solidFill>
        <a:latin typeface="Times New Roman" charset="0"/>
        <a:ea typeface="MS PGothic" charset="-128"/>
        <a:cs typeface="+mn-cs"/>
      </a:defRPr>
    </a:lvl8pPr>
    <a:lvl9pPr marL="3657600" algn="l" defTabSz="914400" rtl="0" eaLnBrk="1" latinLnBrk="0" hangingPunct="1">
      <a:defRPr sz="2400" kern="1200">
        <a:solidFill>
          <a:schemeClr val="tx1"/>
        </a:solidFill>
        <a:latin typeface="Times New Roman"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a:srgbClr val="658CBF"/>
    <a:srgbClr val="102863"/>
    <a:srgbClr val="5399D7"/>
    <a:srgbClr val="002C61"/>
    <a:srgbClr val="83B43A"/>
    <a:srgbClr val="005F3B"/>
    <a:srgbClr val="4B2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25" autoAdjust="0"/>
    <p:restoredTop sz="94643"/>
  </p:normalViewPr>
  <p:slideViewPr>
    <p:cSldViewPr>
      <p:cViewPr varScale="1">
        <p:scale>
          <a:sx n="115" d="100"/>
          <a:sy n="115" d="100"/>
        </p:scale>
        <p:origin x="1128"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9890E471-2175-8A4B-9896-266DE1D48ED5}" type="datetimeFigureOut">
              <a:rPr lang="en-US" altLang="en-US"/>
              <a:pPr>
                <a:defRPr/>
              </a:pPr>
              <a:t>9/6/18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375E2989-F7FD-E44F-B419-D54541E65A7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C4CC4D64-F77E-414E-B0FD-ABE8ABED67A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noTextEdit="1"/>
          </p:cNvSpPr>
          <p:nvPr>
            <p:ph type="sldImg"/>
          </p:nvPr>
        </p:nvSpPr>
        <p:spPr>
          <a:ln/>
        </p:spPr>
      </p:sp>
      <p:sp>
        <p:nvSpPr>
          <p:cNvPr id="7373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7373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7B7E56E-B547-A641-B061-563E5BA57380}" type="slidenum">
              <a:rPr lang="en-US" altLang="x-none" sz="1200">
                <a:latin typeface="Arial" charset="0"/>
              </a:rPr>
              <a:pPr/>
              <a:t>1</a:t>
            </a:fld>
            <a:endParaRPr lang="en-US" altLang="x-none" sz="1200">
              <a:latin typeface="Arial" charset="0"/>
            </a:endParaRPr>
          </a:p>
        </p:txBody>
      </p:sp>
    </p:spTree>
    <p:extLst>
      <p:ext uri="{BB962C8B-B14F-4D97-AF65-F5344CB8AC3E}">
        <p14:creationId xmlns:p14="http://schemas.microsoft.com/office/powerpoint/2010/main" val="1132089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noTextEdit="1"/>
          </p:cNvSpPr>
          <p:nvPr>
            <p:ph type="sldImg"/>
          </p:nvPr>
        </p:nvSpPr>
        <p:spPr>
          <a:ln/>
        </p:spPr>
      </p:sp>
      <p:sp>
        <p:nvSpPr>
          <p:cNvPr id="7577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7577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90B6CDFA-16B6-2541-8E93-17BB6C6EA844}" type="slidenum">
              <a:rPr lang="en-US" altLang="x-none" sz="1200">
                <a:latin typeface="Arial" charset="0"/>
              </a:rPr>
              <a:pPr/>
              <a:t>2</a:t>
            </a:fld>
            <a:endParaRPr lang="en-US" altLang="x-none" sz="1200">
              <a:latin typeface="Arial" charset="0"/>
            </a:endParaRPr>
          </a:p>
        </p:txBody>
      </p:sp>
    </p:spTree>
    <p:extLst>
      <p:ext uri="{BB962C8B-B14F-4D97-AF65-F5344CB8AC3E}">
        <p14:creationId xmlns:p14="http://schemas.microsoft.com/office/powerpoint/2010/main" val="1031445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noTextEdit="1"/>
          </p:cNvSpPr>
          <p:nvPr>
            <p:ph type="sldImg"/>
          </p:nvPr>
        </p:nvSpPr>
        <p:spPr>
          <a:ln/>
        </p:spPr>
      </p:sp>
      <p:sp>
        <p:nvSpPr>
          <p:cNvPr id="778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778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4ADBCD5-9E00-E643-8826-05AC63816576}" type="slidenum">
              <a:rPr lang="en-US" altLang="x-none" sz="1200">
                <a:latin typeface="Arial" charset="0"/>
              </a:rPr>
              <a:pPr/>
              <a:t>3</a:t>
            </a:fld>
            <a:endParaRPr lang="en-US" altLang="x-none" sz="1200">
              <a:latin typeface="Arial" charset="0"/>
            </a:endParaRPr>
          </a:p>
        </p:txBody>
      </p:sp>
    </p:spTree>
    <p:extLst>
      <p:ext uri="{BB962C8B-B14F-4D97-AF65-F5344CB8AC3E}">
        <p14:creationId xmlns:p14="http://schemas.microsoft.com/office/powerpoint/2010/main" val="832713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noTextEdit="1"/>
          </p:cNvSpPr>
          <p:nvPr>
            <p:ph type="sldImg"/>
          </p:nvPr>
        </p:nvSpPr>
        <p:spPr>
          <a:ln/>
        </p:spPr>
      </p:sp>
      <p:sp>
        <p:nvSpPr>
          <p:cNvPr id="7987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7987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03415F9A-53C6-D949-A957-054CAA9DBD6E}" type="slidenum">
              <a:rPr lang="en-US" altLang="x-none" sz="1200">
                <a:latin typeface="Arial" charset="0"/>
              </a:rPr>
              <a:pPr/>
              <a:t>4</a:t>
            </a:fld>
            <a:endParaRPr lang="en-US" altLang="x-none" sz="1200">
              <a:latin typeface="Arial" charset="0"/>
            </a:endParaRPr>
          </a:p>
        </p:txBody>
      </p:sp>
    </p:spTree>
    <p:extLst>
      <p:ext uri="{BB962C8B-B14F-4D97-AF65-F5344CB8AC3E}">
        <p14:creationId xmlns:p14="http://schemas.microsoft.com/office/powerpoint/2010/main" val="648063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noTextEdit="1"/>
          </p:cNvSpPr>
          <p:nvPr>
            <p:ph type="sldImg"/>
          </p:nvPr>
        </p:nvSpPr>
        <p:spPr>
          <a:ln/>
        </p:spPr>
      </p:sp>
      <p:sp>
        <p:nvSpPr>
          <p:cNvPr id="819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r>
              <a:rPr lang="de-AT" altLang="x-none" dirty="0">
                <a:ea typeface="ＭＳ Ｐゴシック" charset="-128"/>
              </a:rPr>
              <a:t>Add </a:t>
            </a:r>
            <a:r>
              <a:rPr lang="de-AT" altLang="x-none" dirty="0" err="1">
                <a:ea typeface="ＭＳ Ｐゴシック" charset="-128"/>
              </a:rPr>
              <a:t>figure</a:t>
            </a:r>
            <a:r>
              <a:rPr lang="de-AT" altLang="x-none" baseline="0" dirty="0">
                <a:ea typeface="ＭＳ Ｐゴシック" charset="-128"/>
              </a:rPr>
              <a:t> </a:t>
            </a:r>
            <a:r>
              <a:rPr lang="de-AT" altLang="x-none" baseline="0" dirty="0" err="1">
                <a:ea typeface="ＭＳ Ｐゴシック" charset="-128"/>
              </a:rPr>
              <a:t>from</a:t>
            </a:r>
            <a:r>
              <a:rPr lang="de-AT" altLang="x-none" baseline="0" dirty="0">
                <a:ea typeface="ＭＳ Ｐゴシック" charset="-128"/>
              </a:rPr>
              <a:t> </a:t>
            </a:r>
            <a:r>
              <a:rPr lang="de-AT" altLang="x-none" baseline="0" dirty="0" err="1">
                <a:ea typeface="ＭＳ Ｐゴシック" charset="-128"/>
              </a:rPr>
              <a:t>experiment</a:t>
            </a:r>
            <a:r>
              <a:rPr lang="de-AT" altLang="x-none" baseline="0" dirty="0">
                <a:ea typeface="ＭＳ Ｐゴシック" charset="-128"/>
              </a:rPr>
              <a:t> </a:t>
            </a:r>
            <a:r>
              <a:rPr lang="de-AT" altLang="x-none" baseline="0" dirty="0" err="1">
                <a:ea typeface="ＭＳ Ｐゴシック" charset="-128"/>
              </a:rPr>
              <a:t>data</a:t>
            </a:r>
            <a:endParaRPr lang="x-none" altLang="x-none" dirty="0">
              <a:ea typeface="ＭＳ Ｐゴシック" charset="-128"/>
            </a:endParaRPr>
          </a:p>
        </p:txBody>
      </p:sp>
      <p:sp>
        <p:nvSpPr>
          <p:cNvPr id="819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86E73AC-2BDF-904E-83C8-C78BD3BD03C5}" type="slidenum">
              <a:rPr lang="en-US" altLang="x-none" sz="1200">
                <a:latin typeface="Arial" charset="0"/>
              </a:rPr>
              <a:pPr/>
              <a:t>5</a:t>
            </a:fld>
            <a:endParaRPr lang="en-US" altLang="x-none" sz="1200">
              <a:latin typeface="Arial" charset="0"/>
            </a:endParaRPr>
          </a:p>
        </p:txBody>
      </p:sp>
    </p:spTree>
    <p:extLst>
      <p:ext uri="{BB962C8B-B14F-4D97-AF65-F5344CB8AC3E}">
        <p14:creationId xmlns:p14="http://schemas.microsoft.com/office/powerpoint/2010/main" val="1946793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noTextEdit="1"/>
          </p:cNvSpPr>
          <p:nvPr>
            <p:ph type="sldImg"/>
          </p:nvPr>
        </p:nvSpPr>
        <p:spPr>
          <a:ln/>
        </p:spPr>
      </p:sp>
      <p:sp>
        <p:nvSpPr>
          <p:cNvPr id="8397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AT" altLang="x-none" dirty="0">
                <a:ea typeface="ＭＳ Ｐゴシック" charset="-128"/>
              </a:rPr>
              <a:t>Add </a:t>
            </a:r>
            <a:r>
              <a:rPr lang="de-AT" altLang="x-none" dirty="0" err="1">
                <a:ea typeface="ＭＳ Ｐゴシック" charset="-128"/>
              </a:rPr>
              <a:t>figure</a:t>
            </a:r>
            <a:r>
              <a:rPr lang="de-AT" altLang="x-none" baseline="0" dirty="0">
                <a:ea typeface="ＭＳ Ｐゴシック" charset="-128"/>
              </a:rPr>
              <a:t> </a:t>
            </a:r>
            <a:r>
              <a:rPr lang="de-AT" altLang="x-none" baseline="0" dirty="0" err="1">
                <a:ea typeface="ＭＳ Ｐゴシック" charset="-128"/>
              </a:rPr>
              <a:t>from</a:t>
            </a:r>
            <a:r>
              <a:rPr lang="de-AT" altLang="x-none" baseline="0" dirty="0">
                <a:ea typeface="ＭＳ Ｐゴシック" charset="-128"/>
              </a:rPr>
              <a:t> </a:t>
            </a:r>
            <a:r>
              <a:rPr lang="de-AT" altLang="x-none" baseline="0" dirty="0" err="1">
                <a:ea typeface="ＭＳ Ｐゴシック" charset="-128"/>
              </a:rPr>
              <a:t>experiment</a:t>
            </a:r>
            <a:r>
              <a:rPr lang="de-AT" altLang="x-none" baseline="0" dirty="0">
                <a:ea typeface="ＭＳ Ｐゴシック" charset="-128"/>
              </a:rPr>
              <a:t> </a:t>
            </a:r>
            <a:r>
              <a:rPr lang="de-AT" altLang="x-none" baseline="0" dirty="0" err="1">
                <a:ea typeface="ＭＳ Ｐゴシック" charset="-128"/>
              </a:rPr>
              <a:t>data</a:t>
            </a:r>
            <a:endParaRPr lang="x-none" altLang="x-none" dirty="0">
              <a:ea typeface="ＭＳ Ｐゴシック" charset="-128"/>
            </a:endParaRPr>
          </a:p>
          <a:p>
            <a:endParaRPr lang="x-none" altLang="x-none" dirty="0">
              <a:ea typeface="ＭＳ Ｐゴシック" charset="-128"/>
            </a:endParaRPr>
          </a:p>
        </p:txBody>
      </p:sp>
      <p:sp>
        <p:nvSpPr>
          <p:cNvPr id="8397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FA3773B8-C064-CD41-A0ED-EC2C6EFCC2AE}" type="slidenum">
              <a:rPr lang="en-US" altLang="x-none" sz="1200">
                <a:latin typeface="Arial" charset="0"/>
              </a:rPr>
              <a:pPr/>
              <a:t>6</a:t>
            </a:fld>
            <a:endParaRPr lang="en-US" altLang="x-none" sz="1200">
              <a:latin typeface="Arial" charset="0"/>
            </a:endParaRPr>
          </a:p>
        </p:txBody>
      </p:sp>
    </p:spTree>
    <p:extLst>
      <p:ext uri="{BB962C8B-B14F-4D97-AF65-F5344CB8AC3E}">
        <p14:creationId xmlns:p14="http://schemas.microsoft.com/office/powerpoint/2010/main" val="16020822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noTextEdit="1"/>
          </p:cNvSpPr>
          <p:nvPr>
            <p:ph type="sldImg"/>
          </p:nvPr>
        </p:nvSpPr>
        <p:spPr>
          <a:ln/>
        </p:spPr>
      </p:sp>
      <p:sp>
        <p:nvSpPr>
          <p:cNvPr id="8601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AT" altLang="x-none" dirty="0">
                <a:ea typeface="ＭＳ Ｐゴシック" charset="-128"/>
              </a:rPr>
              <a:t>Add </a:t>
            </a:r>
            <a:r>
              <a:rPr lang="de-AT" altLang="x-none" dirty="0" err="1">
                <a:ea typeface="ＭＳ Ｐゴシック" charset="-128"/>
              </a:rPr>
              <a:t>figure</a:t>
            </a:r>
            <a:r>
              <a:rPr lang="de-AT" altLang="x-none" baseline="0" dirty="0">
                <a:ea typeface="ＭＳ Ｐゴシック" charset="-128"/>
              </a:rPr>
              <a:t> </a:t>
            </a:r>
            <a:r>
              <a:rPr lang="de-AT" altLang="x-none" baseline="0" dirty="0" err="1">
                <a:ea typeface="ＭＳ Ｐゴシック" charset="-128"/>
              </a:rPr>
              <a:t>from</a:t>
            </a:r>
            <a:r>
              <a:rPr lang="de-AT" altLang="x-none" baseline="0" dirty="0">
                <a:ea typeface="ＭＳ Ｐゴシック" charset="-128"/>
              </a:rPr>
              <a:t> </a:t>
            </a:r>
            <a:r>
              <a:rPr lang="de-AT" altLang="x-none" baseline="0" dirty="0" err="1">
                <a:ea typeface="ＭＳ Ｐゴシック" charset="-128"/>
              </a:rPr>
              <a:t>experiment</a:t>
            </a:r>
            <a:r>
              <a:rPr lang="de-AT" altLang="x-none" baseline="0" dirty="0">
                <a:ea typeface="ＭＳ Ｐゴシック" charset="-128"/>
              </a:rPr>
              <a:t> </a:t>
            </a:r>
            <a:r>
              <a:rPr lang="de-AT" altLang="x-none" baseline="0" dirty="0" err="1">
                <a:ea typeface="ＭＳ Ｐゴシック" charset="-128"/>
              </a:rPr>
              <a:t>data</a:t>
            </a:r>
            <a:endParaRPr lang="x-none" altLang="x-none" dirty="0">
              <a:ea typeface="ＭＳ Ｐゴシック" charset="-128"/>
            </a:endParaRPr>
          </a:p>
          <a:p>
            <a:endParaRPr lang="x-none" altLang="x-none" dirty="0">
              <a:ea typeface="ＭＳ Ｐゴシック" charset="-128"/>
            </a:endParaRPr>
          </a:p>
        </p:txBody>
      </p:sp>
      <p:sp>
        <p:nvSpPr>
          <p:cNvPr id="8601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1CD8C46D-BD27-324C-A8A3-175197E1143B}" type="slidenum">
              <a:rPr lang="en-US" altLang="x-none" sz="1200">
                <a:latin typeface="Arial" charset="0"/>
              </a:rPr>
              <a:pPr/>
              <a:t>7</a:t>
            </a:fld>
            <a:endParaRPr lang="en-US" altLang="x-none" sz="1200">
              <a:latin typeface="Arial" charset="0"/>
            </a:endParaRPr>
          </a:p>
        </p:txBody>
      </p:sp>
    </p:spTree>
    <p:extLst>
      <p:ext uri="{BB962C8B-B14F-4D97-AF65-F5344CB8AC3E}">
        <p14:creationId xmlns:p14="http://schemas.microsoft.com/office/powerpoint/2010/main" val="1375955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0" y="6661150"/>
            <a:ext cx="990600" cy="20637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r>
              <a:rPr lang="de-DE" altLang="en-US" sz="1000">
                <a:solidFill>
                  <a:srgbClr val="FFFFFF"/>
                </a:solidFill>
                <a:latin typeface="Calibri" charset="0"/>
              </a:rPr>
              <a:t>© WU IMS </a:t>
            </a:r>
            <a:endParaRPr lang="en-US" altLang="en-US" sz="1000">
              <a:solidFill>
                <a:srgbClr val="FFFFFF"/>
              </a:solidFill>
              <a:latin typeface="Calibri" charset="0"/>
            </a:endParaRPr>
          </a:p>
        </p:txBody>
      </p:sp>
      <p:sp>
        <p:nvSpPr>
          <p:cNvPr id="2" name="Title 1"/>
          <p:cNvSpPr>
            <a:spLocks noGrp="1"/>
          </p:cNvSpPr>
          <p:nvPr>
            <p:ph type="title"/>
          </p:nvPr>
        </p:nvSpPr>
        <p:spPr/>
        <p:txBody>
          <a:bodyPr/>
          <a:lstStyle>
            <a:lvl1pPr>
              <a:defRPr>
                <a:latin typeface="Calibri"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534400" y="6619875"/>
            <a:ext cx="609600" cy="238125"/>
          </a:xfrm>
        </p:spPr>
        <p:txBody>
          <a:bodyPr/>
          <a:lstStyle>
            <a:lvl1pPr>
              <a:defRPr sz="1400" b="1"/>
            </a:lvl1pPr>
          </a:lstStyle>
          <a:p>
            <a:fld id="{B480994E-7D5A-7141-ADAE-5DB4ADF42F98}" type="slidenum">
              <a:rPr lang="en-US" altLang="en-US"/>
              <a:pPr/>
              <a:t>‹#›</a:t>
            </a:fld>
            <a:endParaRPr lang="en-US" altLang="en-US"/>
          </a:p>
        </p:txBody>
      </p:sp>
    </p:spTree>
    <p:extLst>
      <p:ext uri="{BB962C8B-B14F-4D97-AF65-F5344CB8AC3E}">
        <p14:creationId xmlns:p14="http://schemas.microsoft.com/office/powerpoint/2010/main" val="537180404"/>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0424A349-BF72-EB41-8B9C-FDE01CB3008F}"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69798040"/>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A03414B6-AEBC-EC4A-A733-1BF2B78F6623}"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77983862"/>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6E659CEB-F043-A74E-A105-A551A0F1D09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457200" y="0"/>
            <a:ext cx="8229600" cy="838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06562"/>
            <a:ext cx="4040188"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06562"/>
            <a:ext cx="4041775"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518140808"/>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52C1C63D-20A9-434B-A822-126A40BD1F4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46371471"/>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2A205C60-DD8F-FF40-878D-2237FAD25768}"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3"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784629727"/>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44DE09EC-9946-FB40-AAB8-AB0D6F30DCC4}"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685800" y="152400"/>
            <a:ext cx="7772400" cy="762000"/>
          </a:xfrm>
        </p:spPr>
        <p:txBody>
          <a:bodyPr/>
          <a:lstStyle/>
          <a:p>
            <a:r>
              <a:rPr lang="en-US"/>
              <a:t>Click to edit Master title style</a:t>
            </a:r>
          </a:p>
        </p:txBody>
      </p:sp>
      <p:sp>
        <p:nvSpPr>
          <p:cNvPr id="3" name="Text Placeholder 2"/>
          <p:cNvSpPr>
            <a:spLocks noGrp="1"/>
          </p:cNvSpPr>
          <p:nvPr>
            <p:ph type="body" sz="half" idx="1"/>
          </p:nvPr>
        </p:nvSpPr>
        <p:spPr>
          <a:xfrm>
            <a:off x="533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67724040"/>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74D342B8-51E9-B740-B2C8-04233ED7D96E}"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sz="quarter"/>
          </p:nvPr>
        </p:nvSpPr>
        <p:spPr>
          <a:xfrm>
            <a:off x="685800" y="152400"/>
            <a:ext cx="7772400" cy="762000"/>
          </a:xfrm>
        </p:spPr>
        <p:txBody>
          <a:bodyPr/>
          <a:lstStyle/>
          <a:p>
            <a:r>
              <a:rPr lang="en-US"/>
              <a:t>Click to edit Master title style</a:t>
            </a:r>
          </a:p>
        </p:txBody>
      </p:sp>
      <p:sp>
        <p:nvSpPr>
          <p:cNvPr id="3" name="Content Placeholder 2"/>
          <p:cNvSpPr>
            <a:spLocks noGrp="1"/>
          </p:cNvSpPr>
          <p:nvPr>
            <p:ph sz="quarter" idx="1"/>
          </p:nvPr>
        </p:nvSpPr>
        <p:spPr>
          <a:xfrm>
            <a:off x="533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33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24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027487861"/>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userDrawn="1"/>
        </p:nvSpPr>
        <p:spPr bwMode="auto">
          <a:xfrm>
            <a:off x="0" y="6705600"/>
            <a:ext cx="9144000" cy="152400"/>
          </a:xfrm>
          <a:prstGeom prst="rect">
            <a:avLst/>
          </a:prstGeom>
          <a:solidFill>
            <a:srgbClr val="102863"/>
          </a:solidFill>
          <a:ln w="9525">
            <a:solidFill>
              <a:srgbClr val="005F3B"/>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27" name="Line 4"/>
          <p:cNvSpPr>
            <a:spLocks noChangeShapeType="1"/>
          </p:cNvSpPr>
          <p:nvPr/>
        </p:nvSpPr>
        <p:spPr bwMode="auto">
          <a:xfrm>
            <a:off x="533400" y="990600"/>
            <a:ext cx="8077200" cy="0"/>
          </a:xfrm>
          <a:prstGeom prst="line">
            <a:avLst/>
          </a:prstGeom>
          <a:noFill/>
          <a:ln w="34925">
            <a:solidFill>
              <a:srgbClr val="10286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Rectangle 5"/>
          <p:cNvSpPr>
            <a:spLocks noGrp="1" noChangeArrowheads="1"/>
          </p:cNvSpPr>
          <p:nvPr>
            <p:ph type="title"/>
          </p:nvPr>
        </p:nvSpPr>
        <p:spPr bwMode="auto">
          <a:xfrm>
            <a:off x="685800" y="152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1" compatLnSpc="1">
            <a:prstTxWarp prst="textNoShape">
              <a:avLst/>
            </a:prstTxWarp>
          </a:bodyPr>
          <a:lstStyle/>
          <a:p>
            <a:pPr lvl="0"/>
            <a:r>
              <a:rPr lang="en-US" altLang="en-US"/>
              <a:t>Click to edit Master title style</a:t>
            </a:r>
          </a:p>
        </p:txBody>
      </p:sp>
      <p:sp>
        <p:nvSpPr>
          <p:cNvPr id="1029" name="Rectangle 7"/>
          <p:cNvSpPr>
            <a:spLocks noGrp="1" noChangeArrowheads="1"/>
          </p:cNvSpPr>
          <p:nvPr>
            <p:ph type="body" idx="1"/>
          </p:nvPr>
        </p:nvSpPr>
        <p:spPr bwMode="auto">
          <a:xfrm>
            <a:off x="533400" y="1066800"/>
            <a:ext cx="8229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2"/>
          <p:cNvSpPr>
            <a:spLocks noChangeArrowheads="1"/>
          </p:cNvSpPr>
          <p:nvPr userDrawn="1"/>
        </p:nvSpPr>
        <p:spPr bwMode="auto">
          <a:xfrm>
            <a:off x="0" y="6629400"/>
            <a:ext cx="9144000" cy="76200"/>
          </a:xfrm>
          <a:prstGeom prst="rect">
            <a:avLst/>
          </a:prstGeom>
          <a:solidFill>
            <a:srgbClr val="658CBF"/>
          </a:solidFill>
          <a:ln w="9525">
            <a:solidFill>
              <a:srgbClr val="658CBF"/>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31" name="Line 4"/>
          <p:cNvSpPr>
            <a:spLocks noChangeShapeType="1"/>
          </p:cNvSpPr>
          <p:nvPr userDrawn="1"/>
        </p:nvSpPr>
        <p:spPr bwMode="auto">
          <a:xfrm>
            <a:off x="533400" y="958850"/>
            <a:ext cx="8077200" cy="0"/>
          </a:xfrm>
          <a:prstGeom prst="line">
            <a:avLst/>
          </a:prstGeom>
          <a:noFill/>
          <a:ln w="34925">
            <a:solidFill>
              <a:srgbClr val="658CB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6"/>
          <p:cNvSpPr>
            <a:spLocks noGrp="1" noChangeArrowheads="1"/>
          </p:cNvSpPr>
          <p:nvPr>
            <p:ph type="sldNum" sz="quarter" idx="4"/>
          </p:nvPr>
        </p:nvSpPr>
        <p:spPr>
          <a:xfrm>
            <a:off x="0" y="6661150"/>
            <a:ext cx="990600" cy="206375"/>
          </a:xfrm>
          <a:prstGeom prst="rect">
            <a:avLst/>
          </a:prstGeom>
        </p:spPr>
        <p:txBody>
          <a:bodyPr vert="horz" wrap="square" lIns="91440" tIns="45720" rIns="91440" bIns="45720" numCol="1" anchor="t" anchorCtr="0" compatLnSpc="1">
            <a:prstTxWarp prst="textNoShape">
              <a:avLst/>
            </a:prstTxWarp>
          </a:bodyPr>
          <a:lstStyle>
            <a:lvl1pPr>
              <a:defRPr sz="1000">
                <a:solidFill>
                  <a:srgbClr val="FFFFFF"/>
                </a:solidFill>
                <a:latin typeface="Calibri" charset="0"/>
              </a:defRPr>
            </a:lvl1pPr>
          </a:lstStyle>
          <a:p>
            <a:r>
              <a:rPr lang="de-DE" altLang="en-US"/>
              <a:t>© WU IMS </a:t>
            </a:r>
            <a:endParaRPr lang="en-US" altLang="en-US"/>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Lst>
  <p:transition spd="med">
    <p:wipe dir="r"/>
  </p:transition>
  <p:hf hdr="0" ftr="0" dt="0"/>
  <p:txStyles>
    <p:titleStyle>
      <a:lvl1pPr algn="ctr" rtl="0" eaLnBrk="0" fontAlgn="base" hangingPunct="0">
        <a:spcBef>
          <a:spcPct val="0"/>
        </a:spcBef>
        <a:spcAft>
          <a:spcPct val="0"/>
        </a:spcAft>
        <a:defRPr sz="4000">
          <a:solidFill>
            <a:srgbClr val="1A1718"/>
          </a:solidFill>
          <a:latin typeface="Calibri" pitchFamily="34" charset="0"/>
          <a:ea typeface="MS PGothic" panose="020B0600070205080204" pitchFamily="34" charset="-128"/>
          <a:cs typeface="ＭＳ Ｐゴシック" charset="0"/>
        </a:defRPr>
      </a:lvl1pPr>
      <a:lvl2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2pPr>
      <a:lvl3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3pPr>
      <a:lvl4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4pPr>
      <a:lvl5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000">
          <a:solidFill>
            <a:srgbClr val="7D0000"/>
          </a:solidFill>
          <a:latin typeface="Times New Roman" pitchFamily="18" charset="0"/>
        </a:defRPr>
      </a:lvl6pPr>
      <a:lvl7pPr marL="914400" algn="ctr" rtl="0" eaLnBrk="1" fontAlgn="base" hangingPunct="1">
        <a:spcBef>
          <a:spcPct val="0"/>
        </a:spcBef>
        <a:spcAft>
          <a:spcPct val="0"/>
        </a:spcAft>
        <a:defRPr sz="4000">
          <a:solidFill>
            <a:srgbClr val="7D0000"/>
          </a:solidFill>
          <a:latin typeface="Times New Roman" pitchFamily="18" charset="0"/>
        </a:defRPr>
      </a:lvl7pPr>
      <a:lvl8pPr marL="1371600" algn="ctr" rtl="0" eaLnBrk="1" fontAlgn="base" hangingPunct="1">
        <a:spcBef>
          <a:spcPct val="0"/>
        </a:spcBef>
        <a:spcAft>
          <a:spcPct val="0"/>
        </a:spcAft>
        <a:defRPr sz="4000">
          <a:solidFill>
            <a:srgbClr val="7D0000"/>
          </a:solidFill>
          <a:latin typeface="Times New Roman" pitchFamily="18" charset="0"/>
        </a:defRPr>
      </a:lvl8pPr>
      <a:lvl9pPr marL="1828800" algn="ctr" rtl="0" eaLnBrk="1" fontAlgn="base" hangingPunct="1">
        <a:spcBef>
          <a:spcPct val="0"/>
        </a:spcBef>
        <a:spcAft>
          <a:spcPct val="0"/>
        </a:spcAft>
        <a:defRPr sz="4000">
          <a:solidFill>
            <a:srgbClr val="7D0000"/>
          </a:solidFill>
          <a:latin typeface="Times New Roman" pitchFamily="18" charset="0"/>
        </a:defRPr>
      </a:lvl9pPr>
    </p:titleStyle>
    <p:body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25</a:t>
            </a:r>
          </a:p>
        </p:txBody>
      </p:sp>
      <p:sp>
        <p:nvSpPr>
          <p:cNvPr id="72706"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b="1" dirty="0">
                <a:latin typeface="Calibri" charset="0"/>
                <a:ea typeface="ＭＳ Ｐゴシック" charset="-128"/>
              </a:rPr>
              <a:t>Repeated Trust Game – Strangers</a:t>
            </a:r>
          </a:p>
          <a:p>
            <a:pPr marL="971550" lvl="1" indent="-514350" eaLnBrk="1" hangingPunct="1">
              <a:lnSpc>
                <a:spcPct val="80000"/>
              </a:lnSpc>
              <a:buFont typeface="Times New Roman" charset="0"/>
              <a:buAutoNum type="alphaLcParenR"/>
            </a:pPr>
            <a:r>
              <a:rPr lang="en-US" altLang="x-none" dirty="0">
                <a:latin typeface="Calibri" charset="0"/>
                <a:ea typeface="ＭＳ Ｐゴシック" charset="-128"/>
              </a:rPr>
              <a:t>Derive the subgame perfect Nash equilibrium of the one-shot game (game played only for one round), assuming that all players are rational and that payoffs represent utility. Are there more (not subgame perfect) Nash equilibria? If yes, name at least one. If no, explain why.</a:t>
            </a:r>
          </a:p>
          <a:p>
            <a:pPr marL="971550" lvl="1" indent="-514350" eaLnBrk="1" hangingPunct="1">
              <a:lnSpc>
                <a:spcPct val="80000"/>
              </a:lnSpc>
              <a:buFont typeface="Times New Roman" charset="0"/>
              <a:buAutoNum type="alphaLcParenR"/>
            </a:pPr>
            <a:r>
              <a:rPr lang="en-US" altLang="x-none" dirty="0">
                <a:latin typeface="Calibri" charset="0"/>
                <a:ea typeface="ＭＳ Ｐゴシック" charset="-128"/>
              </a:rPr>
              <a:t>In the game over 10 rounds, are there any incentives for the seller to behave trustworthy? Explain your answer.</a:t>
            </a:r>
          </a:p>
          <a:p>
            <a:pPr eaLnBrk="1" hangingPunct="1">
              <a:lnSpc>
                <a:spcPct val="80000"/>
              </a:lnSpc>
            </a:pPr>
            <a:endParaRPr lang="en-US" altLang="x-none" dirty="0">
              <a:latin typeface="Calibri" charset="0"/>
              <a:ea typeface="ＭＳ Ｐゴシック" charset="-128"/>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1</a:t>
            </a:fld>
            <a:endParaRPr lang="en-US" altLang="en-US"/>
          </a:p>
        </p:txBody>
      </p:sp>
    </p:spTree>
    <p:extLst>
      <p:ext uri="{BB962C8B-B14F-4D97-AF65-F5344CB8AC3E}">
        <p14:creationId xmlns:p14="http://schemas.microsoft.com/office/powerpoint/2010/main" val="1878588485"/>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25</a:t>
            </a:r>
          </a:p>
        </p:txBody>
      </p:sp>
      <p:sp>
        <p:nvSpPr>
          <p:cNvPr id="8195" name="Rectangle 3"/>
          <p:cNvSpPr>
            <a:spLocks noGrp="1" noChangeArrowheads="1"/>
          </p:cNvSpPr>
          <p:nvPr>
            <p:ph idx="1"/>
          </p:nvPr>
        </p:nvSpPr>
        <p:spPr>
          <a:xfrm>
            <a:off x="152400" y="3352800"/>
            <a:ext cx="8991600" cy="3048000"/>
          </a:xfrm>
        </p:spPr>
        <p:txBody>
          <a:bodyPr/>
          <a:lstStyle/>
          <a:p>
            <a:pPr eaLnBrk="1" hangingPunct="1">
              <a:lnSpc>
                <a:spcPct val="80000"/>
              </a:lnSpc>
            </a:pPr>
            <a:r>
              <a:rPr lang="en-US" altLang="x-none">
                <a:latin typeface="Calibri" charset="0"/>
                <a:ea typeface="ＭＳ Ｐゴシック" charset="-128"/>
              </a:rPr>
              <a:t>The seller is better off with just keeping the money and not shipping, so he should do that.</a:t>
            </a:r>
          </a:p>
          <a:p>
            <a:pPr eaLnBrk="1" hangingPunct="1">
              <a:lnSpc>
                <a:spcPct val="80000"/>
              </a:lnSpc>
            </a:pPr>
            <a:r>
              <a:rPr lang="en-US" altLang="x-none">
                <a:latin typeface="Calibri" charset="0"/>
                <a:ea typeface="ＭＳ Ｐゴシック" charset="-128"/>
              </a:rPr>
              <a:t>The buyer should anticipate that, and not buy.</a:t>
            </a:r>
          </a:p>
          <a:p>
            <a:pPr eaLnBrk="1" hangingPunct="1">
              <a:lnSpc>
                <a:spcPct val="80000"/>
              </a:lnSpc>
            </a:pPr>
            <a:r>
              <a:rPr lang="en-US" altLang="x-none">
                <a:latin typeface="Calibri" charset="0"/>
                <a:ea typeface="ＭＳ Ｐゴシック" charset="-128"/>
              </a:rPr>
              <a:t>This is the only Nash</a:t>
            </a:r>
            <a:br>
              <a:rPr lang="en-US" altLang="x-none">
                <a:latin typeface="Calibri" charset="0"/>
                <a:ea typeface="ＭＳ Ｐゴシック" charset="-128"/>
              </a:rPr>
            </a:br>
            <a:r>
              <a:rPr lang="en-US" altLang="x-none">
                <a:latin typeface="Calibri" charset="0"/>
                <a:ea typeface="ＭＳ Ｐゴシック" charset="-128"/>
              </a:rPr>
              <a:t>equilibrium of the game.</a:t>
            </a:r>
          </a:p>
          <a:p>
            <a:pPr eaLnBrk="1" hangingPunct="1">
              <a:lnSpc>
                <a:spcPct val="80000"/>
              </a:lnSpc>
            </a:pPr>
            <a:endParaRPr lang="en-US" altLang="x-none">
              <a:latin typeface="Calibri" charset="0"/>
              <a:ea typeface="ＭＳ Ｐゴシック" charset="-128"/>
            </a:endParaRPr>
          </a:p>
        </p:txBody>
      </p:sp>
      <p:sp>
        <p:nvSpPr>
          <p:cNvPr id="74755" name="Oval 3"/>
          <p:cNvSpPr>
            <a:spLocks noChangeArrowheads="1"/>
          </p:cNvSpPr>
          <p:nvPr/>
        </p:nvSpPr>
        <p:spPr bwMode="auto">
          <a:xfrm>
            <a:off x="1600200" y="1808163"/>
            <a:ext cx="6858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p>
        </p:txBody>
      </p:sp>
      <p:sp>
        <p:nvSpPr>
          <p:cNvPr id="74756" name="Oval 4"/>
          <p:cNvSpPr>
            <a:spLocks noChangeArrowheads="1"/>
          </p:cNvSpPr>
          <p:nvPr/>
        </p:nvSpPr>
        <p:spPr bwMode="auto">
          <a:xfrm>
            <a:off x="3276600" y="1350963"/>
            <a:ext cx="6858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74757" name="Straight Connector 7"/>
          <p:cNvCxnSpPr>
            <a:cxnSpLocks noChangeShapeType="1"/>
            <a:stCxn id="74755" idx="7"/>
            <a:endCxn id="74756" idx="2"/>
          </p:cNvCxnSpPr>
          <p:nvPr/>
        </p:nvCxnSpPr>
        <p:spPr bwMode="auto">
          <a:xfrm rot="5400000" flipH="1" flipV="1">
            <a:off x="2624138" y="1255713"/>
            <a:ext cx="214312" cy="109061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4758" name="Straight Connector 9"/>
          <p:cNvCxnSpPr>
            <a:cxnSpLocks noChangeShapeType="1"/>
            <a:stCxn id="74755" idx="5"/>
            <a:endCxn id="74763" idx="1"/>
          </p:cNvCxnSpPr>
          <p:nvPr/>
        </p:nvCxnSpPr>
        <p:spPr bwMode="auto">
          <a:xfrm rot="16200000" flipH="1">
            <a:off x="3759200" y="820738"/>
            <a:ext cx="458788" cy="360521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4759" name="Straight Connector 11"/>
          <p:cNvCxnSpPr>
            <a:cxnSpLocks noChangeShapeType="1"/>
            <a:stCxn id="74756" idx="7"/>
            <a:endCxn id="74761" idx="1"/>
          </p:cNvCxnSpPr>
          <p:nvPr/>
        </p:nvCxnSpPr>
        <p:spPr bwMode="auto">
          <a:xfrm rot="5400000" flipH="1" flipV="1">
            <a:off x="4717256" y="377032"/>
            <a:ext cx="219075" cy="192881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4760" name="Straight Connector 13"/>
          <p:cNvCxnSpPr>
            <a:cxnSpLocks noChangeShapeType="1"/>
            <a:stCxn id="74756" idx="5"/>
            <a:endCxn id="74762" idx="1"/>
          </p:cNvCxnSpPr>
          <p:nvPr/>
        </p:nvCxnSpPr>
        <p:spPr bwMode="auto">
          <a:xfrm rot="16200000" flipH="1">
            <a:off x="4826000" y="973138"/>
            <a:ext cx="1588" cy="192881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74761" name="TextBox 18"/>
          <p:cNvSpPr txBox="1">
            <a:spLocks noChangeArrowheads="1"/>
          </p:cNvSpPr>
          <p:nvPr/>
        </p:nvSpPr>
        <p:spPr bwMode="auto">
          <a:xfrm>
            <a:off x="5791200" y="969963"/>
            <a:ext cx="175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a:t>( 7 ,   7 )</a:t>
            </a:r>
          </a:p>
        </p:txBody>
      </p:sp>
      <p:sp>
        <p:nvSpPr>
          <p:cNvPr id="74762" name="TextBox 19"/>
          <p:cNvSpPr txBox="1">
            <a:spLocks noChangeArrowheads="1"/>
          </p:cNvSpPr>
          <p:nvPr/>
        </p:nvSpPr>
        <p:spPr bwMode="auto">
          <a:xfrm>
            <a:off x="5791200" y="1676400"/>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a:t>( 0 , 10 )</a:t>
            </a:r>
          </a:p>
        </p:txBody>
      </p:sp>
      <p:sp>
        <p:nvSpPr>
          <p:cNvPr id="74763" name="TextBox 20"/>
          <p:cNvSpPr txBox="1">
            <a:spLocks noChangeArrowheads="1"/>
          </p:cNvSpPr>
          <p:nvPr/>
        </p:nvSpPr>
        <p:spPr bwMode="auto">
          <a:xfrm>
            <a:off x="5791200" y="2590800"/>
            <a:ext cx="175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a:t>( 5 ,   5 )</a:t>
            </a:r>
          </a:p>
        </p:txBody>
      </p:sp>
      <p:sp>
        <p:nvSpPr>
          <p:cNvPr id="74764" name="TextBox 22"/>
          <p:cNvSpPr txBox="1">
            <a:spLocks noChangeArrowheads="1"/>
          </p:cNvSpPr>
          <p:nvPr/>
        </p:nvSpPr>
        <p:spPr bwMode="auto">
          <a:xfrm>
            <a:off x="2438400" y="1350963"/>
            <a:ext cx="76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a:t>buy</a:t>
            </a:r>
          </a:p>
        </p:txBody>
      </p:sp>
      <p:sp>
        <p:nvSpPr>
          <p:cNvPr id="74765" name="TextBox 23"/>
          <p:cNvSpPr txBox="1">
            <a:spLocks noChangeArrowheads="1"/>
          </p:cNvSpPr>
          <p:nvPr/>
        </p:nvSpPr>
        <p:spPr bwMode="auto">
          <a:xfrm>
            <a:off x="2819400" y="2112963"/>
            <a:ext cx="1371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a:t>not buy</a:t>
            </a:r>
          </a:p>
        </p:txBody>
      </p:sp>
      <p:sp>
        <p:nvSpPr>
          <p:cNvPr id="74766" name="TextBox 24"/>
          <p:cNvSpPr txBox="1">
            <a:spLocks noChangeArrowheads="1"/>
          </p:cNvSpPr>
          <p:nvPr/>
        </p:nvSpPr>
        <p:spPr bwMode="auto">
          <a:xfrm>
            <a:off x="4038600" y="914400"/>
            <a:ext cx="190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a:t>ship</a:t>
            </a:r>
          </a:p>
        </p:txBody>
      </p:sp>
      <p:sp>
        <p:nvSpPr>
          <p:cNvPr id="74767" name="TextBox 25"/>
          <p:cNvSpPr txBox="1">
            <a:spLocks noChangeArrowheads="1"/>
          </p:cNvSpPr>
          <p:nvPr/>
        </p:nvSpPr>
        <p:spPr bwMode="auto">
          <a:xfrm>
            <a:off x="4114800" y="1520825"/>
            <a:ext cx="16764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2400"/>
              <a:t>not ship</a:t>
            </a:r>
          </a:p>
        </p:txBody>
      </p:sp>
      <p:cxnSp>
        <p:nvCxnSpPr>
          <p:cNvPr id="24" name="Straight Connector 23"/>
          <p:cNvCxnSpPr>
            <a:cxnSpLocks noChangeShapeType="1"/>
          </p:cNvCxnSpPr>
          <p:nvPr/>
        </p:nvCxnSpPr>
        <p:spPr bwMode="auto">
          <a:xfrm>
            <a:off x="3875088" y="1971675"/>
            <a:ext cx="1916112" cy="9525"/>
          </a:xfrm>
          <a:prstGeom prst="line">
            <a:avLst/>
          </a:prstGeom>
          <a:noFill/>
          <a:ln w="38100">
            <a:solidFill>
              <a:srgbClr val="008000"/>
            </a:solidFill>
            <a:round/>
            <a:headEnd/>
            <a:tailEnd/>
          </a:ln>
          <a:extLst>
            <a:ext uri="{909E8E84-426E-40DD-AFC4-6F175D3DCCD1}">
              <a14:hiddenFill xmlns:a14="http://schemas.microsoft.com/office/drawing/2010/main">
                <a:noFill/>
              </a14:hiddenFill>
            </a:ext>
          </a:extLst>
        </p:spPr>
      </p:cxnSp>
      <p:cxnSp>
        <p:nvCxnSpPr>
          <p:cNvPr id="26" name="Straight Connector 25"/>
          <p:cNvCxnSpPr>
            <a:cxnSpLocks noChangeShapeType="1"/>
          </p:cNvCxnSpPr>
          <p:nvPr/>
        </p:nvCxnSpPr>
        <p:spPr bwMode="auto">
          <a:xfrm rot="16200000" flipH="1">
            <a:off x="3759200" y="863601"/>
            <a:ext cx="458787" cy="3605212"/>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cxnSp>
      <p:cxnSp>
        <p:nvCxnSpPr>
          <p:cNvPr id="29" name="Straight Arrow Connector 28"/>
          <p:cNvCxnSpPr>
            <a:cxnSpLocks noChangeShapeType="1"/>
          </p:cNvCxnSpPr>
          <p:nvPr/>
        </p:nvCxnSpPr>
        <p:spPr bwMode="auto">
          <a:xfrm rot="5400000">
            <a:off x="6523037" y="1617663"/>
            <a:ext cx="366713" cy="1588"/>
          </a:xfrm>
          <a:prstGeom prst="straightConnector1">
            <a:avLst/>
          </a:prstGeom>
          <a:noFill/>
          <a:ln w="38100">
            <a:solidFill>
              <a:srgbClr val="008000"/>
            </a:solidFill>
            <a:round/>
            <a:headEnd type="arrow" w="med" len="sm"/>
            <a:tailEnd type="arrow" w="med" len="sm"/>
          </a:ln>
          <a:extLst>
            <a:ext uri="{909E8E84-426E-40DD-AFC4-6F175D3DCCD1}">
              <a14:hiddenFill xmlns:a14="http://schemas.microsoft.com/office/drawing/2010/main">
                <a:noFill/>
              </a14:hiddenFill>
            </a:ext>
          </a:extLst>
        </p:spPr>
      </p:cxnSp>
      <p:cxnSp>
        <p:nvCxnSpPr>
          <p:cNvPr id="30" name="Straight Arrow Connector 29"/>
          <p:cNvCxnSpPr>
            <a:cxnSpLocks noChangeShapeType="1"/>
          </p:cNvCxnSpPr>
          <p:nvPr/>
        </p:nvCxnSpPr>
        <p:spPr bwMode="auto">
          <a:xfrm rot="5400000">
            <a:off x="5834063" y="2393950"/>
            <a:ext cx="609600" cy="3175"/>
          </a:xfrm>
          <a:prstGeom prst="straightConnector1">
            <a:avLst/>
          </a:prstGeom>
          <a:noFill/>
          <a:ln w="38100">
            <a:solidFill>
              <a:srgbClr val="0000FF"/>
            </a:solidFill>
            <a:round/>
            <a:headEnd type="arrow" w="med" len="sm"/>
            <a:tailEnd type="arrow" w="med" len="sm"/>
          </a:ln>
          <a:extLst>
            <a:ext uri="{909E8E84-426E-40DD-AFC4-6F175D3DCCD1}">
              <a14:hiddenFill xmlns:a14="http://schemas.microsoft.com/office/drawing/2010/main">
                <a:noFill/>
              </a14:hiddenFill>
            </a:ext>
          </a:extLst>
        </p:spPr>
      </p:cxnSp>
      <p:graphicFrame>
        <p:nvGraphicFramePr>
          <p:cNvPr id="33" name="Table 32"/>
          <p:cNvGraphicFramePr>
            <a:graphicFrameLocks noGrp="1"/>
          </p:cNvGraphicFramePr>
          <p:nvPr/>
        </p:nvGraphicFramePr>
        <p:xfrm>
          <a:off x="533400" y="4724400"/>
          <a:ext cx="8001000" cy="1676400"/>
        </p:xfrm>
        <a:graphic>
          <a:graphicData uri="http://schemas.openxmlformats.org/drawingml/2006/table">
            <a:tbl>
              <a:tblPr/>
              <a:tblGrid>
                <a:gridCol w="2087563">
                  <a:extLst>
                    <a:ext uri="{9D8B030D-6E8A-4147-A177-3AD203B41FA5}">
                      <a16:colId xmlns:a16="http://schemas.microsoft.com/office/drawing/2014/main" val="20000"/>
                    </a:ext>
                  </a:extLst>
                </a:gridCol>
                <a:gridCol w="2087562">
                  <a:extLst>
                    <a:ext uri="{9D8B030D-6E8A-4147-A177-3AD203B41FA5}">
                      <a16:colId xmlns:a16="http://schemas.microsoft.com/office/drawing/2014/main" val="20001"/>
                    </a:ext>
                  </a:extLst>
                </a:gridCol>
                <a:gridCol w="1854200">
                  <a:extLst>
                    <a:ext uri="{9D8B030D-6E8A-4147-A177-3AD203B41FA5}">
                      <a16:colId xmlns:a16="http://schemas.microsoft.com/office/drawing/2014/main" val="20002"/>
                    </a:ext>
                  </a:extLst>
                </a:gridCol>
                <a:gridCol w="1971675">
                  <a:extLst>
                    <a:ext uri="{9D8B030D-6E8A-4147-A177-3AD203B41FA5}">
                      <a16:colId xmlns:a16="http://schemas.microsoft.com/office/drawing/2014/main" val="20003"/>
                    </a:ext>
                  </a:extLst>
                </a:gridCol>
              </a:tblGrid>
              <a:tr h="4191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anchor="ctr" horzOverflow="overflow">
                    <a:lnL>
                      <a:noFill/>
                    </a:lnL>
                    <a:lnR>
                      <a:noFill/>
                    </a:lnR>
                    <a:lnT>
                      <a:noFill/>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Seller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4191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000" b="0" i="0" u="none" strike="noStrike" cap="none" normalizeH="0" baseline="0">
                        <a:ln>
                          <a:noFill/>
                        </a:ln>
                        <a:solidFill>
                          <a:schemeClr val="tx1"/>
                        </a:solidFill>
                        <a:effectLst/>
                        <a:latin typeface="Calibri" charset="0"/>
                        <a:ea typeface="ＭＳ Ｐゴシック" charset="-128"/>
                      </a:endParaRPr>
                    </a:p>
                  </a:txBody>
                  <a:tcPr anchor="ct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b:ship</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b:not ship</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419100">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1" i="0" u="none" strike="noStrike" cap="none" normalizeH="0" baseline="0">
                          <a:ln>
                            <a:noFill/>
                          </a:ln>
                          <a:solidFill>
                            <a:schemeClr val="tx1"/>
                          </a:solidFill>
                          <a:effectLst/>
                          <a:latin typeface="Calibri" charset="0"/>
                          <a:ea typeface="ＭＳ Ｐゴシック" charset="-128"/>
                        </a:rPr>
                        <a:t>Buyer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buy</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7* , 7</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0 , 10*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19100">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not buy</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5  , 5*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000" b="0" i="0" u="none" strike="noStrike" cap="none" normalizeH="0" baseline="0">
                          <a:ln>
                            <a:noFill/>
                          </a:ln>
                          <a:solidFill>
                            <a:schemeClr val="tx1"/>
                          </a:solidFill>
                          <a:effectLst/>
                          <a:latin typeface="Calibri" charset="0"/>
                          <a:ea typeface="ＭＳ Ｐゴシック" charset="-128"/>
                        </a:rPr>
                        <a:t>5* , 5*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34" name="Rectangle 9"/>
          <p:cNvSpPr>
            <a:spLocks noChangeArrowheads="1"/>
          </p:cNvSpPr>
          <p:nvPr/>
        </p:nvSpPr>
        <p:spPr bwMode="auto">
          <a:xfrm>
            <a:off x="6553200" y="5943600"/>
            <a:ext cx="1981200" cy="522288"/>
          </a:xfrm>
          <a:prstGeom prst="rect">
            <a:avLst/>
          </a:prstGeom>
          <a:noFill/>
          <a:ln w="7620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2</a:t>
            </a:fld>
            <a:endParaRPr lang="en-US" altLang="en-US"/>
          </a:p>
        </p:txBody>
      </p:sp>
    </p:spTree>
    <p:extLst>
      <p:ext uri="{BB962C8B-B14F-4D97-AF65-F5344CB8AC3E}">
        <p14:creationId xmlns:p14="http://schemas.microsoft.com/office/powerpoint/2010/main" val="31808878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6801" name="Group 119"/>
          <p:cNvGrpSpPr>
            <a:grpSpLocks/>
          </p:cNvGrpSpPr>
          <p:nvPr/>
        </p:nvGrpSpPr>
        <p:grpSpPr bwMode="auto">
          <a:xfrm>
            <a:off x="6172200" y="4970463"/>
            <a:ext cx="3581400" cy="1125537"/>
            <a:chOff x="304800" y="965710"/>
            <a:chExt cx="3581400" cy="1125444"/>
          </a:xfrm>
        </p:grpSpPr>
        <p:sp>
          <p:nvSpPr>
            <p:cNvPr id="76858"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76859"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76860" name="Straight Connector 7"/>
            <p:cNvCxnSpPr>
              <a:cxnSpLocks noChangeShapeType="1"/>
              <a:stCxn id="76858" idx="7"/>
              <a:endCxn id="76859"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61" name="Straight Connector 9"/>
            <p:cNvCxnSpPr>
              <a:cxnSpLocks noChangeShapeType="1"/>
              <a:stCxn id="76858" idx="5"/>
              <a:endCxn id="76868"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62" name="Straight Connector 11"/>
            <p:cNvCxnSpPr>
              <a:cxnSpLocks noChangeShapeType="1"/>
              <a:stCxn id="76859" idx="7"/>
              <a:endCxn id="76870"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63" name="Straight Connector 13"/>
            <p:cNvCxnSpPr>
              <a:cxnSpLocks noChangeShapeType="1"/>
              <a:stCxn id="76859" idx="5"/>
              <a:endCxn id="76869"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76864"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76865"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76866"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76867"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76868"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76869"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76870"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grpSp>
        <p:nvGrpSpPr>
          <p:cNvPr id="76802" name="Group 119"/>
          <p:cNvGrpSpPr>
            <a:grpSpLocks/>
          </p:cNvGrpSpPr>
          <p:nvPr/>
        </p:nvGrpSpPr>
        <p:grpSpPr bwMode="auto">
          <a:xfrm>
            <a:off x="6172200" y="3675063"/>
            <a:ext cx="3581400" cy="1125537"/>
            <a:chOff x="304800" y="965710"/>
            <a:chExt cx="3581400" cy="1125444"/>
          </a:xfrm>
        </p:grpSpPr>
        <p:sp>
          <p:nvSpPr>
            <p:cNvPr id="76845"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76846"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76847" name="Straight Connector 7"/>
            <p:cNvCxnSpPr>
              <a:cxnSpLocks noChangeShapeType="1"/>
              <a:stCxn id="76845" idx="7"/>
              <a:endCxn id="76846"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48" name="Straight Connector 9"/>
            <p:cNvCxnSpPr>
              <a:cxnSpLocks noChangeShapeType="1"/>
              <a:stCxn id="76845" idx="5"/>
              <a:endCxn id="76855"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49" name="Straight Connector 11"/>
            <p:cNvCxnSpPr>
              <a:cxnSpLocks noChangeShapeType="1"/>
              <a:stCxn id="76846" idx="7"/>
              <a:endCxn id="76857"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50" name="Straight Connector 13"/>
            <p:cNvCxnSpPr>
              <a:cxnSpLocks noChangeShapeType="1"/>
              <a:stCxn id="76846" idx="5"/>
              <a:endCxn id="76856"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76851"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76852"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76853"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76854"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76855"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76856"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76857"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grpSp>
        <p:nvGrpSpPr>
          <p:cNvPr id="76803" name="Group 119"/>
          <p:cNvGrpSpPr>
            <a:grpSpLocks/>
          </p:cNvGrpSpPr>
          <p:nvPr/>
        </p:nvGrpSpPr>
        <p:grpSpPr bwMode="auto">
          <a:xfrm>
            <a:off x="6172200" y="2317750"/>
            <a:ext cx="3581400" cy="1125538"/>
            <a:chOff x="304800" y="965710"/>
            <a:chExt cx="3581400" cy="1125444"/>
          </a:xfrm>
        </p:grpSpPr>
        <p:sp>
          <p:nvSpPr>
            <p:cNvPr id="76832"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76833"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76834" name="Straight Connector 7"/>
            <p:cNvCxnSpPr>
              <a:cxnSpLocks noChangeShapeType="1"/>
              <a:stCxn id="76832" idx="7"/>
              <a:endCxn id="76833"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35" name="Straight Connector 9"/>
            <p:cNvCxnSpPr>
              <a:cxnSpLocks noChangeShapeType="1"/>
              <a:stCxn id="76832" idx="5"/>
              <a:endCxn id="76842"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36" name="Straight Connector 11"/>
            <p:cNvCxnSpPr>
              <a:cxnSpLocks noChangeShapeType="1"/>
              <a:stCxn id="76833" idx="7"/>
              <a:endCxn id="76844"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37" name="Straight Connector 13"/>
            <p:cNvCxnSpPr>
              <a:cxnSpLocks noChangeShapeType="1"/>
              <a:stCxn id="76833" idx="5"/>
              <a:endCxn id="76843"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76838"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76839"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76840"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76841"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76842"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76843"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76844"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sp>
        <p:nvSpPr>
          <p:cNvPr id="76804"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25</a:t>
            </a:r>
          </a:p>
        </p:txBody>
      </p:sp>
      <p:sp>
        <p:nvSpPr>
          <p:cNvPr id="23" name="Content Placeholder 22"/>
          <p:cNvSpPr>
            <a:spLocks noGrp="1"/>
          </p:cNvSpPr>
          <p:nvPr>
            <p:ph idx="1"/>
          </p:nvPr>
        </p:nvSpPr>
        <p:spPr>
          <a:xfrm>
            <a:off x="0" y="990600"/>
            <a:ext cx="5562600" cy="5638800"/>
          </a:xfrm>
        </p:spPr>
        <p:txBody>
          <a:bodyPr/>
          <a:lstStyle/>
          <a:p>
            <a:pPr>
              <a:spcBef>
                <a:spcPct val="0"/>
              </a:spcBef>
            </a:pPr>
            <a:r>
              <a:rPr lang="en-US" altLang="x-none">
                <a:latin typeface="Calibri" charset="0"/>
                <a:ea typeface="ＭＳ Ｐゴシック" charset="-128"/>
              </a:rPr>
              <a:t>Say, there is a </a:t>
            </a:r>
            <a:r>
              <a:rPr lang="en-US" altLang="x-none" b="1">
                <a:latin typeface="Calibri" charset="0"/>
                <a:ea typeface="ＭＳ Ｐゴシック" charset="-128"/>
              </a:rPr>
              <a:t>small share </a:t>
            </a:r>
            <a:r>
              <a:rPr lang="en-US" altLang="x-none">
                <a:latin typeface="Calibri" charset="0"/>
                <a:ea typeface="ＭＳ Ｐゴシック" charset="-128"/>
              </a:rPr>
              <a:t>of sellers who are intrinsically trustworthy: they </a:t>
            </a:r>
            <a:r>
              <a:rPr lang="en-US" altLang="x-none" b="1">
                <a:latin typeface="Calibri" charset="0"/>
                <a:ea typeface="ＭＳ Ｐゴシック" charset="-128"/>
              </a:rPr>
              <a:t>always ship</a:t>
            </a:r>
            <a:r>
              <a:rPr lang="en-US" altLang="x-none">
                <a:latin typeface="Calibri" charset="0"/>
                <a:ea typeface="ＭＳ Ｐゴシック" charset="-128"/>
              </a:rPr>
              <a:t>.</a:t>
            </a:r>
          </a:p>
          <a:p>
            <a:pPr>
              <a:spcBef>
                <a:spcPct val="0"/>
              </a:spcBef>
            </a:pPr>
            <a:r>
              <a:rPr lang="en-US" altLang="x-none">
                <a:latin typeface="Calibri" charset="0"/>
                <a:ea typeface="ＭＳ Ｐゴシック" charset="-128"/>
              </a:rPr>
              <a:t>Buyers would like</a:t>
            </a:r>
            <a:r>
              <a:rPr lang="en-US" altLang="x-none" b="1">
                <a:latin typeface="Calibri" charset="0"/>
                <a:ea typeface="ＭＳ Ｐゴシック" charset="-128"/>
              </a:rPr>
              <a:t> to know </a:t>
            </a:r>
            <a:r>
              <a:rPr lang="en-US" altLang="x-none">
                <a:latin typeface="Calibri" charset="0"/>
                <a:ea typeface="ＭＳ Ｐゴシック" charset="-128"/>
              </a:rPr>
              <a:t>which type a seller is.</a:t>
            </a:r>
          </a:p>
          <a:p>
            <a:pPr>
              <a:spcBef>
                <a:spcPct val="0"/>
              </a:spcBef>
            </a:pPr>
            <a:r>
              <a:rPr lang="en-US" altLang="x-none">
                <a:latin typeface="Calibri" charset="0"/>
                <a:ea typeface="ＭＳ Ｐゴシック" charset="-128"/>
              </a:rPr>
              <a:t>But buyers meet a different seller every round, and do </a:t>
            </a:r>
            <a:r>
              <a:rPr lang="en-US" altLang="x-none" b="1">
                <a:latin typeface="Calibri" charset="0"/>
                <a:ea typeface="ＭＳ Ｐゴシック" charset="-128"/>
              </a:rPr>
              <a:t>not have any information</a:t>
            </a:r>
            <a:r>
              <a:rPr lang="en-US" altLang="x-none">
                <a:latin typeface="Calibri" charset="0"/>
                <a:ea typeface="ＭＳ Ｐゴシック" charset="-128"/>
              </a:rPr>
              <a:t> about the seller</a:t>
            </a:r>
            <a:r>
              <a:rPr lang="en-US" altLang="en-US">
                <a:latin typeface="Calibri" charset="0"/>
                <a:ea typeface="ＭＳ Ｐゴシック" charset="-128"/>
              </a:rPr>
              <a:t>’</a:t>
            </a:r>
            <a:r>
              <a:rPr lang="en-US" altLang="ja-JP">
                <a:latin typeface="Calibri" charset="0"/>
                <a:ea typeface="ＭＳ Ｐゴシック" charset="-128"/>
              </a:rPr>
              <a:t>s prior behaviour.</a:t>
            </a:r>
          </a:p>
          <a:p>
            <a:pPr>
              <a:spcBef>
                <a:spcPct val="0"/>
              </a:spcBef>
            </a:pPr>
            <a:r>
              <a:rPr lang="en-US" altLang="x-none">
                <a:latin typeface="Calibri" charset="0"/>
                <a:ea typeface="ＭＳ Ｐゴシック" charset="-128"/>
              </a:rPr>
              <a:t>Thus, sellers do not have a possibility or incentive do build up reputation: </a:t>
            </a:r>
            <a:r>
              <a:rPr lang="en-US" altLang="x-none" b="1">
                <a:latin typeface="Calibri" charset="0"/>
                <a:ea typeface="ＭＳ Ｐゴシック" charset="-128"/>
              </a:rPr>
              <a:t>Every round is like a last round</a:t>
            </a:r>
            <a:r>
              <a:rPr lang="en-US" altLang="x-none">
                <a:latin typeface="Calibri" charset="0"/>
                <a:ea typeface="ＭＳ Ｐゴシック" charset="-128"/>
              </a:rPr>
              <a:t>, information-wise.</a:t>
            </a:r>
          </a:p>
        </p:txBody>
      </p:sp>
      <p:cxnSp>
        <p:nvCxnSpPr>
          <p:cNvPr id="76806" name="Straight Connector 127"/>
          <p:cNvCxnSpPr>
            <a:cxnSpLocks noChangeShapeType="1"/>
          </p:cNvCxnSpPr>
          <p:nvPr/>
        </p:nvCxnSpPr>
        <p:spPr bwMode="auto">
          <a:xfrm rot="5400000">
            <a:off x="7125494" y="2170906"/>
            <a:ext cx="3810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76807" name="Straight Connector 128"/>
          <p:cNvCxnSpPr>
            <a:cxnSpLocks noChangeShapeType="1"/>
          </p:cNvCxnSpPr>
          <p:nvPr/>
        </p:nvCxnSpPr>
        <p:spPr bwMode="auto">
          <a:xfrm rot="5400000">
            <a:off x="7163594" y="48760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grpSp>
        <p:nvGrpSpPr>
          <p:cNvPr id="76808" name="Group 119"/>
          <p:cNvGrpSpPr>
            <a:grpSpLocks/>
          </p:cNvGrpSpPr>
          <p:nvPr/>
        </p:nvGrpSpPr>
        <p:grpSpPr bwMode="auto">
          <a:xfrm>
            <a:off x="6096000" y="1011238"/>
            <a:ext cx="3581400" cy="1125537"/>
            <a:chOff x="304800" y="965710"/>
            <a:chExt cx="3581400" cy="1125444"/>
          </a:xfrm>
        </p:grpSpPr>
        <p:sp>
          <p:nvSpPr>
            <p:cNvPr id="76819"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B</a:t>
              </a:r>
              <a:endParaRPr lang="en-US" altLang="x-none" sz="2400" b="1" baseline="-25000"/>
            </a:p>
          </p:txBody>
        </p:sp>
        <p:sp>
          <p:nvSpPr>
            <p:cNvPr id="76820"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S</a:t>
              </a:r>
            </a:p>
          </p:txBody>
        </p:sp>
        <p:cxnSp>
          <p:nvCxnSpPr>
            <p:cNvPr id="76821" name="Straight Connector 7"/>
            <p:cNvCxnSpPr>
              <a:cxnSpLocks noChangeShapeType="1"/>
              <a:stCxn id="76819" idx="7"/>
              <a:endCxn id="76820"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22" name="Straight Connector 9"/>
            <p:cNvCxnSpPr>
              <a:cxnSpLocks noChangeShapeType="1"/>
              <a:stCxn id="76819" idx="5"/>
              <a:endCxn id="76829"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23" name="Straight Connector 11"/>
            <p:cNvCxnSpPr>
              <a:cxnSpLocks noChangeShapeType="1"/>
              <a:stCxn id="76820" idx="7"/>
              <a:endCxn id="76831"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6824" name="Straight Connector 13"/>
            <p:cNvCxnSpPr>
              <a:cxnSpLocks noChangeShapeType="1"/>
              <a:stCxn id="76820" idx="5"/>
              <a:endCxn id="76830"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76825"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buy</a:t>
              </a:r>
            </a:p>
          </p:txBody>
        </p:sp>
        <p:sp>
          <p:nvSpPr>
            <p:cNvPr id="76826"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buy</a:t>
              </a:r>
            </a:p>
          </p:txBody>
        </p:sp>
        <p:sp>
          <p:nvSpPr>
            <p:cNvPr id="76827"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ship</a:t>
              </a:r>
            </a:p>
          </p:txBody>
        </p:sp>
        <p:sp>
          <p:nvSpPr>
            <p:cNvPr id="76828"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ship</a:t>
              </a:r>
            </a:p>
          </p:txBody>
        </p:sp>
        <p:sp>
          <p:nvSpPr>
            <p:cNvPr id="76829"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a:t>
              </a:r>
            </a:p>
          </p:txBody>
        </p:sp>
        <p:sp>
          <p:nvSpPr>
            <p:cNvPr id="76830"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p>
          </p:txBody>
        </p:sp>
        <p:sp>
          <p:nvSpPr>
            <p:cNvPr id="76831"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(+7, +7) </a:t>
              </a:r>
            </a:p>
          </p:txBody>
        </p:sp>
      </p:grpSp>
      <p:cxnSp>
        <p:nvCxnSpPr>
          <p:cNvPr id="76809" name="Straight Connector 128"/>
          <p:cNvCxnSpPr>
            <a:cxnSpLocks noChangeShapeType="1"/>
          </p:cNvCxnSpPr>
          <p:nvPr/>
        </p:nvCxnSpPr>
        <p:spPr bwMode="auto">
          <a:xfrm rot="5400000">
            <a:off x="71635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76810" name="Straight Connector 128"/>
          <p:cNvCxnSpPr>
            <a:cxnSpLocks noChangeShapeType="1"/>
          </p:cNvCxnSpPr>
          <p:nvPr/>
        </p:nvCxnSpPr>
        <p:spPr bwMode="auto">
          <a:xfrm rot="5400000">
            <a:off x="73159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148" name="Straight Connector 147"/>
          <p:cNvCxnSpPr>
            <a:cxnSpLocks noChangeShapeType="1"/>
          </p:cNvCxnSpPr>
          <p:nvPr/>
        </p:nvCxnSpPr>
        <p:spPr bwMode="auto">
          <a:xfrm rot="10800000">
            <a:off x="6553200" y="5888038"/>
            <a:ext cx="1752600" cy="698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49" name="Straight Connector 148"/>
          <p:cNvCxnSpPr>
            <a:cxnSpLocks noChangeShapeType="1"/>
          </p:cNvCxnSpPr>
          <p:nvPr/>
        </p:nvCxnSpPr>
        <p:spPr bwMode="auto">
          <a:xfrm rot="10800000" flipV="1">
            <a:off x="7543800" y="5588000"/>
            <a:ext cx="741363" cy="508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50" name="Straight Connector 149"/>
          <p:cNvCxnSpPr>
            <a:cxnSpLocks noChangeShapeType="1"/>
          </p:cNvCxnSpPr>
          <p:nvPr/>
        </p:nvCxnSpPr>
        <p:spPr bwMode="auto">
          <a:xfrm rot="10800000">
            <a:off x="6553200" y="4589463"/>
            <a:ext cx="1752600" cy="698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51" name="Straight Connector 150"/>
          <p:cNvCxnSpPr>
            <a:cxnSpLocks noChangeShapeType="1"/>
          </p:cNvCxnSpPr>
          <p:nvPr/>
        </p:nvCxnSpPr>
        <p:spPr bwMode="auto">
          <a:xfrm rot="10800000" flipV="1">
            <a:off x="7543800" y="4287838"/>
            <a:ext cx="741363" cy="508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52" name="Straight Connector 151"/>
          <p:cNvCxnSpPr>
            <a:cxnSpLocks noChangeShapeType="1"/>
          </p:cNvCxnSpPr>
          <p:nvPr/>
        </p:nvCxnSpPr>
        <p:spPr bwMode="auto">
          <a:xfrm rot="10800000">
            <a:off x="6542088" y="3227388"/>
            <a:ext cx="1752600" cy="698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53" name="Straight Connector 152"/>
          <p:cNvCxnSpPr>
            <a:cxnSpLocks noChangeShapeType="1"/>
          </p:cNvCxnSpPr>
          <p:nvPr/>
        </p:nvCxnSpPr>
        <p:spPr bwMode="auto">
          <a:xfrm rot="10800000" flipV="1">
            <a:off x="7532688" y="2927350"/>
            <a:ext cx="741362" cy="508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54" name="Straight Connector 153"/>
          <p:cNvCxnSpPr>
            <a:cxnSpLocks noChangeShapeType="1"/>
          </p:cNvCxnSpPr>
          <p:nvPr/>
        </p:nvCxnSpPr>
        <p:spPr bwMode="auto">
          <a:xfrm rot="10800000">
            <a:off x="6477000" y="1922463"/>
            <a:ext cx="1752600" cy="698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55" name="Straight Connector 154"/>
          <p:cNvCxnSpPr>
            <a:cxnSpLocks noChangeShapeType="1"/>
          </p:cNvCxnSpPr>
          <p:nvPr/>
        </p:nvCxnSpPr>
        <p:spPr bwMode="auto">
          <a:xfrm rot="10800000" flipV="1">
            <a:off x="7467600" y="1620838"/>
            <a:ext cx="741363" cy="508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sp>
        <p:nvSpPr>
          <p:cNvPr id="2" name="Slide Number Placeholder 1"/>
          <p:cNvSpPr>
            <a:spLocks noGrp="1"/>
          </p:cNvSpPr>
          <p:nvPr>
            <p:ph type="sldNum" sz="quarter" idx="10"/>
          </p:nvPr>
        </p:nvSpPr>
        <p:spPr/>
        <p:txBody>
          <a:bodyPr/>
          <a:lstStyle/>
          <a:p>
            <a:fld id="{B480994E-7D5A-7141-ADAE-5DB4ADF42F98}" type="slidenum">
              <a:rPr lang="en-US" altLang="en-US" smtClean="0"/>
              <a:pPr/>
              <a:t>3</a:t>
            </a:fld>
            <a:endParaRPr lang="en-US" altLang="en-US"/>
          </a:p>
        </p:txBody>
      </p:sp>
    </p:spTree>
    <p:extLst>
      <p:ext uri="{BB962C8B-B14F-4D97-AF65-F5344CB8AC3E}">
        <p14:creationId xmlns:p14="http://schemas.microsoft.com/office/powerpoint/2010/main" val="102031829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4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25</a:t>
            </a:r>
          </a:p>
        </p:txBody>
      </p:sp>
      <p:sp>
        <p:nvSpPr>
          <p:cNvPr id="78850"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b="1" dirty="0">
                <a:latin typeface="Calibri" charset="0"/>
                <a:ea typeface="ＭＳ Ｐゴシック" charset="-128"/>
              </a:rPr>
              <a:t>Data</a:t>
            </a:r>
          </a:p>
          <a:p>
            <a:pPr marL="971550" lvl="1" indent="-514350" eaLnBrk="1" hangingPunct="1">
              <a:lnSpc>
                <a:spcPct val="80000"/>
              </a:lnSpc>
              <a:buFont typeface="Times New Roman" charset="0"/>
              <a:buAutoNum type="alphaLcParenR" startAt="3"/>
            </a:pPr>
            <a:r>
              <a:rPr lang="en-US" altLang="x-none" dirty="0">
                <a:latin typeface="Calibri" charset="0"/>
                <a:ea typeface="ＭＳ Ｐゴシック" charset="-128"/>
              </a:rPr>
              <a:t>Analyze the data set of the experiment. Do you observe different behavior over time? How efficient is the market, i.e. how much value is created through trade?</a:t>
            </a:r>
          </a:p>
          <a:p>
            <a:pPr eaLnBrk="1" hangingPunct="1">
              <a:lnSpc>
                <a:spcPct val="80000"/>
              </a:lnSpc>
            </a:pPr>
            <a:endParaRPr lang="en-US" altLang="x-none" dirty="0">
              <a:latin typeface="Calibri" charset="0"/>
              <a:ea typeface="ＭＳ Ｐゴシック" charset="-128"/>
            </a:endParaRPr>
          </a:p>
          <a:p>
            <a:pPr eaLnBrk="1" hangingPunct="1">
              <a:lnSpc>
                <a:spcPct val="80000"/>
              </a:lnSpc>
            </a:pPr>
            <a:endParaRPr lang="en-US" altLang="x-none" dirty="0">
              <a:latin typeface="Calibri" charset="0"/>
              <a:ea typeface="ＭＳ Ｐゴシック" charset="-128"/>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4</a:t>
            </a:fld>
            <a:endParaRPr lang="en-US" altLang="en-US"/>
          </a:p>
        </p:txBody>
      </p:sp>
    </p:spTree>
    <p:extLst>
      <p:ext uri="{BB962C8B-B14F-4D97-AF65-F5344CB8AC3E}">
        <p14:creationId xmlns:p14="http://schemas.microsoft.com/office/powerpoint/2010/main" val="259673638"/>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7"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044575"/>
            <a:ext cx="8545513" cy="558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898"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25</a:t>
            </a:r>
          </a:p>
        </p:txBody>
      </p:sp>
      <p:sp>
        <p:nvSpPr>
          <p:cNvPr id="80899" name="Rectangle 6"/>
          <p:cNvSpPr>
            <a:spLocks noChangeArrowheads="1"/>
          </p:cNvSpPr>
          <p:nvPr/>
        </p:nvSpPr>
        <p:spPr bwMode="auto">
          <a:xfrm>
            <a:off x="457200" y="1371600"/>
            <a:ext cx="8305800" cy="6096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5</a:t>
            </a:fld>
            <a:endParaRPr lang="en-US" altLang="en-US"/>
          </a:p>
        </p:txBody>
      </p:sp>
    </p:spTree>
    <p:extLst>
      <p:ext uri="{BB962C8B-B14F-4D97-AF65-F5344CB8AC3E}">
        <p14:creationId xmlns:p14="http://schemas.microsoft.com/office/powerpoint/2010/main" val="2107989797"/>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5"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052513"/>
            <a:ext cx="8534400" cy="557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946"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25</a:t>
            </a:r>
          </a:p>
        </p:txBody>
      </p:sp>
      <p:sp>
        <p:nvSpPr>
          <p:cNvPr id="82947" name="Rectangle 6"/>
          <p:cNvSpPr>
            <a:spLocks noChangeArrowheads="1"/>
          </p:cNvSpPr>
          <p:nvPr/>
        </p:nvSpPr>
        <p:spPr bwMode="auto">
          <a:xfrm>
            <a:off x="457200" y="1371600"/>
            <a:ext cx="8305800" cy="6096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6</a:t>
            </a:fld>
            <a:endParaRPr lang="en-US" altLang="en-US"/>
          </a:p>
        </p:txBody>
      </p:sp>
    </p:spTree>
    <p:extLst>
      <p:ext uri="{BB962C8B-B14F-4D97-AF65-F5344CB8AC3E}">
        <p14:creationId xmlns:p14="http://schemas.microsoft.com/office/powerpoint/2010/main" val="699525648"/>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993"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044575"/>
            <a:ext cx="8545513" cy="558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4994"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25</a:t>
            </a:r>
          </a:p>
        </p:txBody>
      </p:sp>
      <p:sp>
        <p:nvSpPr>
          <p:cNvPr id="84995" name="Rectangle 6"/>
          <p:cNvSpPr>
            <a:spLocks noChangeArrowheads="1"/>
          </p:cNvSpPr>
          <p:nvPr/>
        </p:nvSpPr>
        <p:spPr bwMode="auto">
          <a:xfrm>
            <a:off x="457200" y="1371600"/>
            <a:ext cx="8305800" cy="609600"/>
          </a:xfrm>
          <a:prstGeom prst="rect">
            <a:avLst/>
          </a:prstGeom>
          <a:solidFill>
            <a:srgbClr val="FFFFFF"/>
          </a:solidFill>
          <a:ln>
            <a:noFill/>
          </a:ln>
          <a:extLst>
            <a:ext uri="{91240B29-F687-4F45-9708-019B960494DF}">
              <a14:hiddenLine xmlns:a14="http://schemas.microsoft.com/office/drawing/2010/main" w="38100">
                <a:solidFill>
                  <a:srgbClr val="000000"/>
                </a:solidFill>
                <a:round/>
                <a:headEnd/>
                <a:tailEnd/>
              </a14:hiddenLine>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7</a:t>
            </a:fld>
            <a:endParaRPr lang="en-US" altLang="en-US"/>
          </a:p>
        </p:txBody>
      </p:sp>
    </p:spTree>
    <p:extLst>
      <p:ext uri="{BB962C8B-B14F-4D97-AF65-F5344CB8AC3E}">
        <p14:creationId xmlns:p14="http://schemas.microsoft.com/office/powerpoint/2010/main" val="1046544120"/>
      </p:ext>
    </p:extLst>
  </p:cSld>
  <p:clrMapOvr>
    <a:masterClrMapping/>
  </p:clrMapOvr>
  <p:transition spd="med">
    <p:wipe dir="r"/>
  </p:transition>
</p:sld>
</file>

<file path=ppt/theme/theme1.xml><?xml version="1.0" encoding="utf-8"?>
<a:theme xmlns:a="http://schemas.openxmlformats.org/drawingml/2006/main" name="unsw">
  <a:themeElements>
    <a:clrScheme name="">
      <a:dk1>
        <a:srgbClr val="000000"/>
      </a:dk1>
      <a:lt1>
        <a:srgbClr val="CCCC99"/>
      </a:lt1>
      <a:dk2>
        <a:srgbClr val="780000"/>
      </a:dk2>
      <a:lt2>
        <a:srgbClr val="000000"/>
      </a:lt2>
      <a:accent1>
        <a:srgbClr val="336699"/>
      </a:accent1>
      <a:accent2>
        <a:srgbClr val="996600"/>
      </a:accent2>
      <a:accent3>
        <a:srgbClr val="E2E2CA"/>
      </a:accent3>
      <a:accent4>
        <a:srgbClr val="000000"/>
      </a:accent4>
      <a:accent5>
        <a:srgbClr val="ADB8CA"/>
      </a:accent5>
      <a:accent6>
        <a:srgbClr val="8A5C00"/>
      </a:accent6>
      <a:hlink>
        <a:srgbClr val="9B1633"/>
      </a:hlink>
      <a:folHlink>
        <a:srgbClr val="666666"/>
      </a:folHlink>
    </a:clrScheme>
    <a:fontScheme name="HBS_m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BS_m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BS_m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BS_m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BS_m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BS_m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BS_m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BS_m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unsw</Template>
  <TotalTime>3940</TotalTime>
  <Words>426</Words>
  <Application>Microsoft Macintosh PowerPoint</Application>
  <PresentationFormat>On-screen Show (4:3)</PresentationFormat>
  <Paragraphs>93</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ＭＳ Ｐゴシック</vt:lpstr>
      <vt:lpstr>ＭＳ Ｐゴシック</vt:lpstr>
      <vt:lpstr>Arial</vt:lpstr>
      <vt:lpstr>Calibri</vt:lpstr>
      <vt:lpstr>Times New Roman</vt:lpstr>
      <vt:lpstr>Wingdings</vt:lpstr>
      <vt:lpstr>unsw</vt:lpstr>
      <vt:lpstr>Experiment 25</vt:lpstr>
      <vt:lpstr>Experiment 25</vt:lpstr>
      <vt:lpstr>Experiment 25</vt:lpstr>
      <vt:lpstr>Experiment 25</vt:lpstr>
      <vt:lpstr>Experiment 25</vt:lpstr>
      <vt:lpstr>Experiment 25</vt:lpstr>
      <vt:lpstr>Experiment 25</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Stephanides, Marianne</dc:creator>
  <cp:lastModifiedBy>Ben Greiner</cp:lastModifiedBy>
  <cp:revision>2127</cp:revision>
  <cp:lastPrinted>2012-12-18T14:53:29Z</cp:lastPrinted>
  <dcterms:created xsi:type="dcterms:W3CDTF">1601-01-01T00:00:00Z</dcterms:created>
  <dcterms:modified xsi:type="dcterms:W3CDTF">2018-09-05T23:06:48Z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