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8"/>
  </p:notesMasterIdLst>
  <p:handoutMasterIdLst>
    <p:handoutMasterId r:id="rId29"/>
  </p:handoutMasterIdLst>
  <p:sldIdLst>
    <p:sldId id="331" r:id="rId2"/>
    <p:sldId id="348" r:id="rId3"/>
    <p:sldId id="345" r:id="rId4"/>
    <p:sldId id="349" r:id="rId5"/>
    <p:sldId id="351" r:id="rId6"/>
    <p:sldId id="350" r:id="rId7"/>
    <p:sldId id="346" r:id="rId8"/>
    <p:sldId id="352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47" r:id="rId17"/>
    <p:sldId id="360" r:id="rId18"/>
    <p:sldId id="361" r:id="rId19"/>
    <p:sldId id="362" r:id="rId20"/>
    <p:sldId id="363" r:id="rId21"/>
    <p:sldId id="364" r:id="rId22"/>
    <p:sldId id="365" r:id="rId23"/>
    <p:sldId id="367" r:id="rId24"/>
    <p:sldId id="366" r:id="rId25"/>
    <p:sldId id="332" r:id="rId26"/>
    <p:sldId id="368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102863"/>
    <a:srgbClr val="FFFFFF"/>
    <a:srgbClr val="658CBF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067" autoAdjust="0"/>
    <p:restoredTop sz="94643"/>
  </p:normalViewPr>
  <p:slideViewPr>
    <p:cSldViewPr>
      <p:cViewPr varScale="1">
        <p:scale>
          <a:sx n="115" d="100"/>
          <a:sy n="115" d="100"/>
        </p:scale>
        <p:origin x="85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9890E471-2175-8A4B-9896-266DE1D48ED5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375E2989-F7FD-E44F-B419-D54541E65A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4CC4D64-F77E-414E-B0FD-ABE8ABED67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1541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3174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0345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9010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79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8273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525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1465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417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7567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19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828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0115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20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51387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5082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570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2101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2765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8137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de-AT" altLang="x-none" dirty="0">
                <a:ea typeface="ＭＳ Ｐゴシック" charset="-128"/>
              </a:rPr>
              <a:t>Add </a:t>
            </a:r>
            <a:r>
              <a:rPr lang="de-AT" altLang="x-none" dirty="0" err="1">
                <a:ea typeface="ＭＳ Ｐゴシック" charset="-128"/>
              </a:rPr>
              <a:t>data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from</a:t>
            </a:r>
            <a:r>
              <a:rPr lang="de-AT" altLang="x-none" dirty="0">
                <a:ea typeface="ＭＳ Ｐゴシック" charset="-128"/>
              </a:rPr>
              <a:t> </a:t>
            </a:r>
            <a:r>
              <a:rPr lang="de-AT" altLang="x-none" dirty="0" err="1">
                <a:ea typeface="ＭＳ Ｐゴシック" charset="-128"/>
              </a:rPr>
              <a:t>experiment</a:t>
            </a:r>
            <a:endParaRPr lang="x-none" altLang="x-none" dirty="0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26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611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532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194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657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277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874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040A9C-F1DE-054F-8B89-8F5AAB9B8CD7}" type="slidenum">
              <a:rPr lang="en-US" altLang="x-none" sz="1200">
                <a:latin typeface="Arial" charset="0"/>
              </a:rPr>
              <a:pPr/>
              <a:t>9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6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B480994E-7D5A-7141-ADAE-5DB4ADF42F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18040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424A349-BF72-EB41-8B9C-FDE01CB3008F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98040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03414B6-AEBC-EC4A-A733-1BF2B78F66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83862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659CEB-F043-A74E-A105-A551A0F1D09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14080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52C1C63D-20A9-434B-A822-126A40BD1F47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371471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A205C60-DD8F-FF40-878D-2237FAD2576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629727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4DE09EC-9946-FB40-AAB8-AB0D6F30DCC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240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74D342B8-51E9-B740-B2C8-04233ED7D96E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487861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marL="971550" lvl="1" indent="-514350">
              <a:buFont typeface="+mj-lt"/>
              <a:buAutoNum type="alphaLcParenR"/>
              <a:defRPr/>
            </a:pPr>
            <a:r>
              <a:rPr lang="en-US" dirty="0"/>
              <a:t>Write down the possible pure strategies of the two players in this game. Note that the second player can condition her strategy on her type: “If I am a Hermit, I do this, and if I am a Socializer, I am doing that …”</a:t>
            </a:r>
          </a:p>
          <a:p>
            <a:pPr marL="971550" lvl="1" indent="-514350">
              <a:buFont typeface="+mj-lt"/>
              <a:buAutoNum type="alphaLcParenR"/>
              <a:defRPr/>
            </a:pPr>
            <a:r>
              <a:rPr lang="en-US" dirty="0"/>
              <a:t>Write down the Normal Form of the game. Calculate expected payoffs given player 2’s 50/50 chance to be a Socializer or a Hermit. Solve for Nash Equilibria.</a:t>
            </a:r>
          </a:p>
          <a:p>
            <a:pPr marL="971550" lvl="1" indent="-514350">
              <a:buFont typeface="+mj-lt"/>
              <a:buAutoNum type="alphaLcParenR"/>
              <a:defRPr/>
            </a:pPr>
            <a:endParaRPr lang="en-US" dirty="0"/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380202"/>
      </p:ext>
    </p:extLst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602275"/>
              </p:ext>
            </p:extLst>
          </p:nvPr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603258"/>
              </p:ext>
            </p:extLst>
          </p:nvPr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791861"/>
              </p:ext>
            </p:extLst>
          </p:nvPr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223883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419263"/>
              </p:ext>
            </p:extLst>
          </p:nvPr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746161"/>
              </p:ext>
            </p:extLst>
          </p:nvPr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712309"/>
              </p:ext>
            </p:extLst>
          </p:nvPr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536358"/>
      </p:ext>
    </p:extLst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423731"/>
              </p:ext>
            </p:extLst>
          </p:nvPr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914802"/>
              </p:ext>
            </p:extLst>
          </p:nvPr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81992"/>
              </p:ext>
            </p:extLst>
          </p:nvPr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21501"/>
      </p:ext>
    </p:extLst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69060"/>
              </p:ext>
            </p:extLst>
          </p:nvPr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566456"/>
              </p:ext>
            </p:extLst>
          </p:nvPr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495289"/>
              </p:ext>
            </p:extLst>
          </p:nvPr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96231"/>
      </p:ext>
    </p:extLst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827355"/>
              </p:ext>
            </p:extLst>
          </p:nvPr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40017"/>
              </p:ext>
            </p:extLst>
          </p:nvPr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432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371907"/>
              </p:ext>
            </p:extLst>
          </p:nvPr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432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8518444"/>
      </p:ext>
    </p:extLst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527177"/>
      </p:ext>
    </p:extLst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Incomplete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&amp; imperfect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information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When we encounter a game with incomplete information: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We introduce a player called “Nature” who determines the type of a player.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We assume that this player has to form a strategy conditional on her type.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-128"/>
              </a:rPr>
              <a:t>We solve for Nash Equilibria. </a:t>
            </a:r>
            <a:r>
              <a:rPr lang="en-US" altLang="x-none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-128"/>
                <a:sym typeface="Wingdings"/>
              </a:rPr>
              <a:t>Bayesian Nash Eq.</a:t>
            </a:r>
            <a:endParaRPr lang="en-US" altLang="x-none" i="1" dirty="0">
              <a:solidFill>
                <a:schemeClr val="tx2">
                  <a:lumMod val="60000"/>
                  <a:lumOff val="40000"/>
                </a:schemeClr>
              </a:solidFill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(We test whether beliefs about player types are correctly updated along the equilibrium path.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/>
              </a:rPr>
              <a:t>Perfect Bayesian Nash Equilibrium</a:t>
            </a:r>
            <a:r>
              <a:rPr lang="en-US" altLang="x-none" dirty="0">
                <a:latin typeface="Calibri" charset="0"/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911561"/>
      </p:ext>
    </p:extLst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909058"/>
              </p:ext>
            </p:extLst>
          </p:nvPr>
        </p:nvGraphicFramePr>
        <p:xfrm>
          <a:off x="894542" y="1295400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038600"/>
            <a:ext cx="89916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Equilibria will depend on </a:t>
            </a:r>
            <a:r>
              <a:rPr lang="en-US" b="1" i="1" dirty="0">
                <a:ea typeface="+mn-ea"/>
                <a:cs typeface="+mn-cs"/>
              </a:rPr>
              <a:t>p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mr-IN" dirty="0">
                <a:ea typeface="+mn-ea"/>
                <a:cs typeface="+mn-cs"/>
              </a:rPr>
              <a:t>–</a:t>
            </a:r>
            <a:r>
              <a:rPr lang="en-US" dirty="0">
                <a:ea typeface="+mn-ea"/>
                <a:cs typeface="+mn-cs"/>
              </a:rPr>
              <a:t> the prior belief that P2 is a Socializer or Hermit </a:t>
            </a:r>
            <a:r>
              <a:rPr lang="mr-IN" dirty="0">
                <a:ea typeface="+mn-ea"/>
                <a:cs typeface="+mn-cs"/>
              </a:rPr>
              <a:t>…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Let’s look at p=0.5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3125723"/>
      </p:ext>
    </p:extLst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394272"/>
              </p:ext>
            </p:extLst>
          </p:nvPr>
        </p:nvGraphicFramePr>
        <p:xfrm>
          <a:off x="894542" y="1295400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10078"/>
      </p:ext>
    </p:extLst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123159"/>
              </p:ext>
            </p:extLst>
          </p:nvPr>
        </p:nvGraphicFramePr>
        <p:xfrm>
          <a:off x="894542" y="1295400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20*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15*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10*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10*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15*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10*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038600"/>
            <a:ext cx="89916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de-AT" sz="2400" dirty="0" err="1">
                <a:ea typeface="+mn-ea"/>
                <a:cs typeface="+mn-cs"/>
              </a:rPr>
              <a:t>With</a:t>
            </a:r>
            <a:r>
              <a:rPr lang="de-AT" sz="2400" dirty="0">
                <a:ea typeface="+mn-ea"/>
                <a:cs typeface="+mn-cs"/>
              </a:rPr>
              <a:t> p=0.5, </a:t>
            </a:r>
            <a:r>
              <a:rPr lang="de-AT" sz="2400" dirty="0" err="1">
                <a:ea typeface="+mn-ea"/>
                <a:cs typeface="+mn-cs"/>
              </a:rPr>
              <a:t>there</a:t>
            </a:r>
            <a:r>
              <a:rPr lang="de-AT" sz="2400" dirty="0">
                <a:ea typeface="+mn-ea"/>
                <a:cs typeface="+mn-cs"/>
              </a:rPr>
              <a:t> </a:t>
            </a:r>
            <a:r>
              <a:rPr lang="de-AT" sz="2400" dirty="0" err="1">
                <a:ea typeface="+mn-ea"/>
                <a:cs typeface="+mn-cs"/>
              </a:rPr>
              <a:t>is</a:t>
            </a:r>
            <a:r>
              <a:rPr lang="de-AT" sz="2400" dirty="0">
                <a:ea typeface="+mn-ea"/>
                <a:cs typeface="+mn-cs"/>
              </a:rPr>
              <a:t> </a:t>
            </a:r>
            <a:r>
              <a:rPr lang="de-AT" sz="2400" dirty="0" err="1">
                <a:ea typeface="+mn-ea"/>
                <a:cs typeface="+mn-cs"/>
              </a:rPr>
              <a:t>only</a:t>
            </a:r>
            <a:r>
              <a:rPr lang="de-AT" sz="2400" dirty="0">
                <a:ea typeface="+mn-ea"/>
                <a:cs typeface="+mn-cs"/>
              </a:rPr>
              <a:t> </a:t>
            </a:r>
            <a:r>
              <a:rPr lang="de-AT" sz="2400" dirty="0" err="1">
                <a:ea typeface="+mn-ea"/>
                <a:cs typeface="+mn-cs"/>
              </a:rPr>
              <a:t>one</a:t>
            </a:r>
            <a:r>
              <a:rPr lang="de-AT" sz="2400" dirty="0">
                <a:ea typeface="+mn-ea"/>
                <a:cs typeface="+mn-cs"/>
              </a:rPr>
              <a:t> </a:t>
            </a:r>
            <a:r>
              <a:rPr lang="de-AT" sz="2400" dirty="0" err="1">
                <a:ea typeface="+mn-ea"/>
                <a:cs typeface="+mn-cs"/>
              </a:rPr>
              <a:t>Bayesian</a:t>
            </a:r>
            <a:r>
              <a:rPr lang="de-AT" sz="2400" dirty="0">
                <a:ea typeface="+mn-ea"/>
                <a:cs typeface="+mn-cs"/>
              </a:rPr>
              <a:t> Nash Equilibrium:</a:t>
            </a:r>
            <a:endParaRPr lang="en-US" sz="2400" dirty="0">
              <a:ea typeface="+mn-ea"/>
              <a:cs typeface="+mn-cs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400" dirty="0">
                <a:ea typeface="+mn-ea"/>
                <a:cs typeface="+mn-cs"/>
              </a:rPr>
              <a:t>Player 1 chooses Forest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400" dirty="0">
                <a:ea typeface="+mn-ea"/>
                <a:cs typeface="+mn-cs"/>
              </a:rPr>
              <a:t>Player 2 chooses “If Socializer, then Forest; if Hermit, then Lake”</a:t>
            </a:r>
          </a:p>
        </p:txBody>
      </p:sp>
    </p:spTree>
    <p:extLst>
      <p:ext uri="{BB962C8B-B14F-4D97-AF65-F5344CB8AC3E}">
        <p14:creationId xmlns:p14="http://schemas.microsoft.com/office/powerpoint/2010/main" val="6587558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dirty="0"/>
              <a:t>The second participant is assigned the role of either a “Hermit” or a “Socializer”, each with 50% probability. </a:t>
            </a:r>
          </a:p>
          <a:p>
            <a:r>
              <a:rPr lang="en-US" dirty="0"/>
              <a:t>If the 2</a:t>
            </a:r>
            <a:r>
              <a:rPr lang="en-US" baseline="30000" dirty="0"/>
              <a:t>nd</a:t>
            </a:r>
            <a:r>
              <a:rPr lang="en-US" dirty="0"/>
              <a:t> participant is a </a:t>
            </a:r>
            <a:r>
              <a:rPr lang="en-US" i="1" dirty="0"/>
              <a:t>Socializer</a:t>
            </a:r>
            <a:r>
              <a:rPr lang="en-US" dirty="0"/>
              <a:t>, payoffs are:</a:t>
            </a:r>
            <a:endParaRPr lang="en-US" sz="2400" dirty="0"/>
          </a:p>
          <a:p>
            <a:pPr lvl="1"/>
            <a:r>
              <a:rPr lang="en-US" sz="2000" dirty="0"/>
              <a:t>P1: Forest, P2: Forest	P1: E$ 20, P2: $ 10</a:t>
            </a:r>
          </a:p>
          <a:p>
            <a:pPr lvl="1"/>
            <a:r>
              <a:rPr lang="en-US" sz="2000" dirty="0"/>
              <a:t>P1: Forest, P2: Lake	P1: E$ 0, P2: $ 0</a:t>
            </a:r>
          </a:p>
          <a:p>
            <a:pPr lvl="1"/>
            <a:r>
              <a:rPr lang="en-US" sz="2000" dirty="0"/>
              <a:t>P1: Lake, P2: Forest	P1: E$ 0, P2: $ 0</a:t>
            </a:r>
          </a:p>
          <a:p>
            <a:pPr lvl="1"/>
            <a:r>
              <a:rPr lang="en-US" sz="2000" dirty="0"/>
              <a:t>P1: Lake, P2: Lake		P1: E$ 10, P2: $ 20</a:t>
            </a:r>
          </a:p>
          <a:p>
            <a:r>
              <a:rPr lang="en-US" dirty="0"/>
              <a:t>If the 2</a:t>
            </a:r>
            <a:r>
              <a:rPr lang="en-US" baseline="30000" dirty="0"/>
              <a:t>nd</a:t>
            </a:r>
            <a:r>
              <a:rPr lang="en-US" dirty="0"/>
              <a:t> participant is a </a:t>
            </a:r>
            <a:r>
              <a:rPr lang="en-US" i="1" dirty="0"/>
              <a:t>Hermit</a:t>
            </a:r>
            <a:r>
              <a:rPr lang="en-US" dirty="0"/>
              <a:t>, then payoffs are:</a:t>
            </a:r>
            <a:endParaRPr lang="en-US" sz="2400" dirty="0"/>
          </a:p>
          <a:p>
            <a:pPr lvl="1"/>
            <a:r>
              <a:rPr lang="en-US" sz="2000" dirty="0"/>
              <a:t>P1: Forest, P2: Forest	P1: E$ 20, P2: $ 0</a:t>
            </a:r>
          </a:p>
          <a:p>
            <a:pPr lvl="1"/>
            <a:r>
              <a:rPr lang="en-US" sz="2000" dirty="0"/>
              <a:t>P1: Forest, P2: Lake	P1: E$ 0, P2: $ 20</a:t>
            </a:r>
          </a:p>
          <a:p>
            <a:pPr lvl="1"/>
            <a:r>
              <a:rPr lang="en-US" sz="2000" dirty="0"/>
              <a:t>P1: Lake, P2: Forest	P1: E$ 0, P2: $ 10</a:t>
            </a:r>
          </a:p>
          <a:p>
            <a:pPr lvl="1"/>
            <a:r>
              <a:rPr lang="en-US" sz="2000" dirty="0"/>
              <a:t>P1: Lake, P2: Lake		P1: E$ 10, P2: $ 0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576318"/>
      </p:ext>
    </p:extLst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894542" y="1295400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p0+(1-p)10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p20+(1-p)0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p10+(1-p)10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038600"/>
            <a:ext cx="89916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What if p=0.8, </a:t>
            </a:r>
            <a:br>
              <a:rPr lang="en-US" dirty="0">
                <a:ea typeface="+mn-ea"/>
                <a:cs typeface="+mn-cs"/>
              </a:rPr>
            </a:br>
            <a:r>
              <a:rPr lang="en-US" dirty="0">
                <a:ea typeface="+mn-ea"/>
                <a:cs typeface="+mn-cs"/>
              </a:rPr>
              <a:t>i.e. the prior belief that P2 is a Socializer is 80% ?</a:t>
            </a:r>
          </a:p>
        </p:txBody>
      </p:sp>
    </p:spTree>
    <p:extLst>
      <p:ext uri="{BB962C8B-B14F-4D97-AF65-F5344CB8AC3E}">
        <p14:creationId xmlns:p14="http://schemas.microsoft.com/office/powerpoint/2010/main" val="630087605"/>
      </p:ext>
    </p:extLst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771169"/>
              </p:ext>
            </p:extLst>
          </p:nvPr>
        </p:nvGraphicFramePr>
        <p:xfrm>
          <a:off x="894542" y="1295400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5487156"/>
      </p:ext>
    </p:extLst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1513719"/>
              </p:ext>
            </p:extLst>
          </p:nvPr>
        </p:nvGraphicFramePr>
        <p:xfrm>
          <a:off x="894542" y="1295400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20*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12*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16*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18*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8*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10*</a:t>
                      </a: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038600"/>
            <a:ext cx="8991600" cy="2362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de-AT" sz="2400" dirty="0" err="1"/>
              <a:t>With</a:t>
            </a:r>
            <a:r>
              <a:rPr lang="de-AT" sz="2400" dirty="0"/>
              <a:t> p=0.8, </a:t>
            </a:r>
            <a:r>
              <a:rPr lang="de-AT" sz="2400" dirty="0" err="1"/>
              <a:t>there</a:t>
            </a:r>
            <a:r>
              <a:rPr lang="de-AT" sz="2400" dirty="0"/>
              <a:t> </a:t>
            </a:r>
            <a:r>
              <a:rPr lang="de-AT" sz="2400" dirty="0" err="1"/>
              <a:t>are</a:t>
            </a:r>
            <a:r>
              <a:rPr lang="de-AT" sz="2400" dirty="0"/>
              <a:t> </a:t>
            </a:r>
            <a:r>
              <a:rPr lang="de-AT" sz="2400" dirty="0" err="1"/>
              <a:t>two</a:t>
            </a:r>
            <a:r>
              <a:rPr lang="de-AT" sz="2400" dirty="0"/>
              <a:t> </a:t>
            </a:r>
            <a:r>
              <a:rPr lang="de-AT" sz="2400" dirty="0" err="1"/>
              <a:t>Bayesian</a:t>
            </a:r>
            <a:r>
              <a:rPr lang="de-AT" sz="2400" dirty="0"/>
              <a:t> Nash </a:t>
            </a:r>
            <a:r>
              <a:rPr lang="de-AT" sz="2400" dirty="0" err="1"/>
              <a:t>Equilibria</a:t>
            </a:r>
            <a:r>
              <a:rPr lang="de-AT" sz="2400" dirty="0"/>
              <a:t>:</a:t>
            </a:r>
            <a:endParaRPr lang="en-US" sz="24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1)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Player 1 chooses Forest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Player 2 chooses “If Socializer, then Forest; if Hermit, then Lake”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2)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Player 1 chooses Lake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sz="2000" dirty="0"/>
              <a:t>Player 2 chooses “If Socializer, then Lake; if Hermit, then Forest”</a:t>
            </a:r>
          </a:p>
        </p:txBody>
      </p:sp>
    </p:spTree>
    <p:extLst>
      <p:ext uri="{BB962C8B-B14F-4D97-AF65-F5344CB8AC3E}">
        <p14:creationId xmlns:p14="http://schemas.microsoft.com/office/powerpoint/2010/main" val="137421458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Incomplete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&amp; imperfect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information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When we encounter a game with incomplete information: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We introduce a player called “Nature” who determines the type of a player.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We assume that this player has to form a strategy conditional on her type.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We solve for Nash Equilibria.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/>
              </a:rPr>
              <a:t>Bayesian Nash Eq.</a:t>
            </a:r>
            <a:endParaRPr lang="en-US" altLang="x-none" i="1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(We test whether beliefs about player types are correctly updated along the equilibrium path. </a:t>
            </a:r>
            <a:r>
              <a:rPr lang="en-US" altLang="x-none" dirty="0">
                <a:solidFill>
                  <a:srgbClr val="FF0000"/>
                </a:solidFill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solidFill>
                  <a:srgbClr val="FF0000"/>
                </a:solidFill>
                <a:latin typeface="Calibri" charset="0"/>
                <a:ea typeface="ＭＳ Ｐゴシック" charset="-128"/>
                <a:sym typeface="Wingdings"/>
              </a:rPr>
              <a:t>Perfect Bayesian Nash Equilibrium</a:t>
            </a:r>
            <a:r>
              <a:rPr lang="en-US" altLang="x-none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6879210"/>
      </p:ext>
    </p:extLst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10668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dirty="0"/>
              <a:t>The second participant is assigned the role of either a “Hermit” or a “Socializer”, each with 50% probability.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cxnSp>
        <p:nvCxnSpPr>
          <p:cNvPr id="7" name="Straight Connector 10"/>
          <p:cNvCxnSpPr>
            <a:cxnSpLocks noChangeShapeType="1"/>
            <a:stCxn id="9" idx="3"/>
            <a:endCxn id="12" idx="7"/>
          </p:cNvCxnSpPr>
          <p:nvPr/>
        </p:nvCxnSpPr>
        <p:spPr bwMode="auto">
          <a:xfrm flipH="1">
            <a:off x="3240789" y="2446874"/>
            <a:ext cx="1214203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  <a:stCxn id="9" idx="5"/>
            <a:endCxn id="13" idx="1"/>
          </p:cNvCxnSpPr>
          <p:nvPr/>
        </p:nvCxnSpPr>
        <p:spPr bwMode="auto">
          <a:xfrm>
            <a:off x="4993808" y="2446874"/>
            <a:ext cx="1137584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8615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2870311" y="2294474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372101" y="2267540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590381" y="27378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>
                <a:latin typeface="Calibri" charset="0"/>
              </a:rPr>
              <a:t>P2</a:t>
            </a: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6019800" y="27378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>
                <a:latin typeface="Calibri" charset="0"/>
              </a:rPr>
              <a:t>P2</a:t>
            </a:r>
          </a:p>
        </p:txBody>
      </p:sp>
      <p:cxnSp>
        <p:nvCxnSpPr>
          <p:cNvPr id="14" name="Straight Connector 10"/>
          <p:cNvCxnSpPr>
            <a:cxnSpLocks noChangeShapeType="1"/>
            <a:stCxn id="12" idx="3"/>
            <a:endCxn id="29" idx="0"/>
          </p:cNvCxnSpPr>
          <p:nvPr/>
        </p:nvCxnSpPr>
        <p:spPr bwMode="auto">
          <a:xfrm flipH="1">
            <a:off x="2217501" y="3323174"/>
            <a:ext cx="48447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0"/>
          <p:cNvCxnSpPr>
            <a:cxnSpLocks noChangeShapeType="1"/>
            <a:stCxn id="12" idx="5"/>
            <a:endCxn id="30" idx="0"/>
          </p:cNvCxnSpPr>
          <p:nvPr/>
        </p:nvCxnSpPr>
        <p:spPr bwMode="auto">
          <a:xfrm>
            <a:off x="3240789" y="3323174"/>
            <a:ext cx="645411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0"/>
          <p:cNvCxnSpPr>
            <a:cxnSpLocks noChangeShapeType="1"/>
            <a:stCxn id="13" idx="3"/>
            <a:endCxn id="31" idx="0"/>
          </p:cNvCxnSpPr>
          <p:nvPr/>
        </p:nvCxnSpPr>
        <p:spPr bwMode="auto">
          <a:xfrm flipH="1">
            <a:off x="5715000" y="3323174"/>
            <a:ext cx="4163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10"/>
          <p:cNvCxnSpPr>
            <a:cxnSpLocks noChangeShapeType="1"/>
            <a:stCxn id="13" idx="5"/>
            <a:endCxn id="32" idx="0"/>
          </p:cNvCxnSpPr>
          <p:nvPr/>
        </p:nvCxnSpPr>
        <p:spPr bwMode="auto">
          <a:xfrm>
            <a:off x="6670208" y="3323174"/>
            <a:ext cx="5687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Oval 7"/>
          <p:cNvSpPr>
            <a:spLocks noChangeArrowheads="1"/>
          </p:cNvSpPr>
          <p:nvPr/>
        </p:nvSpPr>
        <p:spPr bwMode="auto">
          <a:xfrm>
            <a:off x="1836501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0" name="Oval 7"/>
          <p:cNvSpPr>
            <a:spLocks noChangeArrowheads="1"/>
          </p:cNvSpPr>
          <p:nvPr/>
        </p:nvSpPr>
        <p:spPr bwMode="auto">
          <a:xfrm>
            <a:off x="3505200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1" name="Oval 7"/>
          <p:cNvSpPr>
            <a:spLocks noChangeArrowheads="1"/>
          </p:cNvSpPr>
          <p:nvPr/>
        </p:nvSpPr>
        <p:spPr bwMode="auto">
          <a:xfrm>
            <a:off x="5334000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2" name="Oval 7"/>
          <p:cNvSpPr>
            <a:spLocks noChangeArrowheads="1"/>
          </p:cNvSpPr>
          <p:nvPr/>
        </p:nvSpPr>
        <p:spPr bwMode="auto">
          <a:xfrm>
            <a:off x="6858000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cxnSp>
        <p:nvCxnSpPr>
          <p:cNvPr id="37" name="Straight Connector 10"/>
          <p:cNvCxnSpPr>
            <a:cxnSpLocks noChangeShapeType="1"/>
            <a:stCxn id="29" idx="3"/>
          </p:cNvCxnSpPr>
          <p:nvPr/>
        </p:nvCxnSpPr>
        <p:spPr bwMode="auto">
          <a:xfrm flipH="1">
            <a:off x="1809698" y="4313774"/>
            <a:ext cx="138395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0"/>
          <p:cNvCxnSpPr>
            <a:cxnSpLocks noChangeShapeType="1"/>
            <a:stCxn id="29" idx="5"/>
          </p:cNvCxnSpPr>
          <p:nvPr/>
        </p:nvCxnSpPr>
        <p:spPr bwMode="auto">
          <a:xfrm>
            <a:off x="2486909" y="4313774"/>
            <a:ext cx="180091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10"/>
          <p:cNvCxnSpPr>
            <a:cxnSpLocks noChangeShapeType="1"/>
            <a:stCxn id="30" idx="3"/>
          </p:cNvCxnSpPr>
          <p:nvPr/>
        </p:nvCxnSpPr>
        <p:spPr bwMode="auto">
          <a:xfrm flipH="1">
            <a:off x="3436701" y="4313774"/>
            <a:ext cx="180091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10"/>
          <p:cNvCxnSpPr>
            <a:cxnSpLocks noChangeShapeType="1"/>
            <a:stCxn id="30" idx="5"/>
          </p:cNvCxnSpPr>
          <p:nvPr/>
        </p:nvCxnSpPr>
        <p:spPr bwMode="auto">
          <a:xfrm>
            <a:off x="4155608" y="4313774"/>
            <a:ext cx="223184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0"/>
          <p:cNvCxnSpPr>
            <a:cxnSpLocks noChangeShapeType="1"/>
            <a:stCxn id="31" idx="3"/>
          </p:cNvCxnSpPr>
          <p:nvPr/>
        </p:nvCxnSpPr>
        <p:spPr bwMode="auto">
          <a:xfrm flipH="1">
            <a:off x="5257800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10"/>
          <p:cNvCxnSpPr>
            <a:cxnSpLocks noChangeShapeType="1"/>
            <a:stCxn id="31" idx="5"/>
          </p:cNvCxnSpPr>
          <p:nvPr/>
        </p:nvCxnSpPr>
        <p:spPr bwMode="auto">
          <a:xfrm>
            <a:off x="5984408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10"/>
          <p:cNvCxnSpPr>
            <a:cxnSpLocks noChangeShapeType="1"/>
            <a:stCxn id="32" idx="3"/>
          </p:cNvCxnSpPr>
          <p:nvPr/>
        </p:nvCxnSpPr>
        <p:spPr bwMode="auto">
          <a:xfrm flipH="1">
            <a:off x="6781800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Connector 10"/>
          <p:cNvCxnSpPr>
            <a:cxnSpLocks noChangeShapeType="1"/>
            <a:stCxn id="32" idx="5"/>
          </p:cNvCxnSpPr>
          <p:nvPr/>
        </p:nvCxnSpPr>
        <p:spPr bwMode="auto">
          <a:xfrm>
            <a:off x="7508408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10"/>
          <p:cNvCxnSpPr>
            <a:cxnSpLocks noChangeShapeType="1"/>
            <a:stCxn id="30" idx="2"/>
            <a:endCxn id="29" idx="6"/>
          </p:cNvCxnSpPr>
          <p:nvPr/>
        </p:nvCxnSpPr>
        <p:spPr bwMode="auto">
          <a:xfrm flipH="1">
            <a:off x="2598501" y="4071307"/>
            <a:ext cx="906699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Connector 10"/>
          <p:cNvCxnSpPr>
            <a:cxnSpLocks noChangeShapeType="1"/>
            <a:stCxn id="31" idx="2"/>
            <a:endCxn id="30" idx="6"/>
          </p:cNvCxnSpPr>
          <p:nvPr/>
        </p:nvCxnSpPr>
        <p:spPr bwMode="auto">
          <a:xfrm flipH="1">
            <a:off x="4267200" y="4071307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10"/>
          <p:cNvCxnSpPr>
            <a:cxnSpLocks noChangeShapeType="1"/>
            <a:stCxn id="32" idx="2"/>
            <a:endCxn id="31" idx="6"/>
          </p:cNvCxnSpPr>
          <p:nvPr/>
        </p:nvCxnSpPr>
        <p:spPr bwMode="auto">
          <a:xfrm flipH="1">
            <a:off x="6096000" y="4071307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Rectangle 3"/>
          <p:cNvSpPr txBox="1">
            <a:spLocks noChangeArrowheads="1"/>
          </p:cNvSpPr>
          <p:nvPr/>
        </p:nvSpPr>
        <p:spPr bwMode="auto">
          <a:xfrm>
            <a:off x="1403298" y="4877755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20,10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4" name="Rectangle 3"/>
          <p:cNvSpPr txBox="1">
            <a:spLocks noChangeArrowheads="1"/>
          </p:cNvSpPr>
          <p:nvPr/>
        </p:nvSpPr>
        <p:spPr bwMode="auto">
          <a:xfrm>
            <a:off x="1751454" y="3270624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 bwMode="auto">
          <a:xfrm>
            <a:off x="3365808" y="3243473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6875696" y="3286608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 bwMode="auto">
          <a:xfrm>
            <a:off x="5144854" y="3258806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Forest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8" name="Rectangle 3"/>
          <p:cNvSpPr txBox="1">
            <a:spLocks noChangeArrowheads="1"/>
          </p:cNvSpPr>
          <p:nvPr/>
        </p:nvSpPr>
        <p:spPr bwMode="auto">
          <a:xfrm>
            <a:off x="1150701" y="438245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9" name="Rectangle 3"/>
          <p:cNvSpPr txBox="1">
            <a:spLocks noChangeArrowheads="1"/>
          </p:cNvSpPr>
          <p:nvPr/>
        </p:nvSpPr>
        <p:spPr bwMode="auto">
          <a:xfrm>
            <a:off x="2396238" y="423910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2775627" y="441420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1" name="Rectangle 3"/>
          <p:cNvSpPr txBox="1">
            <a:spLocks noChangeArrowheads="1"/>
          </p:cNvSpPr>
          <p:nvPr/>
        </p:nvSpPr>
        <p:spPr bwMode="auto">
          <a:xfrm>
            <a:off x="4568701" y="4411873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2" name="Rectangle 3"/>
          <p:cNvSpPr txBox="1">
            <a:spLocks noChangeArrowheads="1"/>
          </p:cNvSpPr>
          <p:nvPr/>
        </p:nvSpPr>
        <p:spPr bwMode="auto">
          <a:xfrm>
            <a:off x="6108700" y="438245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3" name="Rectangle 3"/>
          <p:cNvSpPr txBox="1">
            <a:spLocks noChangeArrowheads="1"/>
          </p:cNvSpPr>
          <p:nvPr/>
        </p:nvSpPr>
        <p:spPr bwMode="auto">
          <a:xfrm>
            <a:off x="4079751" y="423910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4" name="Rectangle 3"/>
          <p:cNvSpPr txBox="1">
            <a:spLocks noChangeArrowheads="1"/>
          </p:cNvSpPr>
          <p:nvPr/>
        </p:nvSpPr>
        <p:spPr bwMode="auto">
          <a:xfrm>
            <a:off x="5894154" y="422794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 bwMode="auto">
          <a:xfrm>
            <a:off x="7467600" y="422794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6" name="Rectangle 3"/>
          <p:cNvSpPr txBox="1">
            <a:spLocks noChangeArrowheads="1"/>
          </p:cNvSpPr>
          <p:nvPr/>
        </p:nvSpPr>
        <p:spPr bwMode="auto">
          <a:xfrm>
            <a:off x="2396238" y="4876005"/>
            <a:ext cx="65561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 bwMode="auto">
          <a:xfrm>
            <a:off x="3987800" y="4876005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8" name="Rectangle 3"/>
          <p:cNvSpPr txBox="1">
            <a:spLocks noChangeArrowheads="1"/>
          </p:cNvSpPr>
          <p:nvPr/>
        </p:nvSpPr>
        <p:spPr bwMode="auto">
          <a:xfrm>
            <a:off x="3115348" y="4876005"/>
            <a:ext cx="715189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4864098" y="4876005"/>
            <a:ext cx="749301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0" name="Rectangle 3"/>
          <p:cNvSpPr txBox="1">
            <a:spLocks noChangeArrowheads="1"/>
          </p:cNvSpPr>
          <p:nvPr/>
        </p:nvSpPr>
        <p:spPr bwMode="auto">
          <a:xfrm>
            <a:off x="5791200" y="4876005"/>
            <a:ext cx="74659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1" name="Rectangle 3"/>
          <p:cNvSpPr txBox="1">
            <a:spLocks noChangeArrowheads="1"/>
          </p:cNvSpPr>
          <p:nvPr/>
        </p:nvSpPr>
        <p:spPr bwMode="auto">
          <a:xfrm>
            <a:off x="6477001" y="4872139"/>
            <a:ext cx="7493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0,20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 bwMode="auto">
          <a:xfrm>
            <a:off x="7312752" y="4872139"/>
            <a:ext cx="789847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10,0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 bwMode="auto">
          <a:xfrm>
            <a:off x="247021" y="4872138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P1,P2</a:t>
            </a: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152400" y="5209272"/>
            <a:ext cx="8991600" cy="1191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kern="0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Since P1 cannot observe any action of P2, she cannot update her beliefs about P2’s type. Thus, we don’t need to check for </a:t>
            </a:r>
            <a:r>
              <a:rPr lang="en-US" altLang="x-none" i="1" kern="0" dirty="0">
                <a:solidFill>
                  <a:srgbClr val="FF0000"/>
                </a:solidFill>
                <a:latin typeface="Calibri" charset="0"/>
                <a:ea typeface="ＭＳ Ｐゴシック" charset="-128"/>
                <a:sym typeface="Wingdings"/>
              </a:rPr>
              <a:t>Perfect Bayesian Nash Equilibrium</a:t>
            </a:r>
            <a:r>
              <a:rPr lang="en-US" altLang="x-none" kern="0" dirty="0">
                <a:solidFill>
                  <a:srgbClr val="FF0000"/>
                </a:solidFill>
                <a:latin typeface="Calibri" charset="0"/>
                <a:ea typeface="ＭＳ Ｐゴシック" charset="-128"/>
                <a:sym typeface="Wingdings"/>
              </a:rPr>
              <a:t>. All Bayesian NEs are “perfect” here.</a:t>
            </a:r>
            <a:endParaRPr lang="en-US" altLang="x-none" kern="0" dirty="0">
              <a:solidFill>
                <a:srgbClr val="FF0000"/>
              </a:solidFill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413952"/>
      </p:ext>
    </p:extLst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marL="971550" lvl="1" indent="-514350">
              <a:buFont typeface="+mj-lt"/>
              <a:buAutoNum type="alphaLcParenR" startAt="3"/>
              <a:defRPr/>
            </a:pPr>
            <a:r>
              <a:rPr lang="en-US" dirty="0"/>
              <a:t>How do participants decide in the experiment? Does behavior change over time?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263957"/>
      </p:ext>
    </p:extLst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sp>
        <p:nvSpPr>
          <p:cNvPr id="1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953000"/>
            <a:ext cx="1600200" cy="144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de-AT" sz="2400" dirty="0"/>
              <a:t>Round 1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de-AT" sz="2400" dirty="0"/>
              <a:t>Round 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de-AT" sz="2400" dirty="0"/>
              <a:t>Round 3</a:t>
            </a:r>
            <a:endParaRPr lang="en-US" sz="2000" dirty="0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2819400" y="4969933"/>
            <a:ext cx="5105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de-AT" sz="2400" kern="0" dirty="0"/>
              <a:t>XX%             XX%                   XX%</a:t>
            </a:r>
            <a:endParaRPr lang="en-US" sz="2000" kern="0" dirty="0"/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de-AT" sz="2400" kern="0" dirty="0"/>
              <a:t>XX%             XX%                   XX%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de-AT" sz="2400" kern="0" dirty="0"/>
              <a:t>XX%             XX%                   XX%</a:t>
            </a: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2710329" y="4167716"/>
            <a:ext cx="5443071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b="1" kern="0" dirty="0"/>
              <a:t>Frequency of “Forest”</a:t>
            </a:r>
          </a:p>
          <a:p>
            <a:pPr marL="0" indent="0" eaLnBrk="1" hangingPunct="1">
              <a:lnSpc>
                <a:spcPct val="80000"/>
              </a:lnSpc>
              <a:buNone/>
              <a:defRPr/>
            </a:pPr>
            <a:r>
              <a:rPr lang="en-US" sz="2400" kern="0" dirty="0"/>
              <a:t>Player 1    P2: Socializer    P2: Hermit</a:t>
            </a:r>
          </a:p>
        </p:txBody>
      </p:sp>
    </p:spTree>
    <p:extLst>
      <p:ext uri="{BB962C8B-B14F-4D97-AF65-F5344CB8AC3E}">
        <p14:creationId xmlns:p14="http://schemas.microsoft.com/office/powerpoint/2010/main" val="203983398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Incomplete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&amp; imperfect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information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When we encounter a game with incomplete information: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solidFill>
                  <a:srgbClr val="FF0000"/>
                </a:solidFill>
                <a:latin typeface="Calibri" charset="0"/>
                <a:ea typeface="ＭＳ Ｐゴシック" charset="-128"/>
              </a:rPr>
              <a:t>We introduce a player called “Nature” who determines the type of a player.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b="1" dirty="0">
                <a:latin typeface="Calibri" charset="0"/>
                <a:ea typeface="ＭＳ Ｐゴシック" charset="-128"/>
              </a:rPr>
              <a:t>We assume that this player has to form a strategy conditional on her type.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We solve for Nash Equilibria.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/>
              </a:rPr>
              <a:t>Bayesian Nash Eq.</a:t>
            </a:r>
            <a:endParaRPr lang="en-US" altLang="x-none" i="1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(We test whether beliefs about player types are correctly updated along the equilibrium path.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/>
              </a:rPr>
              <a:t>Perfect Bayesian Nash Equilibrium</a:t>
            </a:r>
            <a:r>
              <a:rPr lang="en-US" altLang="x-none" dirty="0">
                <a:latin typeface="Calibri" charset="0"/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441002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10668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dirty="0"/>
              <a:t>The second participant is assigned the role of either a “Hermit” or a “Socializer”, each with 50% probability.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58003"/>
              </p:ext>
            </p:extLst>
          </p:nvPr>
        </p:nvGraphicFramePr>
        <p:xfrm>
          <a:off x="609600" y="31940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015652"/>
              </p:ext>
            </p:extLst>
          </p:nvPr>
        </p:nvGraphicFramePr>
        <p:xfrm>
          <a:off x="4876800" y="31877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197459" y="2445917"/>
            <a:ext cx="1257533" cy="5957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 rot="16200000" flipH="1">
            <a:off x="5247482" y="2193131"/>
            <a:ext cx="595312" cy="1101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8605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2870311" y="22935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dirty="0">
                <a:latin typeface="Calibri" charset="0"/>
              </a:rPr>
              <a:t>p   (=50%)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372101" y="2266583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</p:spTree>
    <p:extLst>
      <p:ext uri="{BB962C8B-B14F-4D97-AF65-F5344CB8AC3E}">
        <p14:creationId xmlns:p14="http://schemas.microsoft.com/office/powerpoint/2010/main" val="85366221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10668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dirty="0"/>
              <a:t>The second participant is assigned the role of either a “Hermit” or a “Socializer”, each with 50% probability. </a:t>
            </a:r>
            <a:endParaRPr lang="en-US" dirty="0">
              <a:ea typeface="+mn-ea"/>
              <a:cs typeface="+mn-cs"/>
            </a:endParaRPr>
          </a:p>
        </p:txBody>
      </p:sp>
      <p:cxnSp>
        <p:nvCxnSpPr>
          <p:cNvPr id="7" name="Straight Connector 10"/>
          <p:cNvCxnSpPr>
            <a:cxnSpLocks noChangeShapeType="1"/>
            <a:stCxn id="9" idx="3"/>
            <a:endCxn id="12" idx="7"/>
          </p:cNvCxnSpPr>
          <p:nvPr/>
        </p:nvCxnSpPr>
        <p:spPr bwMode="auto">
          <a:xfrm flipH="1">
            <a:off x="3240789" y="2454386"/>
            <a:ext cx="1214203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  <a:stCxn id="9" idx="5"/>
            <a:endCxn id="13" idx="1"/>
          </p:cNvCxnSpPr>
          <p:nvPr/>
        </p:nvCxnSpPr>
        <p:spPr bwMode="auto">
          <a:xfrm>
            <a:off x="4993808" y="2454386"/>
            <a:ext cx="1137584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8690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2870311" y="2301986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372101" y="2275052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590381" y="27453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6019800" y="27453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cxnSp>
        <p:nvCxnSpPr>
          <p:cNvPr id="14" name="Straight Connector 10"/>
          <p:cNvCxnSpPr>
            <a:cxnSpLocks noChangeShapeType="1"/>
            <a:stCxn id="12" idx="3"/>
            <a:endCxn id="29" idx="0"/>
          </p:cNvCxnSpPr>
          <p:nvPr/>
        </p:nvCxnSpPr>
        <p:spPr bwMode="auto">
          <a:xfrm flipH="1">
            <a:off x="2217501" y="3330686"/>
            <a:ext cx="48447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0"/>
          <p:cNvCxnSpPr>
            <a:cxnSpLocks noChangeShapeType="1"/>
            <a:stCxn id="12" idx="5"/>
            <a:endCxn id="30" idx="0"/>
          </p:cNvCxnSpPr>
          <p:nvPr/>
        </p:nvCxnSpPr>
        <p:spPr bwMode="auto">
          <a:xfrm>
            <a:off x="3240789" y="3330686"/>
            <a:ext cx="645411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0"/>
          <p:cNvCxnSpPr>
            <a:cxnSpLocks noChangeShapeType="1"/>
            <a:stCxn id="13" idx="3"/>
            <a:endCxn id="31" idx="0"/>
          </p:cNvCxnSpPr>
          <p:nvPr/>
        </p:nvCxnSpPr>
        <p:spPr bwMode="auto">
          <a:xfrm flipH="1">
            <a:off x="5715000" y="3330686"/>
            <a:ext cx="4163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10"/>
          <p:cNvCxnSpPr>
            <a:cxnSpLocks noChangeShapeType="1"/>
            <a:stCxn id="13" idx="5"/>
            <a:endCxn id="32" idx="0"/>
          </p:cNvCxnSpPr>
          <p:nvPr/>
        </p:nvCxnSpPr>
        <p:spPr bwMode="auto">
          <a:xfrm>
            <a:off x="6670208" y="3330686"/>
            <a:ext cx="5687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Oval 7"/>
          <p:cNvSpPr>
            <a:spLocks noChangeArrowheads="1"/>
          </p:cNvSpPr>
          <p:nvPr/>
        </p:nvSpPr>
        <p:spPr bwMode="auto">
          <a:xfrm>
            <a:off x="1836501" y="37359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P2</a:t>
            </a:r>
          </a:p>
        </p:txBody>
      </p:sp>
      <p:sp>
        <p:nvSpPr>
          <p:cNvPr id="30" name="Oval 7"/>
          <p:cNvSpPr>
            <a:spLocks noChangeArrowheads="1"/>
          </p:cNvSpPr>
          <p:nvPr/>
        </p:nvSpPr>
        <p:spPr bwMode="auto">
          <a:xfrm>
            <a:off x="3505200" y="37359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P2</a:t>
            </a:r>
          </a:p>
        </p:txBody>
      </p:sp>
      <p:sp>
        <p:nvSpPr>
          <p:cNvPr id="31" name="Oval 7"/>
          <p:cNvSpPr>
            <a:spLocks noChangeArrowheads="1"/>
          </p:cNvSpPr>
          <p:nvPr/>
        </p:nvSpPr>
        <p:spPr bwMode="auto">
          <a:xfrm>
            <a:off x="5334000" y="37359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P2</a:t>
            </a:r>
          </a:p>
        </p:txBody>
      </p:sp>
      <p:sp>
        <p:nvSpPr>
          <p:cNvPr id="32" name="Oval 7"/>
          <p:cNvSpPr>
            <a:spLocks noChangeArrowheads="1"/>
          </p:cNvSpPr>
          <p:nvPr/>
        </p:nvSpPr>
        <p:spPr bwMode="auto">
          <a:xfrm>
            <a:off x="6858000" y="3735919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P2</a:t>
            </a:r>
          </a:p>
        </p:txBody>
      </p:sp>
      <p:cxnSp>
        <p:nvCxnSpPr>
          <p:cNvPr id="37" name="Straight Connector 10"/>
          <p:cNvCxnSpPr>
            <a:cxnSpLocks noChangeShapeType="1"/>
            <a:stCxn id="29" idx="3"/>
          </p:cNvCxnSpPr>
          <p:nvPr/>
        </p:nvCxnSpPr>
        <p:spPr bwMode="auto">
          <a:xfrm flipH="1">
            <a:off x="1809698" y="4321286"/>
            <a:ext cx="138395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0"/>
          <p:cNvCxnSpPr>
            <a:cxnSpLocks noChangeShapeType="1"/>
            <a:stCxn id="29" idx="5"/>
          </p:cNvCxnSpPr>
          <p:nvPr/>
        </p:nvCxnSpPr>
        <p:spPr bwMode="auto">
          <a:xfrm>
            <a:off x="2486909" y="4321286"/>
            <a:ext cx="180091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10"/>
          <p:cNvCxnSpPr>
            <a:cxnSpLocks noChangeShapeType="1"/>
            <a:stCxn id="30" idx="3"/>
          </p:cNvCxnSpPr>
          <p:nvPr/>
        </p:nvCxnSpPr>
        <p:spPr bwMode="auto">
          <a:xfrm flipH="1">
            <a:off x="3436701" y="4321286"/>
            <a:ext cx="180091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10"/>
          <p:cNvCxnSpPr>
            <a:cxnSpLocks noChangeShapeType="1"/>
            <a:stCxn id="30" idx="5"/>
          </p:cNvCxnSpPr>
          <p:nvPr/>
        </p:nvCxnSpPr>
        <p:spPr bwMode="auto">
          <a:xfrm>
            <a:off x="4155608" y="4321286"/>
            <a:ext cx="223184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0"/>
          <p:cNvCxnSpPr>
            <a:cxnSpLocks noChangeShapeType="1"/>
            <a:stCxn id="31" idx="3"/>
          </p:cNvCxnSpPr>
          <p:nvPr/>
        </p:nvCxnSpPr>
        <p:spPr bwMode="auto">
          <a:xfrm flipH="1">
            <a:off x="5257800" y="4321286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10"/>
          <p:cNvCxnSpPr>
            <a:cxnSpLocks noChangeShapeType="1"/>
            <a:stCxn id="31" idx="5"/>
          </p:cNvCxnSpPr>
          <p:nvPr/>
        </p:nvCxnSpPr>
        <p:spPr bwMode="auto">
          <a:xfrm>
            <a:off x="5984408" y="4321286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10"/>
          <p:cNvCxnSpPr>
            <a:cxnSpLocks noChangeShapeType="1"/>
            <a:stCxn id="32" idx="3"/>
          </p:cNvCxnSpPr>
          <p:nvPr/>
        </p:nvCxnSpPr>
        <p:spPr bwMode="auto">
          <a:xfrm flipH="1">
            <a:off x="6781800" y="4321286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Connector 10"/>
          <p:cNvCxnSpPr>
            <a:cxnSpLocks noChangeShapeType="1"/>
            <a:stCxn id="32" idx="5"/>
          </p:cNvCxnSpPr>
          <p:nvPr/>
        </p:nvCxnSpPr>
        <p:spPr bwMode="auto">
          <a:xfrm>
            <a:off x="7508408" y="4321286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10"/>
          <p:cNvCxnSpPr>
            <a:cxnSpLocks noChangeShapeType="1"/>
            <a:stCxn id="30" idx="2"/>
            <a:endCxn id="29" idx="6"/>
          </p:cNvCxnSpPr>
          <p:nvPr/>
        </p:nvCxnSpPr>
        <p:spPr bwMode="auto">
          <a:xfrm flipH="1">
            <a:off x="2598501" y="4078819"/>
            <a:ext cx="906699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Connector 10"/>
          <p:cNvCxnSpPr>
            <a:cxnSpLocks noChangeShapeType="1"/>
            <a:stCxn id="13" idx="2"/>
            <a:endCxn id="12" idx="6"/>
          </p:cNvCxnSpPr>
          <p:nvPr/>
        </p:nvCxnSpPr>
        <p:spPr bwMode="auto">
          <a:xfrm flipH="1">
            <a:off x="3352381" y="3088219"/>
            <a:ext cx="2667419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10"/>
          <p:cNvCxnSpPr>
            <a:cxnSpLocks noChangeShapeType="1"/>
            <a:stCxn id="32" idx="2"/>
            <a:endCxn id="31" idx="6"/>
          </p:cNvCxnSpPr>
          <p:nvPr/>
        </p:nvCxnSpPr>
        <p:spPr bwMode="auto">
          <a:xfrm flipH="1">
            <a:off x="6096000" y="4078819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Rectangle 3"/>
          <p:cNvSpPr txBox="1">
            <a:spLocks noChangeArrowheads="1"/>
          </p:cNvSpPr>
          <p:nvPr/>
        </p:nvSpPr>
        <p:spPr bwMode="auto">
          <a:xfrm>
            <a:off x="1403298" y="4885267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20,10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4" name="Rectangle 3"/>
          <p:cNvSpPr txBox="1">
            <a:spLocks noChangeArrowheads="1"/>
          </p:cNvSpPr>
          <p:nvPr/>
        </p:nvSpPr>
        <p:spPr bwMode="auto">
          <a:xfrm>
            <a:off x="1751454" y="3278136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 bwMode="auto">
          <a:xfrm>
            <a:off x="3365808" y="3250985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6875696" y="329412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 bwMode="auto">
          <a:xfrm>
            <a:off x="5144854" y="3266318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Forest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8" name="Rectangle 3"/>
          <p:cNvSpPr txBox="1">
            <a:spLocks noChangeArrowheads="1"/>
          </p:cNvSpPr>
          <p:nvPr/>
        </p:nvSpPr>
        <p:spPr bwMode="auto">
          <a:xfrm>
            <a:off x="1150701" y="4389969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9" name="Rectangle 3"/>
          <p:cNvSpPr txBox="1">
            <a:spLocks noChangeArrowheads="1"/>
          </p:cNvSpPr>
          <p:nvPr/>
        </p:nvSpPr>
        <p:spPr bwMode="auto">
          <a:xfrm>
            <a:off x="2396238" y="4246619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2775627" y="4421719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1" name="Rectangle 3"/>
          <p:cNvSpPr txBox="1">
            <a:spLocks noChangeArrowheads="1"/>
          </p:cNvSpPr>
          <p:nvPr/>
        </p:nvSpPr>
        <p:spPr bwMode="auto">
          <a:xfrm>
            <a:off x="4568701" y="4419385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2" name="Rectangle 3"/>
          <p:cNvSpPr txBox="1">
            <a:spLocks noChangeArrowheads="1"/>
          </p:cNvSpPr>
          <p:nvPr/>
        </p:nvSpPr>
        <p:spPr bwMode="auto">
          <a:xfrm>
            <a:off x="6108700" y="4389969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3" name="Rectangle 3"/>
          <p:cNvSpPr txBox="1">
            <a:spLocks noChangeArrowheads="1"/>
          </p:cNvSpPr>
          <p:nvPr/>
        </p:nvSpPr>
        <p:spPr bwMode="auto">
          <a:xfrm>
            <a:off x="4079751" y="4246619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4" name="Rectangle 3"/>
          <p:cNvSpPr txBox="1">
            <a:spLocks noChangeArrowheads="1"/>
          </p:cNvSpPr>
          <p:nvPr/>
        </p:nvSpPr>
        <p:spPr bwMode="auto">
          <a:xfrm>
            <a:off x="5894154" y="4235452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 bwMode="auto">
          <a:xfrm>
            <a:off x="7467600" y="4235452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6" name="Rectangle 3"/>
          <p:cNvSpPr txBox="1">
            <a:spLocks noChangeArrowheads="1"/>
          </p:cNvSpPr>
          <p:nvPr/>
        </p:nvSpPr>
        <p:spPr bwMode="auto">
          <a:xfrm>
            <a:off x="2396238" y="4883517"/>
            <a:ext cx="65561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 bwMode="auto">
          <a:xfrm>
            <a:off x="3987800" y="4883517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8" name="Rectangle 3"/>
          <p:cNvSpPr txBox="1">
            <a:spLocks noChangeArrowheads="1"/>
          </p:cNvSpPr>
          <p:nvPr/>
        </p:nvSpPr>
        <p:spPr bwMode="auto">
          <a:xfrm>
            <a:off x="3115348" y="4883517"/>
            <a:ext cx="715189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4864098" y="4883517"/>
            <a:ext cx="749301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0" name="Rectangle 3"/>
          <p:cNvSpPr txBox="1">
            <a:spLocks noChangeArrowheads="1"/>
          </p:cNvSpPr>
          <p:nvPr/>
        </p:nvSpPr>
        <p:spPr bwMode="auto">
          <a:xfrm>
            <a:off x="5791200" y="4883517"/>
            <a:ext cx="74659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0,20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1" name="Rectangle 3"/>
          <p:cNvSpPr txBox="1">
            <a:spLocks noChangeArrowheads="1"/>
          </p:cNvSpPr>
          <p:nvPr/>
        </p:nvSpPr>
        <p:spPr bwMode="auto">
          <a:xfrm>
            <a:off x="6477001" y="4879651"/>
            <a:ext cx="7493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0,10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 bwMode="auto">
          <a:xfrm>
            <a:off x="7312752" y="4879651"/>
            <a:ext cx="789847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10,0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 bwMode="auto">
          <a:xfrm>
            <a:off x="247021" y="4879650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P1,P2</a:t>
            </a: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711522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10668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dirty="0"/>
              <a:t>The second participant is assigned the role of either a “Hermit” or a “Socializer”, each with 50% probability.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cxnSp>
        <p:nvCxnSpPr>
          <p:cNvPr id="7" name="Straight Connector 10"/>
          <p:cNvCxnSpPr>
            <a:cxnSpLocks noChangeShapeType="1"/>
            <a:stCxn id="9" idx="3"/>
            <a:endCxn id="12" idx="7"/>
          </p:cNvCxnSpPr>
          <p:nvPr/>
        </p:nvCxnSpPr>
        <p:spPr bwMode="auto">
          <a:xfrm flipH="1">
            <a:off x="3240789" y="2446874"/>
            <a:ext cx="1214203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  <a:stCxn id="9" idx="5"/>
            <a:endCxn id="13" idx="1"/>
          </p:cNvCxnSpPr>
          <p:nvPr/>
        </p:nvCxnSpPr>
        <p:spPr bwMode="auto">
          <a:xfrm>
            <a:off x="4993808" y="2446874"/>
            <a:ext cx="1137584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8615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2870311" y="2294474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372101" y="2267540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590381" y="27378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>
                <a:latin typeface="Calibri" charset="0"/>
              </a:rPr>
              <a:t>P2</a:t>
            </a: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6019800" y="27378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>
                <a:latin typeface="Calibri" charset="0"/>
              </a:rPr>
              <a:t>P2</a:t>
            </a:r>
          </a:p>
        </p:txBody>
      </p:sp>
      <p:cxnSp>
        <p:nvCxnSpPr>
          <p:cNvPr id="14" name="Straight Connector 10"/>
          <p:cNvCxnSpPr>
            <a:cxnSpLocks noChangeShapeType="1"/>
            <a:stCxn id="12" idx="3"/>
            <a:endCxn id="29" idx="0"/>
          </p:cNvCxnSpPr>
          <p:nvPr/>
        </p:nvCxnSpPr>
        <p:spPr bwMode="auto">
          <a:xfrm flipH="1">
            <a:off x="2217501" y="3323174"/>
            <a:ext cx="48447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0"/>
          <p:cNvCxnSpPr>
            <a:cxnSpLocks noChangeShapeType="1"/>
            <a:stCxn id="12" idx="5"/>
            <a:endCxn id="30" idx="0"/>
          </p:cNvCxnSpPr>
          <p:nvPr/>
        </p:nvCxnSpPr>
        <p:spPr bwMode="auto">
          <a:xfrm>
            <a:off x="3240789" y="3323174"/>
            <a:ext cx="645411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0"/>
          <p:cNvCxnSpPr>
            <a:cxnSpLocks noChangeShapeType="1"/>
            <a:stCxn id="13" idx="3"/>
            <a:endCxn id="31" idx="0"/>
          </p:cNvCxnSpPr>
          <p:nvPr/>
        </p:nvCxnSpPr>
        <p:spPr bwMode="auto">
          <a:xfrm flipH="1">
            <a:off x="5715000" y="3323174"/>
            <a:ext cx="4163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10"/>
          <p:cNvCxnSpPr>
            <a:cxnSpLocks noChangeShapeType="1"/>
            <a:stCxn id="13" idx="5"/>
            <a:endCxn id="32" idx="0"/>
          </p:cNvCxnSpPr>
          <p:nvPr/>
        </p:nvCxnSpPr>
        <p:spPr bwMode="auto">
          <a:xfrm>
            <a:off x="6670208" y="3323174"/>
            <a:ext cx="5687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Oval 7"/>
          <p:cNvSpPr>
            <a:spLocks noChangeArrowheads="1"/>
          </p:cNvSpPr>
          <p:nvPr/>
        </p:nvSpPr>
        <p:spPr bwMode="auto">
          <a:xfrm>
            <a:off x="1836501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0" name="Oval 7"/>
          <p:cNvSpPr>
            <a:spLocks noChangeArrowheads="1"/>
          </p:cNvSpPr>
          <p:nvPr/>
        </p:nvSpPr>
        <p:spPr bwMode="auto">
          <a:xfrm>
            <a:off x="3505200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1" name="Oval 7"/>
          <p:cNvSpPr>
            <a:spLocks noChangeArrowheads="1"/>
          </p:cNvSpPr>
          <p:nvPr/>
        </p:nvSpPr>
        <p:spPr bwMode="auto">
          <a:xfrm>
            <a:off x="5334000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2" name="Oval 7"/>
          <p:cNvSpPr>
            <a:spLocks noChangeArrowheads="1"/>
          </p:cNvSpPr>
          <p:nvPr/>
        </p:nvSpPr>
        <p:spPr bwMode="auto">
          <a:xfrm>
            <a:off x="6858000" y="3728407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cxnSp>
        <p:nvCxnSpPr>
          <p:cNvPr id="37" name="Straight Connector 10"/>
          <p:cNvCxnSpPr>
            <a:cxnSpLocks noChangeShapeType="1"/>
            <a:stCxn id="29" idx="3"/>
          </p:cNvCxnSpPr>
          <p:nvPr/>
        </p:nvCxnSpPr>
        <p:spPr bwMode="auto">
          <a:xfrm flipH="1">
            <a:off x="1809698" y="4313774"/>
            <a:ext cx="138395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0"/>
          <p:cNvCxnSpPr>
            <a:cxnSpLocks noChangeShapeType="1"/>
            <a:stCxn id="29" idx="5"/>
          </p:cNvCxnSpPr>
          <p:nvPr/>
        </p:nvCxnSpPr>
        <p:spPr bwMode="auto">
          <a:xfrm>
            <a:off x="2486909" y="4313774"/>
            <a:ext cx="180091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10"/>
          <p:cNvCxnSpPr>
            <a:cxnSpLocks noChangeShapeType="1"/>
            <a:stCxn id="30" idx="3"/>
          </p:cNvCxnSpPr>
          <p:nvPr/>
        </p:nvCxnSpPr>
        <p:spPr bwMode="auto">
          <a:xfrm flipH="1">
            <a:off x="3436701" y="4313774"/>
            <a:ext cx="180091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10"/>
          <p:cNvCxnSpPr>
            <a:cxnSpLocks noChangeShapeType="1"/>
            <a:stCxn id="30" idx="5"/>
          </p:cNvCxnSpPr>
          <p:nvPr/>
        </p:nvCxnSpPr>
        <p:spPr bwMode="auto">
          <a:xfrm>
            <a:off x="4155608" y="4313774"/>
            <a:ext cx="223184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0"/>
          <p:cNvCxnSpPr>
            <a:cxnSpLocks noChangeShapeType="1"/>
            <a:stCxn id="31" idx="3"/>
          </p:cNvCxnSpPr>
          <p:nvPr/>
        </p:nvCxnSpPr>
        <p:spPr bwMode="auto">
          <a:xfrm flipH="1">
            <a:off x="5257800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10"/>
          <p:cNvCxnSpPr>
            <a:cxnSpLocks noChangeShapeType="1"/>
            <a:stCxn id="31" idx="5"/>
          </p:cNvCxnSpPr>
          <p:nvPr/>
        </p:nvCxnSpPr>
        <p:spPr bwMode="auto">
          <a:xfrm>
            <a:off x="5984408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10"/>
          <p:cNvCxnSpPr>
            <a:cxnSpLocks noChangeShapeType="1"/>
            <a:stCxn id="32" idx="3"/>
          </p:cNvCxnSpPr>
          <p:nvPr/>
        </p:nvCxnSpPr>
        <p:spPr bwMode="auto">
          <a:xfrm flipH="1">
            <a:off x="6781800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Connector 10"/>
          <p:cNvCxnSpPr>
            <a:cxnSpLocks noChangeShapeType="1"/>
            <a:stCxn id="32" idx="5"/>
          </p:cNvCxnSpPr>
          <p:nvPr/>
        </p:nvCxnSpPr>
        <p:spPr bwMode="auto">
          <a:xfrm>
            <a:off x="7508408" y="4313774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10"/>
          <p:cNvCxnSpPr>
            <a:cxnSpLocks noChangeShapeType="1"/>
            <a:stCxn id="30" idx="2"/>
            <a:endCxn id="29" idx="6"/>
          </p:cNvCxnSpPr>
          <p:nvPr/>
        </p:nvCxnSpPr>
        <p:spPr bwMode="auto">
          <a:xfrm flipH="1">
            <a:off x="2598501" y="4071307"/>
            <a:ext cx="906699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Connector 10"/>
          <p:cNvCxnSpPr>
            <a:cxnSpLocks noChangeShapeType="1"/>
            <a:stCxn id="31" idx="2"/>
            <a:endCxn id="30" idx="6"/>
          </p:cNvCxnSpPr>
          <p:nvPr/>
        </p:nvCxnSpPr>
        <p:spPr bwMode="auto">
          <a:xfrm flipH="1">
            <a:off x="4267200" y="4071307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10"/>
          <p:cNvCxnSpPr>
            <a:cxnSpLocks noChangeShapeType="1"/>
            <a:stCxn id="32" idx="2"/>
            <a:endCxn id="31" idx="6"/>
          </p:cNvCxnSpPr>
          <p:nvPr/>
        </p:nvCxnSpPr>
        <p:spPr bwMode="auto">
          <a:xfrm flipH="1">
            <a:off x="6096000" y="4071307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Rectangle 3"/>
          <p:cNvSpPr txBox="1">
            <a:spLocks noChangeArrowheads="1"/>
          </p:cNvSpPr>
          <p:nvPr/>
        </p:nvSpPr>
        <p:spPr bwMode="auto">
          <a:xfrm>
            <a:off x="1403298" y="4877755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20,10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4" name="Rectangle 3"/>
          <p:cNvSpPr txBox="1">
            <a:spLocks noChangeArrowheads="1"/>
          </p:cNvSpPr>
          <p:nvPr/>
        </p:nvSpPr>
        <p:spPr bwMode="auto">
          <a:xfrm>
            <a:off x="1751454" y="3270624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 bwMode="auto">
          <a:xfrm>
            <a:off x="3365808" y="3243473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6875696" y="3286608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 bwMode="auto">
          <a:xfrm>
            <a:off x="5144854" y="3258806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Forest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8" name="Rectangle 3"/>
          <p:cNvSpPr txBox="1">
            <a:spLocks noChangeArrowheads="1"/>
          </p:cNvSpPr>
          <p:nvPr/>
        </p:nvSpPr>
        <p:spPr bwMode="auto">
          <a:xfrm>
            <a:off x="1150701" y="438245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9" name="Rectangle 3"/>
          <p:cNvSpPr txBox="1">
            <a:spLocks noChangeArrowheads="1"/>
          </p:cNvSpPr>
          <p:nvPr/>
        </p:nvSpPr>
        <p:spPr bwMode="auto">
          <a:xfrm>
            <a:off x="2396238" y="423910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2775627" y="441420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1" name="Rectangle 3"/>
          <p:cNvSpPr txBox="1">
            <a:spLocks noChangeArrowheads="1"/>
          </p:cNvSpPr>
          <p:nvPr/>
        </p:nvSpPr>
        <p:spPr bwMode="auto">
          <a:xfrm>
            <a:off x="4568701" y="4411873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2" name="Rectangle 3"/>
          <p:cNvSpPr txBox="1">
            <a:spLocks noChangeArrowheads="1"/>
          </p:cNvSpPr>
          <p:nvPr/>
        </p:nvSpPr>
        <p:spPr bwMode="auto">
          <a:xfrm>
            <a:off x="6108700" y="438245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3" name="Rectangle 3"/>
          <p:cNvSpPr txBox="1">
            <a:spLocks noChangeArrowheads="1"/>
          </p:cNvSpPr>
          <p:nvPr/>
        </p:nvSpPr>
        <p:spPr bwMode="auto">
          <a:xfrm>
            <a:off x="4079751" y="423910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4" name="Rectangle 3"/>
          <p:cNvSpPr txBox="1">
            <a:spLocks noChangeArrowheads="1"/>
          </p:cNvSpPr>
          <p:nvPr/>
        </p:nvSpPr>
        <p:spPr bwMode="auto">
          <a:xfrm>
            <a:off x="5894154" y="422794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 bwMode="auto">
          <a:xfrm>
            <a:off x="7467600" y="422794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6" name="Rectangle 3"/>
          <p:cNvSpPr txBox="1">
            <a:spLocks noChangeArrowheads="1"/>
          </p:cNvSpPr>
          <p:nvPr/>
        </p:nvSpPr>
        <p:spPr bwMode="auto">
          <a:xfrm>
            <a:off x="2396238" y="4876005"/>
            <a:ext cx="65561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 bwMode="auto">
          <a:xfrm>
            <a:off x="3987800" y="4876005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8" name="Rectangle 3"/>
          <p:cNvSpPr txBox="1">
            <a:spLocks noChangeArrowheads="1"/>
          </p:cNvSpPr>
          <p:nvPr/>
        </p:nvSpPr>
        <p:spPr bwMode="auto">
          <a:xfrm>
            <a:off x="3115348" y="4876005"/>
            <a:ext cx="715189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4864098" y="4876005"/>
            <a:ext cx="749301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0" name="Rectangle 3"/>
          <p:cNvSpPr txBox="1">
            <a:spLocks noChangeArrowheads="1"/>
          </p:cNvSpPr>
          <p:nvPr/>
        </p:nvSpPr>
        <p:spPr bwMode="auto">
          <a:xfrm>
            <a:off x="5791200" y="4876005"/>
            <a:ext cx="74659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1" name="Rectangle 3"/>
          <p:cNvSpPr txBox="1">
            <a:spLocks noChangeArrowheads="1"/>
          </p:cNvSpPr>
          <p:nvPr/>
        </p:nvSpPr>
        <p:spPr bwMode="auto">
          <a:xfrm>
            <a:off x="6477001" y="4872139"/>
            <a:ext cx="7493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0,20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 bwMode="auto">
          <a:xfrm>
            <a:off x="7312752" y="4872139"/>
            <a:ext cx="789847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10,0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 bwMode="auto">
          <a:xfrm>
            <a:off x="247021" y="4872138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P1,P2</a:t>
            </a: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4" name="Rectangle 3"/>
          <p:cNvSpPr txBox="1">
            <a:spLocks noChangeArrowheads="1"/>
          </p:cNvSpPr>
          <p:nvPr/>
        </p:nvSpPr>
        <p:spPr bwMode="auto">
          <a:xfrm>
            <a:off x="-343006" y="1995368"/>
            <a:ext cx="3229554" cy="557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>
              <a:buFontTx/>
              <a:buNone/>
              <a:defRPr/>
            </a:pPr>
            <a:r>
              <a:rPr lang="en-US" b="1" kern="0" dirty="0"/>
              <a:t>Or</a:t>
            </a:r>
            <a:r>
              <a:rPr lang="en-US" b="1" kern="0"/>
              <a:t>, equivalently:</a:t>
            </a:r>
            <a:endParaRPr lang="en-US" b="1" kern="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7800784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Incomplete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&amp; imperfect </a:t>
            </a:r>
            <a:r>
              <a:rPr lang="en-US" altLang="x-none" dirty="0">
                <a:latin typeface="Calibri" charset="0"/>
                <a:ea typeface="ＭＳ Ｐゴシック" charset="-128"/>
              </a:rPr>
              <a:t>information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When we encounter a game with incomplete information: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We introduce a player called “Nature” who determines the type of a player.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charset="0"/>
                <a:ea typeface="ＭＳ Ｐゴシック" charset="-128"/>
              </a:rPr>
              <a:t>We assume that this player has to form a strategy conditional on her type.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We solve for Nash Equilibria.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/>
              </a:rPr>
              <a:t>Bayesian Nash Eq.</a:t>
            </a:r>
            <a:endParaRPr lang="en-US" altLang="x-none" i="1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altLang="x-none" dirty="0">
                <a:latin typeface="Calibri" charset="0"/>
                <a:ea typeface="ＭＳ Ｐゴシック" charset="-128"/>
              </a:rPr>
              <a:t>(We test whether beliefs about player types are correctly updated along the equilibrium path. 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/>
              </a:rPr>
              <a:t>Perfect Bayesian Nash Equilibrium</a:t>
            </a:r>
            <a:r>
              <a:rPr lang="en-US" altLang="x-none" dirty="0">
                <a:latin typeface="Calibri" charset="0"/>
                <a:ea typeface="ＭＳ Ｐゴシック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9390861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1066800"/>
          </a:xfrm>
        </p:spPr>
        <p:txBody>
          <a:bodyPr/>
          <a:lstStyle/>
          <a:p>
            <a:pPr marL="457200" lvl="1" indent="0">
              <a:buNone/>
              <a:defRPr/>
            </a:pPr>
            <a:r>
              <a:rPr lang="en-US" dirty="0"/>
              <a:t>The second participant is assigned the role of either a “Hermit” or a “Socializer”, each with 50% probability. 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cxnSp>
        <p:nvCxnSpPr>
          <p:cNvPr id="7" name="Straight Connector 10"/>
          <p:cNvCxnSpPr>
            <a:cxnSpLocks noChangeShapeType="1"/>
            <a:stCxn id="9" idx="3"/>
            <a:endCxn id="12" idx="7"/>
          </p:cNvCxnSpPr>
          <p:nvPr/>
        </p:nvCxnSpPr>
        <p:spPr bwMode="auto">
          <a:xfrm flipH="1">
            <a:off x="3240789" y="2490367"/>
            <a:ext cx="1214203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  <a:stCxn id="9" idx="5"/>
            <a:endCxn id="13" idx="1"/>
          </p:cNvCxnSpPr>
          <p:nvPr/>
        </p:nvCxnSpPr>
        <p:spPr bwMode="auto">
          <a:xfrm>
            <a:off x="4993808" y="2490367"/>
            <a:ext cx="1137584" cy="3913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9050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2870311" y="233796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372101" y="2311033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sp>
        <p:nvSpPr>
          <p:cNvPr id="12" name="Oval 7"/>
          <p:cNvSpPr>
            <a:spLocks noChangeArrowheads="1"/>
          </p:cNvSpPr>
          <p:nvPr/>
        </p:nvSpPr>
        <p:spPr bwMode="auto">
          <a:xfrm>
            <a:off x="2590381" y="27813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>
                <a:latin typeface="Calibri" charset="0"/>
              </a:rPr>
              <a:t>P2</a:t>
            </a:r>
          </a:p>
        </p:txBody>
      </p:sp>
      <p:sp>
        <p:nvSpPr>
          <p:cNvPr id="13" name="Oval 7"/>
          <p:cNvSpPr>
            <a:spLocks noChangeArrowheads="1"/>
          </p:cNvSpPr>
          <p:nvPr/>
        </p:nvSpPr>
        <p:spPr bwMode="auto">
          <a:xfrm>
            <a:off x="6019800" y="27813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>
                <a:latin typeface="Calibri" charset="0"/>
              </a:rPr>
              <a:t>P2</a:t>
            </a:r>
          </a:p>
        </p:txBody>
      </p:sp>
      <p:cxnSp>
        <p:nvCxnSpPr>
          <p:cNvPr id="14" name="Straight Connector 10"/>
          <p:cNvCxnSpPr>
            <a:cxnSpLocks noChangeShapeType="1"/>
            <a:stCxn id="12" idx="3"/>
            <a:endCxn id="29" idx="0"/>
          </p:cNvCxnSpPr>
          <p:nvPr/>
        </p:nvCxnSpPr>
        <p:spPr bwMode="auto">
          <a:xfrm flipH="1">
            <a:off x="2217501" y="3366667"/>
            <a:ext cx="48447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0"/>
          <p:cNvCxnSpPr>
            <a:cxnSpLocks noChangeShapeType="1"/>
            <a:stCxn id="12" idx="5"/>
            <a:endCxn id="30" idx="0"/>
          </p:cNvCxnSpPr>
          <p:nvPr/>
        </p:nvCxnSpPr>
        <p:spPr bwMode="auto">
          <a:xfrm>
            <a:off x="3240789" y="3366667"/>
            <a:ext cx="645411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10"/>
          <p:cNvCxnSpPr>
            <a:cxnSpLocks noChangeShapeType="1"/>
            <a:stCxn id="13" idx="3"/>
            <a:endCxn id="31" idx="0"/>
          </p:cNvCxnSpPr>
          <p:nvPr/>
        </p:nvCxnSpPr>
        <p:spPr bwMode="auto">
          <a:xfrm flipH="1">
            <a:off x="5715000" y="3366667"/>
            <a:ext cx="4163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Connector 10"/>
          <p:cNvCxnSpPr>
            <a:cxnSpLocks noChangeShapeType="1"/>
            <a:stCxn id="13" idx="5"/>
            <a:endCxn id="32" idx="0"/>
          </p:cNvCxnSpPr>
          <p:nvPr/>
        </p:nvCxnSpPr>
        <p:spPr bwMode="auto">
          <a:xfrm>
            <a:off x="6670208" y="3366667"/>
            <a:ext cx="568792" cy="4052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Oval 7"/>
          <p:cNvSpPr>
            <a:spLocks noChangeArrowheads="1"/>
          </p:cNvSpPr>
          <p:nvPr/>
        </p:nvSpPr>
        <p:spPr bwMode="auto">
          <a:xfrm>
            <a:off x="1836501" y="37719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0" name="Oval 7"/>
          <p:cNvSpPr>
            <a:spLocks noChangeArrowheads="1"/>
          </p:cNvSpPr>
          <p:nvPr/>
        </p:nvSpPr>
        <p:spPr bwMode="auto">
          <a:xfrm>
            <a:off x="3505200" y="37719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1" name="Oval 7"/>
          <p:cNvSpPr>
            <a:spLocks noChangeArrowheads="1"/>
          </p:cNvSpPr>
          <p:nvPr/>
        </p:nvSpPr>
        <p:spPr bwMode="auto">
          <a:xfrm>
            <a:off x="5334000" y="37719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sp>
        <p:nvSpPr>
          <p:cNvPr id="32" name="Oval 7"/>
          <p:cNvSpPr>
            <a:spLocks noChangeArrowheads="1"/>
          </p:cNvSpPr>
          <p:nvPr/>
        </p:nvSpPr>
        <p:spPr bwMode="auto">
          <a:xfrm>
            <a:off x="6858000" y="377190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3200" b="1" dirty="0">
                <a:latin typeface="Calibri" charset="0"/>
              </a:rPr>
              <a:t>P1</a:t>
            </a:r>
          </a:p>
        </p:txBody>
      </p:sp>
      <p:cxnSp>
        <p:nvCxnSpPr>
          <p:cNvPr id="37" name="Straight Connector 10"/>
          <p:cNvCxnSpPr>
            <a:cxnSpLocks noChangeShapeType="1"/>
            <a:stCxn id="29" idx="3"/>
          </p:cNvCxnSpPr>
          <p:nvPr/>
        </p:nvCxnSpPr>
        <p:spPr bwMode="auto">
          <a:xfrm flipH="1">
            <a:off x="1809698" y="4357267"/>
            <a:ext cx="138395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Straight Connector 10"/>
          <p:cNvCxnSpPr>
            <a:cxnSpLocks noChangeShapeType="1"/>
            <a:stCxn id="29" idx="5"/>
          </p:cNvCxnSpPr>
          <p:nvPr/>
        </p:nvCxnSpPr>
        <p:spPr bwMode="auto">
          <a:xfrm>
            <a:off x="2486909" y="4357267"/>
            <a:ext cx="180091" cy="54376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Straight Connector 10"/>
          <p:cNvCxnSpPr>
            <a:cxnSpLocks noChangeShapeType="1"/>
            <a:stCxn id="30" idx="3"/>
          </p:cNvCxnSpPr>
          <p:nvPr/>
        </p:nvCxnSpPr>
        <p:spPr bwMode="auto">
          <a:xfrm flipH="1">
            <a:off x="3436701" y="4357267"/>
            <a:ext cx="180091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Straight Connector 10"/>
          <p:cNvCxnSpPr>
            <a:cxnSpLocks noChangeShapeType="1"/>
            <a:stCxn id="30" idx="5"/>
          </p:cNvCxnSpPr>
          <p:nvPr/>
        </p:nvCxnSpPr>
        <p:spPr bwMode="auto">
          <a:xfrm>
            <a:off x="4155608" y="4357267"/>
            <a:ext cx="223184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" name="Straight Connector 10"/>
          <p:cNvCxnSpPr>
            <a:cxnSpLocks noChangeShapeType="1"/>
            <a:stCxn id="31" idx="3"/>
          </p:cNvCxnSpPr>
          <p:nvPr/>
        </p:nvCxnSpPr>
        <p:spPr bwMode="auto">
          <a:xfrm flipH="1">
            <a:off x="5257800" y="4357267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Straight Connector 10"/>
          <p:cNvCxnSpPr>
            <a:cxnSpLocks noChangeShapeType="1"/>
            <a:stCxn id="31" idx="5"/>
          </p:cNvCxnSpPr>
          <p:nvPr/>
        </p:nvCxnSpPr>
        <p:spPr bwMode="auto">
          <a:xfrm>
            <a:off x="5984408" y="4357267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10"/>
          <p:cNvCxnSpPr>
            <a:cxnSpLocks noChangeShapeType="1"/>
            <a:stCxn id="32" idx="3"/>
          </p:cNvCxnSpPr>
          <p:nvPr/>
        </p:nvCxnSpPr>
        <p:spPr bwMode="auto">
          <a:xfrm flipH="1">
            <a:off x="6781800" y="4357267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8" name="Straight Connector 10"/>
          <p:cNvCxnSpPr>
            <a:cxnSpLocks noChangeShapeType="1"/>
            <a:stCxn id="32" idx="5"/>
          </p:cNvCxnSpPr>
          <p:nvPr/>
        </p:nvCxnSpPr>
        <p:spPr bwMode="auto">
          <a:xfrm>
            <a:off x="7508408" y="4357267"/>
            <a:ext cx="187792" cy="5298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4" name="Straight Connector 10"/>
          <p:cNvCxnSpPr>
            <a:cxnSpLocks noChangeShapeType="1"/>
            <a:stCxn id="30" idx="2"/>
            <a:endCxn id="29" idx="6"/>
          </p:cNvCxnSpPr>
          <p:nvPr/>
        </p:nvCxnSpPr>
        <p:spPr bwMode="auto">
          <a:xfrm flipH="1">
            <a:off x="2598501" y="4114800"/>
            <a:ext cx="906699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7" name="Straight Connector 10"/>
          <p:cNvCxnSpPr>
            <a:cxnSpLocks noChangeShapeType="1"/>
            <a:stCxn id="31" idx="2"/>
            <a:endCxn id="30" idx="6"/>
          </p:cNvCxnSpPr>
          <p:nvPr/>
        </p:nvCxnSpPr>
        <p:spPr bwMode="auto">
          <a:xfrm flipH="1">
            <a:off x="4267200" y="4114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" name="Straight Connector 10"/>
          <p:cNvCxnSpPr>
            <a:cxnSpLocks noChangeShapeType="1"/>
            <a:stCxn id="32" idx="2"/>
            <a:endCxn id="31" idx="6"/>
          </p:cNvCxnSpPr>
          <p:nvPr/>
        </p:nvCxnSpPr>
        <p:spPr bwMode="auto">
          <a:xfrm flipH="1">
            <a:off x="6096000" y="4114800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3" name="Rectangle 3"/>
          <p:cNvSpPr txBox="1">
            <a:spLocks noChangeArrowheads="1"/>
          </p:cNvSpPr>
          <p:nvPr/>
        </p:nvSpPr>
        <p:spPr bwMode="auto">
          <a:xfrm>
            <a:off x="1403298" y="4921248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20,10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4" name="Rectangle 3"/>
          <p:cNvSpPr txBox="1">
            <a:spLocks noChangeArrowheads="1"/>
          </p:cNvSpPr>
          <p:nvPr/>
        </p:nvSpPr>
        <p:spPr bwMode="auto">
          <a:xfrm>
            <a:off x="1751454" y="3314117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 bwMode="auto">
          <a:xfrm>
            <a:off x="3365808" y="3286966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6875696" y="3330101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Lake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7" name="Rectangle 3"/>
          <p:cNvSpPr txBox="1">
            <a:spLocks noChangeArrowheads="1"/>
          </p:cNvSpPr>
          <p:nvPr/>
        </p:nvSpPr>
        <p:spPr bwMode="auto">
          <a:xfrm>
            <a:off x="5144854" y="3302299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Forest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8" name="Rectangle 3"/>
          <p:cNvSpPr txBox="1">
            <a:spLocks noChangeArrowheads="1"/>
          </p:cNvSpPr>
          <p:nvPr/>
        </p:nvSpPr>
        <p:spPr bwMode="auto">
          <a:xfrm>
            <a:off x="1150701" y="442595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79" name="Rectangle 3"/>
          <p:cNvSpPr txBox="1">
            <a:spLocks noChangeArrowheads="1"/>
          </p:cNvSpPr>
          <p:nvPr/>
        </p:nvSpPr>
        <p:spPr bwMode="auto">
          <a:xfrm>
            <a:off x="2396238" y="428260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2775627" y="445770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1" name="Rectangle 3"/>
          <p:cNvSpPr txBox="1">
            <a:spLocks noChangeArrowheads="1"/>
          </p:cNvSpPr>
          <p:nvPr/>
        </p:nvSpPr>
        <p:spPr bwMode="auto">
          <a:xfrm>
            <a:off x="4568701" y="4455366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2" name="Rectangle 3"/>
          <p:cNvSpPr txBox="1">
            <a:spLocks noChangeArrowheads="1"/>
          </p:cNvSpPr>
          <p:nvPr/>
        </p:nvSpPr>
        <p:spPr bwMode="auto">
          <a:xfrm>
            <a:off x="6108700" y="442595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Forest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3" name="Rectangle 3"/>
          <p:cNvSpPr txBox="1">
            <a:spLocks noChangeArrowheads="1"/>
          </p:cNvSpPr>
          <p:nvPr/>
        </p:nvSpPr>
        <p:spPr bwMode="auto">
          <a:xfrm>
            <a:off x="4079751" y="4282600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4" name="Rectangle 3"/>
          <p:cNvSpPr txBox="1">
            <a:spLocks noChangeArrowheads="1"/>
          </p:cNvSpPr>
          <p:nvPr/>
        </p:nvSpPr>
        <p:spPr bwMode="auto">
          <a:xfrm>
            <a:off x="5894154" y="4271433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5" name="Rectangle 3"/>
          <p:cNvSpPr txBox="1">
            <a:spLocks noChangeArrowheads="1"/>
          </p:cNvSpPr>
          <p:nvPr/>
        </p:nvSpPr>
        <p:spPr bwMode="auto">
          <a:xfrm>
            <a:off x="7467600" y="4271433"/>
            <a:ext cx="8255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Lake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6" name="Rectangle 3"/>
          <p:cNvSpPr txBox="1">
            <a:spLocks noChangeArrowheads="1"/>
          </p:cNvSpPr>
          <p:nvPr/>
        </p:nvSpPr>
        <p:spPr bwMode="auto">
          <a:xfrm>
            <a:off x="2396238" y="4919498"/>
            <a:ext cx="65561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7" name="Rectangle 3"/>
          <p:cNvSpPr txBox="1">
            <a:spLocks noChangeArrowheads="1"/>
          </p:cNvSpPr>
          <p:nvPr/>
        </p:nvSpPr>
        <p:spPr bwMode="auto">
          <a:xfrm>
            <a:off x="3987800" y="4919498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8" name="Rectangle 3"/>
          <p:cNvSpPr txBox="1">
            <a:spLocks noChangeArrowheads="1"/>
          </p:cNvSpPr>
          <p:nvPr/>
        </p:nvSpPr>
        <p:spPr bwMode="auto">
          <a:xfrm>
            <a:off x="3115348" y="4919498"/>
            <a:ext cx="715189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89" name="Rectangle 3"/>
          <p:cNvSpPr txBox="1">
            <a:spLocks noChangeArrowheads="1"/>
          </p:cNvSpPr>
          <p:nvPr/>
        </p:nvSpPr>
        <p:spPr bwMode="auto">
          <a:xfrm>
            <a:off x="4864098" y="4919498"/>
            <a:ext cx="749301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20,0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0" name="Rectangle 3"/>
          <p:cNvSpPr txBox="1">
            <a:spLocks noChangeArrowheads="1"/>
          </p:cNvSpPr>
          <p:nvPr/>
        </p:nvSpPr>
        <p:spPr bwMode="auto">
          <a:xfrm>
            <a:off x="5791200" y="4919498"/>
            <a:ext cx="746592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0,10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1" name="Rectangle 3"/>
          <p:cNvSpPr txBox="1">
            <a:spLocks noChangeArrowheads="1"/>
          </p:cNvSpPr>
          <p:nvPr/>
        </p:nvSpPr>
        <p:spPr bwMode="auto">
          <a:xfrm>
            <a:off x="6477001" y="4915632"/>
            <a:ext cx="7493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0,20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2" name="Rectangle 3"/>
          <p:cNvSpPr txBox="1">
            <a:spLocks noChangeArrowheads="1"/>
          </p:cNvSpPr>
          <p:nvPr/>
        </p:nvSpPr>
        <p:spPr bwMode="auto">
          <a:xfrm>
            <a:off x="7312752" y="4915632"/>
            <a:ext cx="789847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/>
              <a:t>10,0</a:t>
            </a:r>
            <a:endParaRPr lang="en-US" sz="1800" kern="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3" name="Rectangle 3"/>
          <p:cNvSpPr txBox="1">
            <a:spLocks noChangeArrowheads="1"/>
          </p:cNvSpPr>
          <p:nvPr/>
        </p:nvSpPr>
        <p:spPr bwMode="auto">
          <a:xfrm>
            <a:off x="247021" y="4915631"/>
            <a:ext cx="812800" cy="29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 eaLnBrk="1" hangingPunct="1">
              <a:lnSpc>
                <a:spcPct val="80000"/>
              </a:lnSpc>
              <a:buNone/>
              <a:defRPr/>
            </a:pPr>
            <a:r>
              <a:rPr lang="en-US" sz="1800" kern="0" dirty="0"/>
              <a:t>P1,P2</a:t>
            </a:r>
            <a:endParaRPr lang="en-US" kern="0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kern="0" dirty="0">
              <a:ea typeface="+mn-ea"/>
              <a:cs typeface="+mn-cs"/>
            </a:endParaRPr>
          </a:p>
        </p:txBody>
      </p:sp>
      <p:sp>
        <p:nvSpPr>
          <p:cNvPr id="94" name="Rectangle 3"/>
          <p:cNvSpPr txBox="1">
            <a:spLocks noChangeArrowheads="1"/>
          </p:cNvSpPr>
          <p:nvPr/>
        </p:nvSpPr>
        <p:spPr bwMode="auto">
          <a:xfrm>
            <a:off x="2667000" y="5078029"/>
            <a:ext cx="6324599" cy="120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>
              <a:buFontTx/>
              <a:buNone/>
              <a:defRPr/>
            </a:pPr>
            <a:r>
              <a:rPr lang="en-US" sz="2000" b="1" kern="0" dirty="0">
                <a:solidFill>
                  <a:srgbClr val="0070C0"/>
                </a:solidFill>
                <a:ea typeface="+mn-ea"/>
              </a:rPr>
              <a:t>Available strategies for P2:</a:t>
            </a:r>
            <a:br>
              <a:rPr lang="en-US" sz="2000" b="1" kern="0" dirty="0">
                <a:solidFill>
                  <a:srgbClr val="0070C0"/>
                </a:solidFill>
                <a:ea typeface="+mn-ea"/>
              </a:rPr>
            </a:br>
            <a:r>
              <a:rPr lang="en-US" sz="2000" kern="0" dirty="0">
                <a:solidFill>
                  <a:srgbClr val="0070C0"/>
                </a:solidFill>
                <a:ea typeface="+mn-ea"/>
              </a:rPr>
              <a:t>if Socializer then Forest, if Hermit then Forest</a:t>
            </a:r>
            <a:br>
              <a:rPr lang="en-US" sz="2000" kern="0" dirty="0">
                <a:solidFill>
                  <a:srgbClr val="0070C0"/>
                </a:solidFill>
                <a:ea typeface="+mn-ea"/>
              </a:rPr>
            </a:br>
            <a:r>
              <a:rPr lang="en-US" sz="2000" kern="0" dirty="0">
                <a:solidFill>
                  <a:srgbClr val="0070C0"/>
                </a:solidFill>
              </a:rPr>
              <a:t>if Socializer then Forest, if Hermit then Forest</a:t>
            </a:r>
            <a:br>
              <a:rPr lang="en-US" sz="2000" kern="0" dirty="0">
                <a:solidFill>
                  <a:srgbClr val="0070C0"/>
                </a:solidFill>
              </a:rPr>
            </a:br>
            <a:r>
              <a:rPr lang="en-US" sz="2000" kern="0" dirty="0">
                <a:solidFill>
                  <a:srgbClr val="0070C0"/>
                </a:solidFill>
              </a:rPr>
              <a:t>if Socializer then Forest, if Hermit then Forest</a:t>
            </a:r>
            <a:br>
              <a:rPr lang="en-US" sz="2000" kern="0" dirty="0">
                <a:solidFill>
                  <a:srgbClr val="0070C0"/>
                </a:solidFill>
              </a:rPr>
            </a:br>
            <a:r>
              <a:rPr lang="en-US" sz="2000" kern="0" dirty="0">
                <a:solidFill>
                  <a:srgbClr val="0070C0"/>
                </a:solidFill>
              </a:rPr>
              <a:t>if Socializer then Forest, if Hermit then Forest</a:t>
            </a:r>
            <a:endParaRPr lang="en-US" sz="2000" kern="0" dirty="0">
              <a:solidFill>
                <a:srgbClr val="0070C0"/>
              </a:solidFill>
              <a:ea typeface="+mn-ea"/>
            </a:endParaRP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52577" y="5121858"/>
            <a:ext cx="2962831" cy="1208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marL="457200" lvl="1" indent="0">
              <a:buFontTx/>
              <a:buNone/>
              <a:defRPr/>
            </a:pPr>
            <a:r>
              <a:rPr lang="en-US" sz="2000" b="1" kern="0" dirty="0">
                <a:solidFill>
                  <a:srgbClr val="0070C0"/>
                </a:solidFill>
              </a:rPr>
              <a:t>Available </a:t>
            </a:r>
            <a:br>
              <a:rPr lang="en-US" sz="2000" b="1" kern="0" dirty="0">
                <a:solidFill>
                  <a:srgbClr val="0070C0"/>
                </a:solidFill>
              </a:rPr>
            </a:br>
            <a:r>
              <a:rPr lang="en-US" sz="2000" b="1" kern="0" dirty="0">
                <a:solidFill>
                  <a:srgbClr val="0070C0"/>
                </a:solidFill>
              </a:rPr>
              <a:t>strategies for P1:</a:t>
            </a:r>
            <a:br>
              <a:rPr lang="en-US" sz="2000" b="1" kern="0" dirty="0">
                <a:solidFill>
                  <a:srgbClr val="0070C0"/>
                </a:solidFill>
              </a:rPr>
            </a:br>
            <a:r>
              <a:rPr lang="en-US" sz="2000" kern="0" dirty="0">
                <a:solidFill>
                  <a:srgbClr val="0070C0"/>
                </a:solidFill>
              </a:rPr>
              <a:t>Forest</a:t>
            </a:r>
            <a:br>
              <a:rPr lang="en-US" sz="2000" kern="0" dirty="0">
                <a:solidFill>
                  <a:srgbClr val="0070C0"/>
                </a:solidFill>
              </a:rPr>
            </a:br>
            <a:r>
              <a:rPr lang="en-US" sz="2000" kern="0" dirty="0">
                <a:solidFill>
                  <a:srgbClr val="0070C0"/>
                </a:solidFill>
              </a:rPr>
              <a:t>Lake</a:t>
            </a:r>
          </a:p>
        </p:txBody>
      </p:sp>
    </p:spTree>
    <p:extLst>
      <p:ext uri="{BB962C8B-B14F-4D97-AF65-F5344CB8AC3E}">
        <p14:creationId xmlns:p14="http://schemas.microsoft.com/office/powerpoint/2010/main" val="865602017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Experiment 20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83515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(Socializer)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648200" y="1828800"/>
          <a:ext cx="3505200" cy="2063750"/>
        </p:xfrm>
        <a:graphic>
          <a:graphicData uri="http://schemas.openxmlformats.org/drawingml/2006/table">
            <a:tbl>
              <a:tblPr/>
              <a:tblGrid>
                <a:gridCol w="490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7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5913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 (Hermit)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913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5962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59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</a:t>
                      </a: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Connector 10"/>
          <p:cNvCxnSpPr>
            <a:cxnSpLocks noChangeShapeType="1"/>
            <a:stCxn id="9" idx="3"/>
          </p:cNvCxnSpPr>
          <p:nvPr/>
        </p:nvCxnSpPr>
        <p:spPr bwMode="auto">
          <a:xfrm flipH="1">
            <a:off x="3429000" y="1607717"/>
            <a:ext cx="1025992" cy="22669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Connector 10"/>
          <p:cNvCxnSpPr>
            <a:cxnSpLocks noChangeShapeType="1"/>
          </p:cNvCxnSpPr>
          <p:nvPr/>
        </p:nvCxnSpPr>
        <p:spPr bwMode="auto">
          <a:xfrm>
            <a:off x="4994275" y="1608138"/>
            <a:ext cx="1130191" cy="2079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343400" y="1022350"/>
            <a:ext cx="7620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/>
            <a:r>
              <a:rPr lang="en-US" altLang="x-none" sz="1400" b="1">
                <a:latin typeface="Calibri" charset="0"/>
              </a:rPr>
              <a:t>Nat</a:t>
            </a:r>
          </a:p>
          <a:p>
            <a:pPr algn="ctr"/>
            <a:r>
              <a:rPr lang="en-US" altLang="x-none" sz="1400" b="1">
                <a:latin typeface="Calibri" charset="0"/>
              </a:rPr>
              <a:t>ure</a:t>
            </a:r>
          </a:p>
        </p:txBody>
      </p:sp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3324336" y="1243717"/>
            <a:ext cx="13804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p   (=50</a:t>
            </a:r>
            <a:r>
              <a:rPr lang="en-US" altLang="x-none" sz="1800" dirty="0">
                <a:latin typeface="Calibri" charset="0"/>
              </a:rPr>
              <a:t>%)</a:t>
            </a:r>
          </a:p>
        </p:txBody>
      </p:sp>
      <p:sp>
        <p:nvSpPr>
          <p:cNvPr id="11" name="TextBox 17"/>
          <p:cNvSpPr txBox="1">
            <a:spLocks noChangeArrowheads="1"/>
          </p:cNvSpPr>
          <p:nvPr/>
        </p:nvSpPr>
        <p:spPr bwMode="auto">
          <a:xfrm>
            <a:off x="5105400" y="1262618"/>
            <a:ext cx="14478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>
                <a:latin typeface="Calibri" charset="0"/>
              </a:rPr>
              <a:t>1-p  (=50%)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160364"/>
              </p:ext>
            </p:extLst>
          </p:nvPr>
        </p:nvGraphicFramePr>
        <p:xfrm>
          <a:off x="1600199" y="4114651"/>
          <a:ext cx="7354916" cy="2540102"/>
        </p:xfrm>
        <a:graphic>
          <a:graphicData uri="http://schemas.openxmlformats.org/drawingml/2006/table">
            <a:tbl>
              <a:tblPr/>
              <a:tblGrid>
                <a:gridCol w="452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1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9242">
                <a:tc rowSpan="2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B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24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Forest,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S: Lake,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If H: 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883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P1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Forest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8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Lake</a:t>
                      </a:r>
                    </a:p>
                  </a:txBody>
                  <a:tcPr marL="0" marR="0" marT="0" marB="0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x-non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45720" marR="45720" marT="45708" marB="45708" anchor="ctr" horzOverflow="overflow">
                    <a:lnL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Right Arrow 11"/>
          <p:cNvSpPr/>
          <p:nvPr/>
        </p:nvSpPr>
        <p:spPr bwMode="auto">
          <a:xfrm>
            <a:off x="601133" y="4648200"/>
            <a:ext cx="533400" cy="9906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19159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4804</TotalTime>
  <Words>2336</Words>
  <Application>Microsoft Macintosh PowerPoint</Application>
  <PresentationFormat>On-screen Show (4:3)</PresentationFormat>
  <Paragraphs>836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20</vt:lpstr>
      <vt:lpstr>Experiment 20</vt:lpstr>
      <vt:lpstr>Incomplete &amp; imperfect information</vt:lpstr>
      <vt:lpstr>Experiment 20</vt:lpstr>
      <vt:lpstr>Experiment 20</vt:lpstr>
      <vt:lpstr>Experiment 20</vt:lpstr>
      <vt:lpstr>Incomplete &amp; imperfect information</vt:lpstr>
      <vt:lpstr>Experiment 20</vt:lpstr>
      <vt:lpstr>Experiment 20</vt:lpstr>
      <vt:lpstr>Experiment 20</vt:lpstr>
      <vt:lpstr>Experiment 20</vt:lpstr>
      <vt:lpstr>Experiment 20</vt:lpstr>
      <vt:lpstr>Experiment 20</vt:lpstr>
      <vt:lpstr>Experiment 20</vt:lpstr>
      <vt:lpstr>Experiment 20</vt:lpstr>
      <vt:lpstr>Incomplete &amp; imperfect information</vt:lpstr>
      <vt:lpstr>Experiment 20</vt:lpstr>
      <vt:lpstr>Experiment 20</vt:lpstr>
      <vt:lpstr>Experiment 20</vt:lpstr>
      <vt:lpstr>Experiment 20</vt:lpstr>
      <vt:lpstr>Experiment 20</vt:lpstr>
      <vt:lpstr>Experiment 20</vt:lpstr>
      <vt:lpstr>Incomplete &amp; imperfect information</vt:lpstr>
      <vt:lpstr>Experiment 20</vt:lpstr>
      <vt:lpstr>Experiment 20</vt:lpstr>
      <vt:lpstr>Experiment 20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2302</cp:revision>
  <cp:lastPrinted>2012-12-18T14:53:29Z</cp:lastPrinted>
  <dcterms:created xsi:type="dcterms:W3CDTF">1601-01-01T00:00:00Z</dcterms:created>
  <dcterms:modified xsi:type="dcterms:W3CDTF">2018-09-05T22:54:57Z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