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0"/>
  </p:notesMasterIdLst>
  <p:handoutMasterIdLst>
    <p:handoutMasterId r:id="rId31"/>
  </p:handoutMasterIdLst>
  <p:sldIdLst>
    <p:sldId id="331" r:id="rId2"/>
    <p:sldId id="348" r:id="rId3"/>
    <p:sldId id="345" r:id="rId4"/>
    <p:sldId id="349" r:id="rId5"/>
    <p:sldId id="351" r:id="rId6"/>
    <p:sldId id="350" r:id="rId7"/>
    <p:sldId id="346" r:id="rId8"/>
    <p:sldId id="378" r:id="rId9"/>
    <p:sldId id="375" r:id="rId10"/>
    <p:sldId id="353" r:id="rId11"/>
    <p:sldId id="354" r:id="rId12"/>
    <p:sldId id="355" r:id="rId13"/>
    <p:sldId id="356" r:id="rId14"/>
    <p:sldId id="357" r:id="rId15"/>
    <p:sldId id="358" r:id="rId16"/>
    <p:sldId id="359" r:id="rId17"/>
    <p:sldId id="376" r:id="rId18"/>
    <p:sldId id="347" r:id="rId19"/>
    <p:sldId id="360" r:id="rId20"/>
    <p:sldId id="361" r:id="rId21"/>
    <p:sldId id="362" r:id="rId22"/>
    <p:sldId id="363" r:id="rId23"/>
    <p:sldId id="364" r:id="rId24"/>
    <p:sldId id="365" r:id="rId25"/>
    <p:sldId id="367" r:id="rId26"/>
    <p:sldId id="379" r:id="rId27"/>
    <p:sldId id="332" r:id="rId28"/>
    <p:sldId id="394" r:id="rId2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0432FF"/>
    <a:srgbClr val="FFFFFF"/>
    <a:srgbClr val="99A4B5"/>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28" autoAdjust="0"/>
    <p:restoredTop sz="94643"/>
  </p:normalViewPr>
  <p:slideViewPr>
    <p:cSldViewPr>
      <p:cViewPr varScale="1">
        <p:scale>
          <a:sx n="145" d="100"/>
          <a:sy n="145" d="100"/>
        </p:scale>
        <p:origin x="200" y="6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0DC6E115-0F35-6047-93ED-7F99899B1A2B}"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CDD7D269-B2A7-084B-8AED-B69E62CFC48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AAF576A2-D505-C14E-A588-8DC45DBE43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32089281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10</a:t>
            </a:fld>
            <a:endParaRPr lang="en-US" altLang="x-none" sz="1200">
              <a:latin typeface="Arial" charset="0"/>
            </a:endParaRPr>
          </a:p>
        </p:txBody>
      </p:sp>
    </p:spTree>
    <p:extLst>
      <p:ext uri="{BB962C8B-B14F-4D97-AF65-F5344CB8AC3E}">
        <p14:creationId xmlns:p14="http://schemas.microsoft.com/office/powerpoint/2010/main" val="3451400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11</a:t>
            </a:fld>
            <a:endParaRPr lang="en-US" altLang="x-none" sz="1200">
              <a:latin typeface="Arial" charset="0"/>
            </a:endParaRPr>
          </a:p>
        </p:txBody>
      </p:sp>
    </p:spTree>
    <p:extLst>
      <p:ext uri="{BB962C8B-B14F-4D97-AF65-F5344CB8AC3E}">
        <p14:creationId xmlns:p14="http://schemas.microsoft.com/office/powerpoint/2010/main" val="38066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12</a:t>
            </a:fld>
            <a:endParaRPr lang="en-US" altLang="x-none" sz="1200">
              <a:latin typeface="Arial" charset="0"/>
            </a:endParaRPr>
          </a:p>
        </p:txBody>
      </p:sp>
    </p:spTree>
    <p:extLst>
      <p:ext uri="{BB962C8B-B14F-4D97-AF65-F5344CB8AC3E}">
        <p14:creationId xmlns:p14="http://schemas.microsoft.com/office/powerpoint/2010/main" val="12567818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13</a:t>
            </a:fld>
            <a:endParaRPr lang="en-US" altLang="x-none" sz="1200">
              <a:latin typeface="Arial" charset="0"/>
            </a:endParaRPr>
          </a:p>
        </p:txBody>
      </p:sp>
    </p:spTree>
    <p:extLst>
      <p:ext uri="{BB962C8B-B14F-4D97-AF65-F5344CB8AC3E}">
        <p14:creationId xmlns:p14="http://schemas.microsoft.com/office/powerpoint/2010/main" val="917597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14</a:t>
            </a:fld>
            <a:endParaRPr lang="en-US" altLang="x-none" sz="1200">
              <a:latin typeface="Arial" charset="0"/>
            </a:endParaRPr>
          </a:p>
        </p:txBody>
      </p:sp>
    </p:spTree>
    <p:extLst>
      <p:ext uri="{BB962C8B-B14F-4D97-AF65-F5344CB8AC3E}">
        <p14:creationId xmlns:p14="http://schemas.microsoft.com/office/powerpoint/2010/main" val="15936425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15</a:t>
            </a:fld>
            <a:endParaRPr lang="en-US" altLang="x-none" sz="1200">
              <a:latin typeface="Arial" charset="0"/>
            </a:endParaRPr>
          </a:p>
        </p:txBody>
      </p:sp>
    </p:spTree>
    <p:extLst>
      <p:ext uri="{BB962C8B-B14F-4D97-AF65-F5344CB8AC3E}">
        <p14:creationId xmlns:p14="http://schemas.microsoft.com/office/powerpoint/2010/main" val="38783360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16</a:t>
            </a:fld>
            <a:endParaRPr lang="en-US" altLang="x-none" sz="1200">
              <a:latin typeface="Arial" charset="0"/>
            </a:endParaRPr>
          </a:p>
        </p:txBody>
      </p:sp>
    </p:spTree>
    <p:extLst>
      <p:ext uri="{BB962C8B-B14F-4D97-AF65-F5344CB8AC3E}">
        <p14:creationId xmlns:p14="http://schemas.microsoft.com/office/powerpoint/2010/main" val="36366864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17</a:t>
            </a:fld>
            <a:endParaRPr lang="en-US" altLang="x-none" sz="1200">
              <a:latin typeface="Arial" charset="0"/>
            </a:endParaRPr>
          </a:p>
        </p:txBody>
      </p:sp>
    </p:spTree>
    <p:extLst>
      <p:ext uri="{BB962C8B-B14F-4D97-AF65-F5344CB8AC3E}">
        <p14:creationId xmlns:p14="http://schemas.microsoft.com/office/powerpoint/2010/main" val="34657114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18</a:t>
            </a:fld>
            <a:endParaRPr lang="en-US" altLang="x-none" sz="1200">
              <a:latin typeface="Arial" charset="0"/>
            </a:endParaRPr>
          </a:p>
        </p:txBody>
      </p:sp>
    </p:spTree>
    <p:extLst>
      <p:ext uri="{BB962C8B-B14F-4D97-AF65-F5344CB8AC3E}">
        <p14:creationId xmlns:p14="http://schemas.microsoft.com/office/powerpoint/2010/main" val="855435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19</a:t>
            </a:fld>
            <a:endParaRPr lang="en-US" altLang="x-none" sz="1200">
              <a:latin typeface="Arial" charset="0"/>
            </a:endParaRPr>
          </a:p>
        </p:txBody>
      </p:sp>
    </p:spTree>
    <p:extLst>
      <p:ext uri="{BB962C8B-B14F-4D97-AF65-F5344CB8AC3E}">
        <p14:creationId xmlns:p14="http://schemas.microsoft.com/office/powerpoint/2010/main" val="390938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38504297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20</a:t>
            </a:fld>
            <a:endParaRPr lang="en-US" altLang="x-none" sz="1200">
              <a:latin typeface="Arial" charset="0"/>
            </a:endParaRPr>
          </a:p>
        </p:txBody>
      </p:sp>
    </p:spTree>
    <p:extLst>
      <p:ext uri="{BB962C8B-B14F-4D97-AF65-F5344CB8AC3E}">
        <p14:creationId xmlns:p14="http://schemas.microsoft.com/office/powerpoint/2010/main" val="9956529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21</a:t>
            </a:fld>
            <a:endParaRPr lang="en-US" altLang="x-none" sz="1200">
              <a:latin typeface="Arial" charset="0"/>
            </a:endParaRPr>
          </a:p>
        </p:txBody>
      </p:sp>
    </p:spTree>
    <p:extLst>
      <p:ext uri="{BB962C8B-B14F-4D97-AF65-F5344CB8AC3E}">
        <p14:creationId xmlns:p14="http://schemas.microsoft.com/office/powerpoint/2010/main" val="15724705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22</a:t>
            </a:fld>
            <a:endParaRPr lang="en-US" altLang="x-none" sz="1200">
              <a:latin typeface="Arial" charset="0"/>
            </a:endParaRPr>
          </a:p>
        </p:txBody>
      </p:sp>
    </p:spTree>
    <p:extLst>
      <p:ext uri="{BB962C8B-B14F-4D97-AF65-F5344CB8AC3E}">
        <p14:creationId xmlns:p14="http://schemas.microsoft.com/office/powerpoint/2010/main" val="23989651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23</a:t>
            </a:fld>
            <a:endParaRPr lang="en-US" altLang="x-none" sz="1200">
              <a:latin typeface="Arial" charset="0"/>
            </a:endParaRPr>
          </a:p>
        </p:txBody>
      </p:sp>
    </p:spTree>
    <p:extLst>
      <p:ext uri="{BB962C8B-B14F-4D97-AF65-F5344CB8AC3E}">
        <p14:creationId xmlns:p14="http://schemas.microsoft.com/office/powerpoint/2010/main" val="24968464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24</a:t>
            </a:fld>
            <a:endParaRPr lang="en-US" altLang="x-none" sz="1200">
              <a:latin typeface="Arial" charset="0"/>
            </a:endParaRPr>
          </a:p>
        </p:txBody>
      </p:sp>
    </p:spTree>
    <p:extLst>
      <p:ext uri="{BB962C8B-B14F-4D97-AF65-F5344CB8AC3E}">
        <p14:creationId xmlns:p14="http://schemas.microsoft.com/office/powerpoint/2010/main" val="10408465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25</a:t>
            </a:fld>
            <a:endParaRPr lang="en-US" altLang="x-none" sz="1200">
              <a:latin typeface="Arial" charset="0"/>
            </a:endParaRPr>
          </a:p>
        </p:txBody>
      </p:sp>
    </p:spTree>
    <p:extLst>
      <p:ext uri="{BB962C8B-B14F-4D97-AF65-F5344CB8AC3E}">
        <p14:creationId xmlns:p14="http://schemas.microsoft.com/office/powerpoint/2010/main" val="42357680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26</a:t>
            </a:fld>
            <a:endParaRPr lang="en-US" altLang="x-none" sz="1200">
              <a:latin typeface="Arial" charset="0"/>
            </a:endParaRPr>
          </a:p>
        </p:txBody>
      </p:sp>
    </p:spTree>
    <p:extLst>
      <p:ext uri="{BB962C8B-B14F-4D97-AF65-F5344CB8AC3E}">
        <p14:creationId xmlns:p14="http://schemas.microsoft.com/office/powerpoint/2010/main" val="1164388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27</a:t>
            </a:fld>
            <a:endParaRPr lang="en-US" altLang="x-none" sz="1200">
              <a:latin typeface="Arial" charset="0"/>
            </a:endParaRPr>
          </a:p>
        </p:txBody>
      </p:sp>
    </p:spTree>
    <p:extLst>
      <p:ext uri="{BB962C8B-B14F-4D97-AF65-F5344CB8AC3E}">
        <p14:creationId xmlns:p14="http://schemas.microsoft.com/office/powerpoint/2010/main" val="31373224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28</a:t>
            </a:fld>
            <a:endParaRPr lang="en-US" altLang="x-none" sz="1200">
              <a:latin typeface="Arial" charset="0"/>
            </a:endParaRPr>
          </a:p>
        </p:txBody>
      </p:sp>
    </p:spTree>
    <p:extLst>
      <p:ext uri="{BB962C8B-B14F-4D97-AF65-F5344CB8AC3E}">
        <p14:creationId xmlns:p14="http://schemas.microsoft.com/office/powerpoint/2010/main" val="3456380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1844110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3622544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5</a:t>
            </a:fld>
            <a:endParaRPr lang="en-US" altLang="x-none" sz="1200">
              <a:latin typeface="Arial" charset="0"/>
            </a:endParaRPr>
          </a:p>
        </p:txBody>
      </p:sp>
    </p:spTree>
    <p:extLst>
      <p:ext uri="{BB962C8B-B14F-4D97-AF65-F5344CB8AC3E}">
        <p14:creationId xmlns:p14="http://schemas.microsoft.com/office/powerpoint/2010/main" val="2615975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6</a:t>
            </a:fld>
            <a:endParaRPr lang="en-US" altLang="x-none" sz="1200">
              <a:latin typeface="Arial" charset="0"/>
            </a:endParaRPr>
          </a:p>
        </p:txBody>
      </p:sp>
    </p:spTree>
    <p:extLst>
      <p:ext uri="{BB962C8B-B14F-4D97-AF65-F5344CB8AC3E}">
        <p14:creationId xmlns:p14="http://schemas.microsoft.com/office/powerpoint/2010/main" val="25980044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7</a:t>
            </a:fld>
            <a:endParaRPr lang="en-US" altLang="x-none" sz="1200">
              <a:latin typeface="Arial" charset="0"/>
            </a:endParaRPr>
          </a:p>
        </p:txBody>
      </p:sp>
    </p:spTree>
    <p:extLst>
      <p:ext uri="{BB962C8B-B14F-4D97-AF65-F5344CB8AC3E}">
        <p14:creationId xmlns:p14="http://schemas.microsoft.com/office/powerpoint/2010/main" val="144469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8</a:t>
            </a:fld>
            <a:endParaRPr lang="en-US" altLang="x-none" sz="1200">
              <a:latin typeface="Arial" charset="0"/>
            </a:endParaRPr>
          </a:p>
        </p:txBody>
      </p:sp>
    </p:spTree>
    <p:extLst>
      <p:ext uri="{BB962C8B-B14F-4D97-AF65-F5344CB8AC3E}">
        <p14:creationId xmlns:p14="http://schemas.microsoft.com/office/powerpoint/2010/main" val="38914127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a:ln/>
        </p:spPr>
      </p:sp>
      <p:sp>
        <p:nvSpPr>
          <p:cNvPr id="266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endParaRPr lang="x-none" altLang="x-none">
              <a:ea typeface="ＭＳ Ｐゴシック" charset="-128"/>
            </a:endParaRPr>
          </a:p>
        </p:txBody>
      </p:sp>
      <p:sp>
        <p:nvSpPr>
          <p:cNvPr id="266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C1040A9C-F1DE-054F-8B89-8F5AAB9B8CD7}" type="slidenum">
              <a:rPr lang="en-US" altLang="x-none" sz="1200">
                <a:latin typeface="Arial" charset="0"/>
              </a:rPr>
              <a:pPr/>
              <a:t>9</a:t>
            </a:fld>
            <a:endParaRPr lang="en-US" altLang="x-none" sz="1200">
              <a:latin typeface="Arial" charset="0"/>
            </a:endParaRPr>
          </a:p>
        </p:txBody>
      </p:sp>
    </p:spTree>
    <p:extLst>
      <p:ext uri="{BB962C8B-B14F-4D97-AF65-F5344CB8AC3E}">
        <p14:creationId xmlns:p14="http://schemas.microsoft.com/office/powerpoint/2010/main" val="2213658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26957AA7-5687-EC4A-89D1-412D039ACD0F}" type="slidenum">
              <a:rPr lang="en-US" altLang="en-US"/>
              <a:pPr/>
              <a:t>‹#›</a:t>
            </a:fld>
            <a:endParaRPr lang="en-US" altLang="en-US"/>
          </a:p>
        </p:txBody>
      </p:sp>
    </p:spTree>
    <p:extLst>
      <p:ext uri="{BB962C8B-B14F-4D97-AF65-F5344CB8AC3E}">
        <p14:creationId xmlns:p14="http://schemas.microsoft.com/office/powerpoint/2010/main" val="2954180"/>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26C2282-2656-D542-9225-57773B834B95}"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58779379"/>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D68D24B2-7072-A348-A094-2B7789D74BEB}"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650637678"/>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C65C269-42EE-134E-85F0-EDC5EC06448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80723622"/>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203CC0-78F9-1D46-9A97-8CCAEB7AEFDC}"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00342495"/>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EEDE3A9-FFC2-E946-BAD5-9B9655669D2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681650570"/>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2E00431-148C-3240-A774-C7723C0F0A9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823356892"/>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191370FC-AF99-344F-8B42-059642434E0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67641154"/>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5410200"/>
          </a:xfrm>
        </p:spPr>
        <p:txBody>
          <a:bodyPr/>
          <a:lstStyle/>
          <a:p>
            <a:pPr marL="971550" lvl="1" indent="-514350">
              <a:buFont typeface="+mj-lt"/>
              <a:buAutoNum type="alphaLcParenR"/>
              <a:defRPr/>
            </a:pPr>
            <a:r>
              <a:rPr lang="en-US" dirty="0"/>
              <a:t>Write down the possible (pure) strategies of the two players in this game. Note that the Striker knows her type and thus can choose strategies which condition her action on her own type, for example: “If I am bribed, then I shoot right, but if I am not bribed, then I am going to shoot left.” So there should be 2 different strategies for the Keeper and 4 different strategies for the Striker.</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308518575"/>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Table 12">
            <a:extLst>
              <a:ext uri="{FF2B5EF4-FFF2-40B4-BE49-F238E27FC236}">
                <a16:creationId xmlns:a16="http://schemas.microsoft.com/office/drawing/2014/main" id="{716A7EA8-87FD-834F-A89C-DEFDBBE5DB4D}"/>
              </a:ext>
            </a:extLst>
          </p:cNvPr>
          <p:cNvGraphicFramePr>
            <a:graphicFrameLocks noGrp="1"/>
          </p:cNvGraphicFramePr>
          <p:nvPr>
            <p:extLst>
              <p:ext uri="{D42A27DB-BD31-4B8C-83A1-F6EECF244321}">
                <p14:modId xmlns:p14="http://schemas.microsoft.com/office/powerpoint/2010/main" val="2895767046"/>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15" name="Table 14">
            <a:extLst>
              <a:ext uri="{FF2B5EF4-FFF2-40B4-BE49-F238E27FC236}">
                <a16:creationId xmlns:a16="http://schemas.microsoft.com/office/drawing/2014/main" id="{4CDF19A9-EF3C-3D40-ABED-5E06E0126DC0}"/>
              </a:ext>
            </a:extLst>
          </p:cNvPr>
          <p:cNvGraphicFramePr>
            <a:graphicFrameLocks noGrp="1"/>
          </p:cNvGraphicFramePr>
          <p:nvPr>
            <p:extLst>
              <p:ext uri="{D42A27DB-BD31-4B8C-83A1-F6EECF244321}">
                <p14:modId xmlns:p14="http://schemas.microsoft.com/office/powerpoint/2010/main" val="2503248229"/>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1702196221"/>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4029889908"/>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4" name="Table 3"/>
          <p:cNvGraphicFramePr>
            <a:graphicFrameLocks noGrp="1"/>
          </p:cNvGraphicFramePr>
          <p:nvPr>
            <p:extLst>
              <p:ext uri="{D42A27DB-BD31-4B8C-83A1-F6EECF244321}">
                <p14:modId xmlns:p14="http://schemas.microsoft.com/office/powerpoint/2010/main" val="4177503771"/>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20269814"/>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1775272898"/>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2865402848"/>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4" name="Table 3"/>
          <p:cNvGraphicFramePr>
            <a:graphicFrameLocks noGrp="1"/>
          </p:cNvGraphicFramePr>
          <p:nvPr>
            <p:extLst>
              <p:ext uri="{D42A27DB-BD31-4B8C-83A1-F6EECF244321}">
                <p14:modId xmlns:p14="http://schemas.microsoft.com/office/powerpoint/2010/main" val="2451555157"/>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20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549985868"/>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20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2024791349"/>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673985203"/>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4" name="Table 3"/>
          <p:cNvGraphicFramePr>
            <a:graphicFrameLocks noGrp="1"/>
          </p:cNvGraphicFramePr>
          <p:nvPr>
            <p:extLst>
              <p:ext uri="{D42A27DB-BD31-4B8C-83A1-F6EECF244321}">
                <p14:modId xmlns:p14="http://schemas.microsoft.com/office/powerpoint/2010/main" val="3037968097"/>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20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232976325"/>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20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2656269334"/>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p10+(1-p)20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p20+(1-p)0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754413827"/>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4" name="Table 3"/>
          <p:cNvGraphicFramePr>
            <a:graphicFrameLocks noGrp="1"/>
          </p:cNvGraphicFramePr>
          <p:nvPr>
            <p:extLst>
              <p:ext uri="{D42A27DB-BD31-4B8C-83A1-F6EECF244321}">
                <p14:modId xmlns:p14="http://schemas.microsoft.com/office/powerpoint/2010/main" val="2474238713"/>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96239234"/>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20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1987218471"/>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p0+(1-p)20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051874314"/>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4" name="Table 3"/>
          <p:cNvGraphicFramePr>
            <a:graphicFrameLocks noGrp="1"/>
          </p:cNvGraphicFramePr>
          <p:nvPr>
            <p:extLst>
              <p:ext uri="{D42A27DB-BD31-4B8C-83A1-F6EECF244321}">
                <p14:modId xmlns:p14="http://schemas.microsoft.com/office/powerpoint/2010/main" val="237988360"/>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658600407"/>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20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1" i="0" u="none" strike="noStrike" cap="none" normalizeH="0" baseline="0" dirty="0">
                          <a:ln>
                            <a:noFill/>
                          </a:ln>
                          <a:solidFill>
                            <a:srgbClr val="0432FF"/>
                          </a:solidFill>
                          <a:effectLst/>
                          <a:latin typeface="Calibri" charset="0"/>
                          <a:ea typeface="ＭＳ Ｐゴシック" charset="-128"/>
                        </a:rPr>
                        <a:t>0</a:t>
                      </a:r>
                      <a:endParaRPr kumimoji="0" lang="en-US" altLang="x-none" sz="1800" b="1" i="0" u="none" strike="noStrike" cap="none" normalizeH="0" baseline="0" dirty="0">
                        <a:ln>
                          <a:noFill/>
                        </a:ln>
                        <a:solidFill>
                          <a:srgbClr val="0432FF"/>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1679158218"/>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1" i="0" u="none" strike="noStrike" cap="none" normalizeH="0" baseline="0" dirty="0">
                          <a:ln>
                            <a:noFill/>
                          </a:ln>
                          <a:solidFill>
                            <a:srgbClr val="0432FF"/>
                          </a:solidFill>
                          <a:effectLst/>
                          <a:latin typeface="Calibri" charset="0"/>
                          <a:ea typeface="ＭＳ Ｐゴシック" charset="-128"/>
                        </a:rPr>
                        <a:t>p0+(1-p)0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4285579155"/>
      </p:ext>
    </p:extLst>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4" name="Table 3"/>
          <p:cNvGraphicFramePr>
            <a:graphicFrameLocks noGrp="1"/>
          </p:cNvGraphicFramePr>
          <p:nvPr>
            <p:extLst>
              <p:ext uri="{D42A27DB-BD31-4B8C-83A1-F6EECF244321}">
                <p14:modId xmlns:p14="http://schemas.microsoft.com/office/powerpoint/2010/main" val="596866988"/>
              </p:ext>
            </p:extLst>
          </p:nvPr>
        </p:nvGraphicFramePr>
        <p:xfrm>
          <a:off x="609600" y="18351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74788892"/>
              </p:ext>
            </p:extLst>
          </p:nvPr>
        </p:nvGraphicFramePr>
        <p:xfrm>
          <a:off x="4648200" y="18288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429000" y="1607717"/>
            <a:ext cx="1025992" cy="2266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a:off x="4994275" y="1608138"/>
            <a:ext cx="1130191" cy="207962"/>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0223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3324336" y="12437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105400" y="1262618"/>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graphicFrame>
        <p:nvGraphicFramePr>
          <p:cNvPr id="14" name="Table 13"/>
          <p:cNvGraphicFramePr>
            <a:graphicFrameLocks noGrp="1"/>
          </p:cNvGraphicFramePr>
          <p:nvPr>
            <p:extLst>
              <p:ext uri="{D42A27DB-BD31-4B8C-83A1-F6EECF244321}">
                <p14:modId xmlns:p14="http://schemas.microsoft.com/office/powerpoint/2010/main" val="2120135258"/>
              </p:ext>
            </p:extLst>
          </p:nvPr>
        </p:nvGraphicFramePr>
        <p:xfrm>
          <a:off x="1600199" y="4114651"/>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2" name="Right Arrow 11"/>
          <p:cNvSpPr/>
          <p:nvPr/>
        </p:nvSpPr>
        <p:spPr bwMode="auto">
          <a:xfrm>
            <a:off x="601133" y="4648200"/>
            <a:ext cx="533400" cy="9906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1465046918"/>
      </p:ext>
    </p:extLst>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5410200"/>
          </a:xfrm>
        </p:spPr>
        <p:txBody>
          <a:bodyPr/>
          <a:lstStyle/>
          <a:p>
            <a:pPr marL="971550" lvl="1" indent="-514350">
              <a:buFont typeface="+mj-lt"/>
              <a:buAutoNum type="alphaLcParenR" startAt="3"/>
              <a:defRPr/>
            </a:pPr>
            <a:r>
              <a:rPr lang="en-US" dirty="0"/>
              <a:t>Given these expected payoffs, solve for Nash Equilibria.</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316411222"/>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solidFill>
                  <a:schemeClr val="tx2">
                    <a:lumMod val="60000"/>
                    <a:lumOff val="40000"/>
                  </a:schemeClr>
                </a:solidFill>
                <a:latin typeface="Calibri" charset="0"/>
                <a:ea typeface="ＭＳ Ｐゴシック" charset="-128"/>
              </a:rPr>
              <a:t>We solve for Nash Equilibria. </a:t>
            </a:r>
            <a:r>
              <a:rPr lang="en-US" altLang="x-none" dirty="0">
                <a:solidFill>
                  <a:schemeClr val="tx2">
                    <a:lumMod val="60000"/>
                    <a:lumOff val="40000"/>
                  </a:schemeClr>
                </a:solidFill>
                <a:latin typeface="Calibri" charset="0"/>
                <a:ea typeface="ＭＳ Ｐゴシック" charset="-128"/>
                <a:sym typeface="Wingdings"/>
              </a:rPr>
              <a:t> </a:t>
            </a:r>
            <a:r>
              <a:rPr lang="en-US" altLang="x-none" i="1" dirty="0">
                <a:solidFill>
                  <a:schemeClr val="tx2">
                    <a:lumMod val="60000"/>
                    <a:lumOff val="40000"/>
                  </a:schemeClr>
                </a:solidFill>
                <a:latin typeface="Calibri" charset="0"/>
                <a:ea typeface="ＭＳ Ｐゴシック" charset="-128"/>
                <a:sym typeface="Wingdings"/>
              </a:rPr>
              <a:t>Bayesian Nash Eq.</a:t>
            </a:r>
            <a:endParaRPr lang="en-US" altLang="x-none" i="1" dirty="0">
              <a:solidFill>
                <a:schemeClr val="tx2">
                  <a:lumMod val="60000"/>
                  <a:lumOff val="40000"/>
                </a:schemeClr>
              </a:solidFill>
              <a:latin typeface="Calibri" charset="0"/>
              <a:ea typeface="ＭＳ Ｐゴシック" charset="-128"/>
            </a:endParaRPr>
          </a:p>
          <a:p>
            <a:pPr lvl="1" eaLnBrk="1" hangingPunct="1">
              <a:lnSpc>
                <a:spcPct val="80000"/>
              </a:lnSpc>
              <a:buFont typeface="Wingdings" pitchFamily="2" charset="2"/>
              <a:buChar char="§"/>
              <a:defRPr/>
            </a:pPr>
            <a:r>
              <a:rPr lang="en-US" altLang="x-none" dirty="0">
                <a:latin typeface="Calibri" charset="0"/>
                <a:ea typeface="ＭＳ Ｐゴシック" charset="-128"/>
              </a:rPr>
              <a:t>(We test whether beliefs about player types are correctly updated along the equilibrium path.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Perfect Bayesian Nash Equilibrium</a:t>
            </a:r>
            <a:r>
              <a:rPr lang="en-US" altLang="x-none" dirty="0">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1792170544"/>
      </p:ext>
    </p:extLst>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918836300"/>
              </p:ext>
            </p:extLst>
          </p:nvPr>
        </p:nvGraphicFramePr>
        <p:xfrm>
          <a:off x="894542" y="129540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 name="Rectangle 3"/>
          <p:cNvSpPr>
            <a:spLocks noGrp="1" noChangeArrowheads="1"/>
          </p:cNvSpPr>
          <p:nvPr>
            <p:ph idx="1"/>
          </p:nvPr>
        </p:nvSpPr>
        <p:spPr>
          <a:xfrm>
            <a:off x="152400" y="4038600"/>
            <a:ext cx="8991600" cy="2362200"/>
          </a:xfrm>
        </p:spPr>
        <p:txBody>
          <a:bodyPr/>
          <a:lstStyle/>
          <a:p>
            <a:pPr eaLnBrk="1" hangingPunct="1">
              <a:lnSpc>
                <a:spcPct val="80000"/>
              </a:lnSpc>
              <a:buFont typeface="Wingdings" pitchFamily="2" charset="2"/>
              <a:buChar char="§"/>
              <a:defRPr/>
            </a:pPr>
            <a:r>
              <a:rPr lang="en-US" dirty="0">
                <a:ea typeface="+mn-ea"/>
                <a:cs typeface="+mn-cs"/>
              </a:rPr>
              <a:t>Equilibria will depend on </a:t>
            </a:r>
            <a:r>
              <a:rPr lang="en-US" b="1" i="1" dirty="0">
                <a:ea typeface="+mn-ea"/>
                <a:cs typeface="+mn-cs"/>
              </a:rPr>
              <a:t>p</a:t>
            </a:r>
            <a:r>
              <a:rPr lang="en-US" dirty="0">
                <a:ea typeface="+mn-ea"/>
                <a:cs typeface="+mn-cs"/>
              </a:rPr>
              <a:t> </a:t>
            </a:r>
            <a:r>
              <a:rPr lang="mr-IN" dirty="0">
                <a:ea typeface="+mn-ea"/>
                <a:cs typeface="+mn-cs"/>
              </a:rPr>
              <a:t>–</a:t>
            </a:r>
            <a:r>
              <a:rPr lang="en-US" dirty="0">
                <a:ea typeface="+mn-ea"/>
                <a:cs typeface="+mn-cs"/>
              </a:rPr>
              <a:t> the prior belief that the Striker is bribed or not </a:t>
            </a:r>
            <a:r>
              <a:rPr lang="mr-IN" dirty="0">
                <a:ea typeface="+mn-ea"/>
                <a:cs typeface="+mn-cs"/>
              </a:rPr>
              <a:t>…</a:t>
            </a: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dirty="0">
                <a:ea typeface="+mn-ea"/>
                <a:cs typeface="+mn-cs"/>
              </a:rPr>
              <a:t>Let’s look at p=0.5</a:t>
            </a: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3213167457"/>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5410200"/>
          </a:xfrm>
        </p:spPr>
        <p:txBody>
          <a:bodyPr/>
          <a:lstStyle/>
          <a:p>
            <a:pPr marL="457200" lvl="1" indent="0">
              <a:buNone/>
              <a:defRPr/>
            </a:pPr>
            <a:r>
              <a:rPr lang="en-US" dirty="0"/>
              <a:t>The Striker is assigned the type “bribed” or “not bribed”, each with 50% probability. </a:t>
            </a:r>
          </a:p>
          <a:p>
            <a:r>
              <a:rPr lang="en-US" dirty="0"/>
              <a:t>If the Striker is </a:t>
            </a:r>
            <a:r>
              <a:rPr lang="en-US" b="1" dirty="0"/>
              <a:t>bribed</a:t>
            </a:r>
            <a:r>
              <a:rPr lang="en-US" dirty="0"/>
              <a:t>, then payoffs are:</a:t>
            </a:r>
            <a:endParaRPr lang="en-US" sz="2400" dirty="0"/>
          </a:p>
          <a:p>
            <a:pPr lvl="1"/>
            <a:r>
              <a:rPr lang="en-US" sz="2000" dirty="0"/>
              <a:t>K: left,   S: left	 	K: E$ 20, S: $ 10</a:t>
            </a:r>
          </a:p>
          <a:p>
            <a:pPr lvl="1"/>
            <a:r>
              <a:rPr lang="en-US" sz="2000" dirty="0"/>
              <a:t>K: left,   S: right	 	K: E$ 0,   S: $ 0</a:t>
            </a:r>
          </a:p>
          <a:p>
            <a:pPr lvl="1"/>
            <a:r>
              <a:rPr lang="en-US" sz="2000" dirty="0"/>
              <a:t>K: right, S: left 	 	K: E$ 0,   S: $ 0</a:t>
            </a:r>
          </a:p>
          <a:p>
            <a:pPr lvl="1"/>
            <a:r>
              <a:rPr lang="en-US" sz="2000" dirty="0"/>
              <a:t>K: right, S: right 		K: E$ 10, S: $ 20</a:t>
            </a:r>
          </a:p>
          <a:p>
            <a:r>
              <a:rPr lang="en-US" dirty="0"/>
              <a:t>If the Striker is </a:t>
            </a:r>
            <a:r>
              <a:rPr lang="en-US" b="1" dirty="0"/>
              <a:t>not bribed</a:t>
            </a:r>
            <a:r>
              <a:rPr lang="en-US" dirty="0"/>
              <a:t>, then payoffs are:</a:t>
            </a:r>
            <a:endParaRPr lang="en-US" sz="2400" dirty="0"/>
          </a:p>
          <a:p>
            <a:pPr lvl="1"/>
            <a:r>
              <a:rPr lang="en-US" sz="2000" dirty="0"/>
              <a:t>K: left,   S: left 		K: E$ 20, S: $ 0</a:t>
            </a:r>
          </a:p>
          <a:p>
            <a:pPr lvl="1"/>
            <a:r>
              <a:rPr lang="en-US" sz="2000" dirty="0"/>
              <a:t>K: left,   S: right 		K: E$ 0,   S: $ 20</a:t>
            </a:r>
          </a:p>
          <a:p>
            <a:pPr lvl="1"/>
            <a:r>
              <a:rPr lang="en-US" sz="2000" dirty="0"/>
              <a:t>K: right, S: left 		K: E$ 0,   S: $ 10</a:t>
            </a:r>
          </a:p>
          <a:p>
            <a:pPr lvl="1"/>
            <a:r>
              <a:rPr lang="en-US" sz="2000" dirty="0"/>
              <a:t>K: right, S: right 		K: E$ 10, S: $ 0</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3215922774"/>
      </p:ext>
    </p:extLst>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4053054840"/>
              </p:ext>
            </p:extLst>
          </p:nvPr>
        </p:nvGraphicFramePr>
        <p:xfrm>
          <a:off x="894542" y="129540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159647597"/>
      </p:ext>
    </p:extLst>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2758558591"/>
              </p:ext>
            </p:extLst>
          </p:nvPr>
        </p:nvGraphicFramePr>
        <p:xfrm>
          <a:off x="894542" y="129540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 name="Rectangle 3"/>
          <p:cNvSpPr>
            <a:spLocks noGrp="1" noChangeArrowheads="1"/>
          </p:cNvSpPr>
          <p:nvPr>
            <p:ph idx="1"/>
          </p:nvPr>
        </p:nvSpPr>
        <p:spPr>
          <a:xfrm>
            <a:off x="152400" y="4038600"/>
            <a:ext cx="8991600" cy="2362200"/>
          </a:xfrm>
        </p:spPr>
        <p:txBody>
          <a:bodyPr/>
          <a:lstStyle/>
          <a:p>
            <a:pPr eaLnBrk="1" hangingPunct="1">
              <a:lnSpc>
                <a:spcPct val="80000"/>
              </a:lnSpc>
              <a:buFont typeface="Wingdings" pitchFamily="2" charset="2"/>
              <a:buChar char="§"/>
              <a:defRPr/>
            </a:pPr>
            <a:r>
              <a:rPr lang="de-AT" sz="2400" dirty="0" err="1">
                <a:ea typeface="+mn-ea"/>
                <a:cs typeface="+mn-cs"/>
              </a:rPr>
              <a:t>With</a:t>
            </a:r>
            <a:r>
              <a:rPr lang="de-AT" sz="2400" dirty="0">
                <a:ea typeface="+mn-ea"/>
                <a:cs typeface="+mn-cs"/>
              </a:rPr>
              <a:t> p=0.5, </a:t>
            </a:r>
            <a:r>
              <a:rPr lang="de-AT" sz="2400" dirty="0" err="1">
                <a:ea typeface="+mn-ea"/>
                <a:cs typeface="+mn-cs"/>
              </a:rPr>
              <a:t>there</a:t>
            </a:r>
            <a:r>
              <a:rPr lang="de-AT" sz="2400" dirty="0">
                <a:ea typeface="+mn-ea"/>
                <a:cs typeface="+mn-cs"/>
              </a:rPr>
              <a:t> </a:t>
            </a:r>
            <a:r>
              <a:rPr lang="de-AT" sz="2400" dirty="0" err="1">
                <a:ea typeface="+mn-ea"/>
                <a:cs typeface="+mn-cs"/>
              </a:rPr>
              <a:t>is</a:t>
            </a:r>
            <a:r>
              <a:rPr lang="de-AT" sz="2400" dirty="0">
                <a:ea typeface="+mn-ea"/>
                <a:cs typeface="+mn-cs"/>
              </a:rPr>
              <a:t> </a:t>
            </a:r>
            <a:r>
              <a:rPr lang="de-AT" sz="2400" dirty="0" err="1">
                <a:ea typeface="+mn-ea"/>
                <a:cs typeface="+mn-cs"/>
              </a:rPr>
              <a:t>only</a:t>
            </a:r>
            <a:r>
              <a:rPr lang="de-AT" sz="2400" dirty="0">
                <a:ea typeface="+mn-ea"/>
                <a:cs typeface="+mn-cs"/>
              </a:rPr>
              <a:t> </a:t>
            </a:r>
            <a:r>
              <a:rPr lang="de-AT" sz="2400" b="1" dirty="0" err="1">
                <a:ea typeface="+mn-ea"/>
                <a:cs typeface="+mn-cs"/>
              </a:rPr>
              <a:t>one</a:t>
            </a:r>
            <a:r>
              <a:rPr lang="de-AT" sz="2400" b="1" dirty="0">
                <a:ea typeface="+mn-ea"/>
                <a:cs typeface="+mn-cs"/>
              </a:rPr>
              <a:t> </a:t>
            </a:r>
            <a:r>
              <a:rPr lang="de-AT" sz="2400" b="1" dirty="0" err="1">
                <a:ea typeface="+mn-ea"/>
                <a:cs typeface="+mn-cs"/>
              </a:rPr>
              <a:t>Bayesian</a:t>
            </a:r>
            <a:r>
              <a:rPr lang="de-AT" sz="2400" b="1" dirty="0">
                <a:ea typeface="+mn-ea"/>
                <a:cs typeface="+mn-cs"/>
              </a:rPr>
              <a:t> Nash Equilibrium</a:t>
            </a:r>
            <a:r>
              <a:rPr lang="de-AT" sz="2400" dirty="0">
                <a:ea typeface="+mn-ea"/>
                <a:cs typeface="+mn-cs"/>
              </a:rPr>
              <a:t>:</a:t>
            </a:r>
            <a:endParaRPr lang="en-US" sz="2400" dirty="0">
              <a:ea typeface="+mn-ea"/>
              <a:cs typeface="+mn-cs"/>
            </a:endParaRPr>
          </a:p>
          <a:p>
            <a:pPr lvl="1" eaLnBrk="1" hangingPunct="1">
              <a:lnSpc>
                <a:spcPct val="80000"/>
              </a:lnSpc>
              <a:buFont typeface="Wingdings" pitchFamily="2" charset="2"/>
              <a:buChar char="§"/>
              <a:defRPr/>
            </a:pPr>
            <a:r>
              <a:rPr lang="en-US" sz="2400" dirty="0">
                <a:ea typeface="+mn-ea"/>
                <a:cs typeface="+mn-cs"/>
              </a:rPr>
              <a:t>Keeper chooses left</a:t>
            </a:r>
          </a:p>
          <a:p>
            <a:pPr lvl="1" eaLnBrk="1" hangingPunct="1">
              <a:lnSpc>
                <a:spcPct val="80000"/>
              </a:lnSpc>
              <a:buFont typeface="Wingdings" pitchFamily="2" charset="2"/>
              <a:buChar char="§"/>
              <a:defRPr/>
            </a:pPr>
            <a:r>
              <a:rPr lang="en-US" sz="2400" dirty="0">
                <a:ea typeface="+mn-ea"/>
                <a:cs typeface="+mn-cs"/>
              </a:rPr>
              <a:t>Striker chooses “If bribed, then left; if not bribed, then right”</a:t>
            </a:r>
          </a:p>
        </p:txBody>
      </p:sp>
    </p:spTree>
    <p:extLst>
      <p:ext uri="{BB962C8B-B14F-4D97-AF65-F5344CB8AC3E}">
        <p14:creationId xmlns:p14="http://schemas.microsoft.com/office/powerpoint/2010/main" val="127574466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4195316615"/>
              </p:ext>
            </p:extLst>
          </p:nvPr>
        </p:nvGraphicFramePr>
        <p:xfrm>
          <a:off x="894542" y="129540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p0+(1-p)20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p0+(1-p)10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p20+(1-p)0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p10+(1-p)10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 name="Rectangle 3"/>
          <p:cNvSpPr>
            <a:spLocks noGrp="1" noChangeArrowheads="1"/>
          </p:cNvSpPr>
          <p:nvPr>
            <p:ph idx="1"/>
          </p:nvPr>
        </p:nvSpPr>
        <p:spPr>
          <a:xfrm>
            <a:off x="152400" y="4038600"/>
            <a:ext cx="8991600" cy="2362200"/>
          </a:xfrm>
        </p:spPr>
        <p:txBody>
          <a:bodyPr/>
          <a:lstStyle/>
          <a:p>
            <a:pPr eaLnBrk="1" hangingPunct="1">
              <a:lnSpc>
                <a:spcPct val="80000"/>
              </a:lnSpc>
              <a:buFont typeface="Wingdings" pitchFamily="2" charset="2"/>
              <a:buChar char="§"/>
              <a:defRPr/>
            </a:pPr>
            <a:r>
              <a:rPr lang="en-US" dirty="0">
                <a:ea typeface="+mn-ea"/>
                <a:cs typeface="+mn-cs"/>
              </a:rPr>
              <a:t>What if p=0.8, </a:t>
            </a:r>
            <a:br>
              <a:rPr lang="en-US" dirty="0">
                <a:ea typeface="+mn-ea"/>
                <a:cs typeface="+mn-cs"/>
              </a:rPr>
            </a:br>
            <a:r>
              <a:rPr lang="en-US" dirty="0">
                <a:ea typeface="+mn-ea"/>
                <a:cs typeface="+mn-cs"/>
              </a:rPr>
              <a:t>i.e. the prior belief that the Striker is bribed is 80% ?</a:t>
            </a:r>
          </a:p>
        </p:txBody>
      </p:sp>
    </p:spTree>
    <p:extLst>
      <p:ext uri="{BB962C8B-B14F-4D97-AF65-F5344CB8AC3E}">
        <p14:creationId xmlns:p14="http://schemas.microsoft.com/office/powerpoint/2010/main" val="547067289"/>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1795394502"/>
              </p:ext>
            </p:extLst>
          </p:nvPr>
        </p:nvGraphicFramePr>
        <p:xfrm>
          <a:off x="894542" y="129540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8</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16</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4</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18</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8</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4" name="Rectangle 3">
            <a:extLst>
              <a:ext uri="{FF2B5EF4-FFF2-40B4-BE49-F238E27FC236}">
                <a16:creationId xmlns:a16="http://schemas.microsoft.com/office/drawing/2014/main" id="{BEFF7264-3346-154C-9FA6-1491796893A3}"/>
              </a:ext>
            </a:extLst>
          </p:cNvPr>
          <p:cNvSpPr>
            <a:spLocks noGrp="1" noChangeArrowheads="1"/>
          </p:cNvSpPr>
          <p:nvPr>
            <p:ph idx="1"/>
          </p:nvPr>
        </p:nvSpPr>
        <p:spPr>
          <a:xfrm>
            <a:off x="152400" y="4038600"/>
            <a:ext cx="8991600" cy="2362200"/>
          </a:xfrm>
        </p:spPr>
        <p:txBody>
          <a:bodyPr/>
          <a:lstStyle/>
          <a:p>
            <a:pPr eaLnBrk="1" hangingPunct="1">
              <a:lnSpc>
                <a:spcPct val="80000"/>
              </a:lnSpc>
              <a:buFont typeface="Wingdings" pitchFamily="2" charset="2"/>
              <a:buChar char="§"/>
              <a:defRPr/>
            </a:pPr>
            <a:r>
              <a:rPr lang="en-US" dirty="0">
                <a:ea typeface="+mn-ea"/>
                <a:cs typeface="+mn-cs"/>
              </a:rPr>
              <a:t>What if p=0.8, </a:t>
            </a:r>
            <a:br>
              <a:rPr lang="en-US" dirty="0">
                <a:ea typeface="+mn-ea"/>
                <a:cs typeface="+mn-cs"/>
              </a:rPr>
            </a:br>
            <a:r>
              <a:rPr lang="en-US" dirty="0">
                <a:ea typeface="+mn-ea"/>
                <a:cs typeface="+mn-cs"/>
              </a:rPr>
              <a:t>i.e. the prior belief that the Striker is bribed is 80% ?</a:t>
            </a:r>
          </a:p>
        </p:txBody>
      </p:sp>
    </p:spTree>
    <p:extLst>
      <p:ext uri="{BB962C8B-B14F-4D97-AF65-F5344CB8AC3E}">
        <p14:creationId xmlns:p14="http://schemas.microsoft.com/office/powerpoint/2010/main" val="4278005231"/>
      </p:ext>
    </p:extLst>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3257109738"/>
              </p:ext>
            </p:extLst>
          </p:nvPr>
        </p:nvGraphicFramePr>
        <p:xfrm>
          <a:off x="894542" y="129540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8</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16*</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4</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4</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18*</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8*</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16</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 name="Rectangle 3"/>
          <p:cNvSpPr>
            <a:spLocks noGrp="1" noChangeArrowheads="1"/>
          </p:cNvSpPr>
          <p:nvPr>
            <p:ph idx="1"/>
          </p:nvPr>
        </p:nvSpPr>
        <p:spPr>
          <a:xfrm>
            <a:off x="152400" y="4038600"/>
            <a:ext cx="8991600" cy="2362200"/>
          </a:xfrm>
        </p:spPr>
        <p:txBody>
          <a:bodyPr/>
          <a:lstStyle/>
          <a:p>
            <a:pPr eaLnBrk="1" hangingPunct="1">
              <a:lnSpc>
                <a:spcPct val="80000"/>
              </a:lnSpc>
              <a:buFont typeface="Wingdings" pitchFamily="2" charset="2"/>
              <a:buChar char="§"/>
              <a:defRPr/>
            </a:pPr>
            <a:r>
              <a:rPr lang="de-AT" sz="2400" dirty="0" err="1"/>
              <a:t>With</a:t>
            </a:r>
            <a:r>
              <a:rPr lang="de-AT" sz="2400" dirty="0"/>
              <a:t> p=0.8, </a:t>
            </a:r>
            <a:r>
              <a:rPr lang="de-AT" sz="2400" dirty="0" err="1"/>
              <a:t>there</a:t>
            </a:r>
            <a:r>
              <a:rPr lang="de-AT" sz="2400" dirty="0"/>
              <a:t> </a:t>
            </a:r>
            <a:r>
              <a:rPr lang="de-AT" sz="2400" dirty="0" err="1"/>
              <a:t>are</a:t>
            </a:r>
            <a:r>
              <a:rPr lang="de-AT" sz="2400" dirty="0"/>
              <a:t> </a:t>
            </a:r>
            <a:r>
              <a:rPr lang="de-AT" sz="2400" dirty="0" err="1"/>
              <a:t>two</a:t>
            </a:r>
            <a:r>
              <a:rPr lang="de-AT" sz="2400" dirty="0"/>
              <a:t> </a:t>
            </a:r>
            <a:r>
              <a:rPr lang="de-AT" sz="2400" dirty="0" err="1"/>
              <a:t>Bayesian</a:t>
            </a:r>
            <a:r>
              <a:rPr lang="de-AT" sz="2400" dirty="0"/>
              <a:t> Nash </a:t>
            </a:r>
            <a:r>
              <a:rPr lang="de-AT" sz="2400" dirty="0" err="1"/>
              <a:t>Equilibria</a:t>
            </a:r>
            <a:r>
              <a:rPr lang="de-AT" sz="2400" dirty="0"/>
              <a:t>:</a:t>
            </a:r>
            <a:endParaRPr lang="en-US" sz="2400" dirty="0"/>
          </a:p>
          <a:p>
            <a:pPr lvl="1" eaLnBrk="1" hangingPunct="1">
              <a:lnSpc>
                <a:spcPct val="80000"/>
              </a:lnSpc>
              <a:buFont typeface="Wingdings" pitchFamily="2" charset="2"/>
              <a:buChar char="§"/>
              <a:defRPr/>
            </a:pPr>
            <a:r>
              <a:rPr lang="en-US" sz="2000" dirty="0"/>
              <a:t>1)</a:t>
            </a:r>
          </a:p>
          <a:p>
            <a:pPr lvl="2" eaLnBrk="1" hangingPunct="1">
              <a:lnSpc>
                <a:spcPct val="80000"/>
              </a:lnSpc>
              <a:buFont typeface="Wingdings" pitchFamily="2" charset="2"/>
              <a:buChar char="§"/>
              <a:defRPr/>
            </a:pPr>
            <a:r>
              <a:rPr lang="en-US" sz="2000" dirty="0"/>
              <a:t>Keeper chooses left</a:t>
            </a:r>
          </a:p>
          <a:p>
            <a:pPr lvl="2" eaLnBrk="1" hangingPunct="1">
              <a:lnSpc>
                <a:spcPct val="80000"/>
              </a:lnSpc>
              <a:buFont typeface="Wingdings" pitchFamily="2" charset="2"/>
              <a:buChar char="§"/>
              <a:defRPr/>
            </a:pPr>
            <a:r>
              <a:rPr lang="en-US" sz="2000" dirty="0"/>
              <a:t>Striker chooses “If bribed, then left; if not bribed, then right”</a:t>
            </a:r>
          </a:p>
          <a:p>
            <a:pPr lvl="1" eaLnBrk="1" hangingPunct="1">
              <a:lnSpc>
                <a:spcPct val="80000"/>
              </a:lnSpc>
              <a:buFont typeface="Wingdings" pitchFamily="2" charset="2"/>
              <a:buChar char="§"/>
              <a:defRPr/>
            </a:pPr>
            <a:r>
              <a:rPr lang="en-US" sz="2000" dirty="0"/>
              <a:t>2)</a:t>
            </a:r>
          </a:p>
          <a:p>
            <a:pPr lvl="2" eaLnBrk="1" hangingPunct="1">
              <a:lnSpc>
                <a:spcPct val="80000"/>
              </a:lnSpc>
              <a:buFont typeface="Wingdings" pitchFamily="2" charset="2"/>
              <a:buChar char="§"/>
              <a:defRPr/>
            </a:pPr>
            <a:r>
              <a:rPr lang="en-US" sz="2000" dirty="0"/>
              <a:t>Keeper chooses right</a:t>
            </a:r>
          </a:p>
          <a:p>
            <a:pPr lvl="2" eaLnBrk="1" hangingPunct="1">
              <a:lnSpc>
                <a:spcPct val="80000"/>
              </a:lnSpc>
              <a:buFont typeface="Wingdings" pitchFamily="2" charset="2"/>
              <a:buChar char="§"/>
              <a:defRPr/>
            </a:pPr>
            <a:r>
              <a:rPr lang="en-US" sz="2000" dirty="0"/>
              <a:t>Striker chooses “If bribed, then right; if not bribed, then left”</a:t>
            </a:r>
          </a:p>
        </p:txBody>
      </p:sp>
    </p:spTree>
    <p:extLst>
      <p:ext uri="{BB962C8B-B14F-4D97-AF65-F5344CB8AC3E}">
        <p14:creationId xmlns:p14="http://schemas.microsoft.com/office/powerpoint/2010/main" val="393824778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latin typeface="Calibri" charset="0"/>
                <a:ea typeface="ＭＳ Ｐゴシック" charset="-128"/>
              </a:rPr>
              <a:t>We solve for Nash Equilibria.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Bayesian Nash Eq.</a:t>
            </a:r>
            <a:endParaRPr lang="en-US" altLang="x-none" i="1" dirty="0">
              <a:latin typeface="Calibri" charset="0"/>
              <a:ea typeface="ＭＳ Ｐゴシック" charset="-128"/>
            </a:endParaRPr>
          </a:p>
          <a:p>
            <a:pPr lvl="1" eaLnBrk="1" hangingPunct="1">
              <a:lnSpc>
                <a:spcPct val="80000"/>
              </a:lnSpc>
              <a:buFont typeface="Wingdings" pitchFamily="2" charset="2"/>
              <a:buChar char="§"/>
              <a:defRPr/>
            </a:pPr>
            <a:r>
              <a:rPr lang="en-US" altLang="x-none" dirty="0">
                <a:solidFill>
                  <a:srgbClr val="FF0000"/>
                </a:solidFill>
                <a:latin typeface="Calibri" charset="0"/>
                <a:ea typeface="ＭＳ Ｐゴシック" charset="-128"/>
              </a:rPr>
              <a:t>(We test whether beliefs about player types are correctly updated along the equilibrium path. </a:t>
            </a:r>
            <a:r>
              <a:rPr lang="en-US" altLang="x-none" dirty="0">
                <a:solidFill>
                  <a:srgbClr val="FF0000"/>
                </a:solidFill>
                <a:latin typeface="Calibri" charset="0"/>
                <a:ea typeface="ＭＳ Ｐゴシック" charset="-128"/>
                <a:sym typeface="Wingdings"/>
              </a:rPr>
              <a:t> </a:t>
            </a:r>
            <a:r>
              <a:rPr lang="en-US" altLang="x-none" i="1" dirty="0">
                <a:solidFill>
                  <a:srgbClr val="FF0000"/>
                </a:solidFill>
                <a:latin typeface="Calibri" charset="0"/>
                <a:ea typeface="ＭＳ Ｐゴシック" charset="-128"/>
                <a:sym typeface="Wingdings"/>
              </a:rPr>
              <a:t>Perfect Bayesian Nash Equilibrium</a:t>
            </a:r>
            <a:r>
              <a:rPr lang="en-US" altLang="x-none" dirty="0">
                <a:solidFill>
                  <a:srgbClr val="FF0000"/>
                </a:solidFill>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632820360"/>
      </p:ext>
    </p:extLst>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1066800"/>
          </a:xfrm>
        </p:spPr>
        <p:txBody>
          <a:bodyPr/>
          <a:lstStyle/>
          <a:p>
            <a:pPr marL="457200" lvl="1" indent="0">
              <a:buNone/>
              <a:defRPr/>
            </a:pPr>
            <a:r>
              <a:rPr lang="en-US" dirty="0"/>
              <a:t>The Striker is assigned the type “bribed” or “not bribed”, each with 50% probability.</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cxnSp>
        <p:nvCxnSpPr>
          <p:cNvPr id="7" name="Straight Connector 10"/>
          <p:cNvCxnSpPr>
            <a:cxnSpLocks noChangeShapeType="1"/>
            <a:stCxn id="9" idx="3"/>
            <a:endCxn id="12" idx="7"/>
          </p:cNvCxnSpPr>
          <p:nvPr/>
        </p:nvCxnSpPr>
        <p:spPr bwMode="auto">
          <a:xfrm flipH="1">
            <a:off x="3240789" y="2446874"/>
            <a:ext cx="1214203"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a:stCxn id="9" idx="5"/>
            <a:endCxn id="13" idx="1"/>
          </p:cNvCxnSpPr>
          <p:nvPr/>
        </p:nvCxnSpPr>
        <p:spPr bwMode="auto">
          <a:xfrm>
            <a:off x="4993808" y="2446874"/>
            <a:ext cx="1137584"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8615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2870311" y="2294474"/>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372101" y="2267540"/>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sp>
        <p:nvSpPr>
          <p:cNvPr id="12" name="Oval 7"/>
          <p:cNvSpPr>
            <a:spLocks noChangeArrowheads="1"/>
          </p:cNvSpPr>
          <p:nvPr/>
        </p:nvSpPr>
        <p:spPr bwMode="auto">
          <a:xfrm>
            <a:off x="2590381" y="27378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sp>
        <p:nvSpPr>
          <p:cNvPr id="13" name="Oval 7"/>
          <p:cNvSpPr>
            <a:spLocks noChangeArrowheads="1"/>
          </p:cNvSpPr>
          <p:nvPr/>
        </p:nvSpPr>
        <p:spPr bwMode="auto">
          <a:xfrm>
            <a:off x="6019800" y="27378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cxnSp>
        <p:nvCxnSpPr>
          <p:cNvPr id="14" name="Straight Connector 10"/>
          <p:cNvCxnSpPr>
            <a:cxnSpLocks noChangeShapeType="1"/>
            <a:stCxn id="12" idx="3"/>
            <a:endCxn id="29" idx="0"/>
          </p:cNvCxnSpPr>
          <p:nvPr/>
        </p:nvCxnSpPr>
        <p:spPr bwMode="auto">
          <a:xfrm flipH="1">
            <a:off x="2217501" y="3323174"/>
            <a:ext cx="48447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10"/>
          <p:cNvCxnSpPr>
            <a:cxnSpLocks noChangeShapeType="1"/>
            <a:stCxn id="12" idx="5"/>
            <a:endCxn id="30" idx="0"/>
          </p:cNvCxnSpPr>
          <p:nvPr/>
        </p:nvCxnSpPr>
        <p:spPr bwMode="auto">
          <a:xfrm>
            <a:off x="3240789" y="3323174"/>
            <a:ext cx="645411"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10"/>
          <p:cNvCxnSpPr>
            <a:cxnSpLocks noChangeShapeType="1"/>
            <a:stCxn id="13" idx="3"/>
            <a:endCxn id="31" idx="0"/>
          </p:cNvCxnSpPr>
          <p:nvPr/>
        </p:nvCxnSpPr>
        <p:spPr bwMode="auto">
          <a:xfrm flipH="1">
            <a:off x="5715000" y="3323174"/>
            <a:ext cx="4163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4" name="Straight Connector 10"/>
          <p:cNvCxnSpPr>
            <a:cxnSpLocks noChangeShapeType="1"/>
            <a:stCxn id="13" idx="5"/>
            <a:endCxn id="32" idx="0"/>
          </p:cNvCxnSpPr>
          <p:nvPr/>
        </p:nvCxnSpPr>
        <p:spPr bwMode="auto">
          <a:xfrm>
            <a:off x="6670208" y="3323174"/>
            <a:ext cx="5687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29" name="Oval 7"/>
          <p:cNvSpPr>
            <a:spLocks noChangeArrowheads="1"/>
          </p:cNvSpPr>
          <p:nvPr/>
        </p:nvSpPr>
        <p:spPr bwMode="auto">
          <a:xfrm>
            <a:off x="1836501"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0" name="Oval 7"/>
          <p:cNvSpPr>
            <a:spLocks noChangeArrowheads="1"/>
          </p:cNvSpPr>
          <p:nvPr/>
        </p:nvSpPr>
        <p:spPr bwMode="auto">
          <a:xfrm>
            <a:off x="35052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1" name="Oval 7"/>
          <p:cNvSpPr>
            <a:spLocks noChangeArrowheads="1"/>
          </p:cNvSpPr>
          <p:nvPr/>
        </p:nvSpPr>
        <p:spPr bwMode="auto">
          <a:xfrm>
            <a:off x="53340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2" name="Oval 7"/>
          <p:cNvSpPr>
            <a:spLocks noChangeArrowheads="1"/>
          </p:cNvSpPr>
          <p:nvPr/>
        </p:nvSpPr>
        <p:spPr bwMode="auto">
          <a:xfrm>
            <a:off x="68580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cxnSp>
        <p:nvCxnSpPr>
          <p:cNvPr id="37" name="Straight Connector 10"/>
          <p:cNvCxnSpPr>
            <a:cxnSpLocks noChangeShapeType="1"/>
            <a:stCxn id="29" idx="3"/>
          </p:cNvCxnSpPr>
          <p:nvPr/>
        </p:nvCxnSpPr>
        <p:spPr bwMode="auto">
          <a:xfrm flipH="1">
            <a:off x="1809698" y="4313774"/>
            <a:ext cx="138395"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9" name="Straight Connector 10"/>
          <p:cNvCxnSpPr>
            <a:cxnSpLocks noChangeShapeType="1"/>
            <a:stCxn id="29" idx="5"/>
          </p:cNvCxnSpPr>
          <p:nvPr/>
        </p:nvCxnSpPr>
        <p:spPr bwMode="auto">
          <a:xfrm>
            <a:off x="2486909" y="4313774"/>
            <a:ext cx="180091"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3" name="Straight Connector 10"/>
          <p:cNvCxnSpPr>
            <a:cxnSpLocks noChangeShapeType="1"/>
            <a:stCxn id="30" idx="3"/>
          </p:cNvCxnSpPr>
          <p:nvPr/>
        </p:nvCxnSpPr>
        <p:spPr bwMode="auto">
          <a:xfrm flipH="1">
            <a:off x="3436701" y="4313774"/>
            <a:ext cx="180091"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 name="Straight Connector 10"/>
          <p:cNvCxnSpPr>
            <a:cxnSpLocks noChangeShapeType="1"/>
            <a:stCxn id="30" idx="5"/>
          </p:cNvCxnSpPr>
          <p:nvPr/>
        </p:nvCxnSpPr>
        <p:spPr bwMode="auto">
          <a:xfrm>
            <a:off x="4155608" y="4313774"/>
            <a:ext cx="223184"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9" name="Straight Connector 10"/>
          <p:cNvCxnSpPr>
            <a:cxnSpLocks noChangeShapeType="1"/>
            <a:stCxn id="31" idx="3"/>
          </p:cNvCxnSpPr>
          <p:nvPr/>
        </p:nvCxnSpPr>
        <p:spPr bwMode="auto">
          <a:xfrm flipH="1">
            <a:off x="5257800"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10"/>
          <p:cNvCxnSpPr>
            <a:cxnSpLocks noChangeShapeType="1"/>
            <a:stCxn id="31" idx="5"/>
          </p:cNvCxnSpPr>
          <p:nvPr/>
        </p:nvCxnSpPr>
        <p:spPr bwMode="auto">
          <a:xfrm>
            <a:off x="5984408"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5" name="Straight Connector 10"/>
          <p:cNvCxnSpPr>
            <a:cxnSpLocks noChangeShapeType="1"/>
            <a:stCxn id="32" idx="3"/>
          </p:cNvCxnSpPr>
          <p:nvPr/>
        </p:nvCxnSpPr>
        <p:spPr bwMode="auto">
          <a:xfrm flipH="1">
            <a:off x="6781800"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 name="Straight Connector 10"/>
          <p:cNvCxnSpPr>
            <a:cxnSpLocks noChangeShapeType="1"/>
            <a:stCxn id="32" idx="5"/>
          </p:cNvCxnSpPr>
          <p:nvPr/>
        </p:nvCxnSpPr>
        <p:spPr bwMode="auto">
          <a:xfrm>
            <a:off x="7508408"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 name="Straight Connector 10"/>
          <p:cNvCxnSpPr>
            <a:cxnSpLocks noChangeShapeType="1"/>
            <a:stCxn id="30" idx="2"/>
            <a:endCxn id="29" idx="6"/>
          </p:cNvCxnSpPr>
          <p:nvPr/>
        </p:nvCxnSpPr>
        <p:spPr bwMode="auto">
          <a:xfrm flipH="1">
            <a:off x="2598501" y="4071307"/>
            <a:ext cx="906699"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67" name="Straight Connector 10"/>
          <p:cNvCxnSpPr>
            <a:cxnSpLocks noChangeShapeType="1"/>
            <a:stCxn id="31" idx="2"/>
            <a:endCxn id="30" idx="6"/>
          </p:cNvCxnSpPr>
          <p:nvPr/>
        </p:nvCxnSpPr>
        <p:spPr bwMode="auto">
          <a:xfrm flipH="1">
            <a:off x="4267200" y="4071307"/>
            <a:ext cx="10668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70" name="Straight Connector 10"/>
          <p:cNvCxnSpPr>
            <a:cxnSpLocks noChangeShapeType="1"/>
            <a:stCxn id="32" idx="2"/>
            <a:endCxn id="31" idx="6"/>
          </p:cNvCxnSpPr>
          <p:nvPr/>
        </p:nvCxnSpPr>
        <p:spPr bwMode="auto">
          <a:xfrm flipH="1">
            <a:off x="6096000" y="4071307"/>
            <a:ext cx="7620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sp>
        <p:nvSpPr>
          <p:cNvPr id="73" name="Rectangle 3"/>
          <p:cNvSpPr txBox="1">
            <a:spLocks noChangeArrowheads="1"/>
          </p:cNvSpPr>
          <p:nvPr/>
        </p:nvSpPr>
        <p:spPr bwMode="auto">
          <a:xfrm>
            <a:off x="1403298" y="4877755"/>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20,10</a:t>
            </a:r>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6" name="Rectangle 3"/>
          <p:cNvSpPr txBox="1">
            <a:spLocks noChangeArrowheads="1"/>
          </p:cNvSpPr>
          <p:nvPr/>
        </p:nvSpPr>
        <p:spPr bwMode="auto">
          <a:xfrm>
            <a:off x="2396238" y="4876005"/>
            <a:ext cx="65561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7" name="Rectangle 3"/>
          <p:cNvSpPr txBox="1">
            <a:spLocks noChangeArrowheads="1"/>
          </p:cNvSpPr>
          <p:nvPr/>
        </p:nvSpPr>
        <p:spPr bwMode="auto">
          <a:xfrm>
            <a:off x="3987800" y="4876005"/>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8" name="Rectangle 3"/>
          <p:cNvSpPr txBox="1">
            <a:spLocks noChangeArrowheads="1"/>
          </p:cNvSpPr>
          <p:nvPr/>
        </p:nvSpPr>
        <p:spPr bwMode="auto">
          <a:xfrm>
            <a:off x="3115348" y="4876005"/>
            <a:ext cx="715189"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9" name="Rectangle 3"/>
          <p:cNvSpPr txBox="1">
            <a:spLocks noChangeArrowheads="1"/>
          </p:cNvSpPr>
          <p:nvPr/>
        </p:nvSpPr>
        <p:spPr bwMode="auto">
          <a:xfrm>
            <a:off x="4864098" y="4876005"/>
            <a:ext cx="74930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0" name="Rectangle 3"/>
          <p:cNvSpPr txBox="1">
            <a:spLocks noChangeArrowheads="1"/>
          </p:cNvSpPr>
          <p:nvPr/>
        </p:nvSpPr>
        <p:spPr bwMode="auto">
          <a:xfrm>
            <a:off x="5791200" y="4876005"/>
            <a:ext cx="74659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1" name="Rectangle 3"/>
          <p:cNvSpPr txBox="1">
            <a:spLocks noChangeArrowheads="1"/>
          </p:cNvSpPr>
          <p:nvPr/>
        </p:nvSpPr>
        <p:spPr bwMode="auto">
          <a:xfrm>
            <a:off x="6477001" y="4872139"/>
            <a:ext cx="7493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0,20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2" name="Rectangle 3"/>
          <p:cNvSpPr txBox="1">
            <a:spLocks noChangeArrowheads="1"/>
          </p:cNvSpPr>
          <p:nvPr/>
        </p:nvSpPr>
        <p:spPr bwMode="auto">
          <a:xfrm>
            <a:off x="7312752" y="4872139"/>
            <a:ext cx="789847"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10,0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3" name="Rectangle 3"/>
          <p:cNvSpPr txBox="1">
            <a:spLocks noChangeArrowheads="1"/>
          </p:cNvSpPr>
          <p:nvPr/>
        </p:nvSpPr>
        <p:spPr bwMode="auto">
          <a:xfrm>
            <a:off x="247021" y="4872138"/>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K,S</a:t>
            </a: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4" name="Rectangle 3"/>
          <p:cNvSpPr txBox="1">
            <a:spLocks noChangeArrowheads="1"/>
          </p:cNvSpPr>
          <p:nvPr/>
        </p:nvSpPr>
        <p:spPr bwMode="auto">
          <a:xfrm>
            <a:off x="-343006" y="1995368"/>
            <a:ext cx="3229554" cy="557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457200" lvl="1" indent="0">
              <a:buFontTx/>
              <a:buNone/>
              <a:defRPr/>
            </a:pPr>
            <a:r>
              <a:rPr lang="en-US" b="1" kern="0" dirty="0"/>
              <a:t>Or</a:t>
            </a:r>
            <a:r>
              <a:rPr lang="en-US" b="1" kern="0"/>
              <a:t>, equivalently:</a:t>
            </a:r>
            <a:endParaRPr lang="en-US" b="1" kern="0" dirty="0">
              <a:ea typeface="+mn-ea"/>
            </a:endParaRPr>
          </a:p>
        </p:txBody>
      </p:sp>
      <p:sp>
        <p:nvSpPr>
          <p:cNvPr id="53" name="Rectangle 3">
            <a:extLst>
              <a:ext uri="{FF2B5EF4-FFF2-40B4-BE49-F238E27FC236}">
                <a16:creationId xmlns:a16="http://schemas.microsoft.com/office/drawing/2014/main" id="{C784DFD5-D69A-0043-A6F8-7968ACCA8551}"/>
              </a:ext>
            </a:extLst>
          </p:cNvPr>
          <p:cNvSpPr txBox="1">
            <a:spLocks noChangeArrowheads="1"/>
          </p:cNvSpPr>
          <p:nvPr/>
        </p:nvSpPr>
        <p:spPr bwMode="auto">
          <a:xfrm>
            <a:off x="1953717" y="3265652"/>
            <a:ext cx="644784"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54" name="Rectangle 3">
            <a:extLst>
              <a:ext uri="{FF2B5EF4-FFF2-40B4-BE49-F238E27FC236}">
                <a16:creationId xmlns:a16="http://schemas.microsoft.com/office/drawing/2014/main" id="{89F855DE-AFC4-C74F-8F0D-AE21EFD07869}"/>
              </a:ext>
            </a:extLst>
          </p:cNvPr>
          <p:cNvSpPr txBox="1">
            <a:spLocks noChangeArrowheads="1"/>
          </p:cNvSpPr>
          <p:nvPr/>
        </p:nvSpPr>
        <p:spPr bwMode="auto">
          <a:xfrm>
            <a:off x="3365808" y="3250985"/>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endParaRPr lang="en-US" kern="0" dirty="0">
              <a:ea typeface="+mn-ea"/>
              <a:cs typeface="+mn-cs"/>
            </a:endParaRPr>
          </a:p>
        </p:txBody>
      </p:sp>
      <p:sp>
        <p:nvSpPr>
          <p:cNvPr id="56" name="Rectangle 3">
            <a:extLst>
              <a:ext uri="{FF2B5EF4-FFF2-40B4-BE49-F238E27FC236}">
                <a16:creationId xmlns:a16="http://schemas.microsoft.com/office/drawing/2014/main" id="{5D103BD9-F9DA-C84C-8BBE-85EFF9C54D10}"/>
              </a:ext>
            </a:extLst>
          </p:cNvPr>
          <p:cNvSpPr txBox="1">
            <a:spLocks noChangeArrowheads="1"/>
          </p:cNvSpPr>
          <p:nvPr/>
        </p:nvSpPr>
        <p:spPr bwMode="auto">
          <a:xfrm>
            <a:off x="6875696" y="3294120"/>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57" name="Rectangle 3">
            <a:extLst>
              <a:ext uri="{FF2B5EF4-FFF2-40B4-BE49-F238E27FC236}">
                <a16:creationId xmlns:a16="http://schemas.microsoft.com/office/drawing/2014/main" id="{16F66B9E-B54E-474C-A001-675B250AB869}"/>
              </a:ext>
            </a:extLst>
          </p:cNvPr>
          <p:cNvSpPr txBox="1">
            <a:spLocks noChangeArrowheads="1"/>
          </p:cNvSpPr>
          <p:nvPr/>
        </p:nvSpPr>
        <p:spPr bwMode="auto">
          <a:xfrm>
            <a:off x="5378450" y="325562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59" name="Rectangle 3">
            <a:extLst>
              <a:ext uri="{FF2B5EF4-FFF2-40B4-BE49-F238E27FC236}">
                <a16:creationId xmlns:a16="http://schemas.microsoft.com/office/drawing/2014/main" id="{BD3F1DBC-1305-5D4B-978B-A3E439F9F50F}"/>
              </a:ext>
            </a:extLst>
          </p:cNvPr>
          <p:cNvSpPr txBox="1">
            <a:spLocks noChangeArrowheads="1"/>
          </p:cNvSpPr>
          <p:nvPr/>
        </p:nvSpPr>
        <p:spPr bwMode="auto">
          <a:xfrm>
            <a:off x="1309008" y="4368879"/>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0" name="Rectangle 3">
            <a:extLst>
              <a:ext uri="{FF2B5EF4-FFF2-40B4-BE49-F238E27FC236}">
                <a16:creationId xmlns:a16="http://schemas.microsoft.com/office/drawing/2014/main" id="{318CA6EB-F493-E34D-B755-47CEBDBA770D}"/>
              </a:ext>
            </a:extLst>
          </p:cNvPr>
          <p:cNvSpPr txBox="1">
            <a:spLocks noChangeArrowheads="1"/>
          </p:cNvSpPr>
          <p:nvPr/>
        </p:nvSpPr>
        <p:spPr bwMode="auto">
          <a:xfrm>
            <a:off x="2426663" y="432128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1" name="Rectangle 3">
            <a:extLst>
              <a:ext uri="{FF2B5EF4-FFF2-40B4-BE49-F238E27FC236}">
                <a16:creationId xmlns:a16="http://schemas.microsoft.com/office/drawing/2014/main" id="{A53208A6-AD1C-834F-B0C1-38960A9E46DA}"/>
              </a:ext>
            </a:extLst>
          </p:cNvPr>
          <p:cNvSpPr txBox="1">
            <a:spLocks noChangeArrowheads="1"/>
          </p:cNvSpPr>
          <p:nvPr/>
        </p:nvSpPr>
        <p:spPr bwMode="auto">
          <a:xfrm>
            <a:off x="2942120" y="4428067"/>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2" name="Rectangle 3">
            <a:extLst>
              <a:ext uri="{FF2B5EF4-FFF2-40B4-BE49-F238E27FC236}">
                <a16:creationId xmlns:a16="http://schemas.microsoft.com/office/drawing/2014/main" id="{196E044F-BC25-5E4B-8D29-352704F3FEB5}"/>
              </a:ext>
            </a:extLst>
          </p:cNvPr>
          <p:cNvSpPr txBox="1">
            <a:spLocks noChangeArrowheads="1"/>
          </p:cNvSpPr>
          <p:nvPr/>
        </p:nvSpPr>
        <p:spPr bwMode="auto">
          <a:xfrm>
            <a:off x="4803020" y="443231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3" name="Rectangle 3">
            <a:extLst>
              <a:ext uri="{FF2B5EF4-FFF2-40B4-BE49-F238E27FC236}">
                <a16:creationId xmlns:a16="http://schemas.microsoft.com/office/drawing/2014/main" id="{6E254737-B96E-924E-A627-FD8D61836EB6}"/>
              </a:ext>
            </a:extLst>
          </p:cNvPr>
          <p:cNvSpPr txBox="1">
            <a:spLocks noChangeArrowheads="1"/>
          </p:cNvSpPr>
          <p:nvPr/>
        </p:nvSpPr>
        <p:spPr bwMode="auto">
          <a:xfrm>
            <a:off x="6324600" y="4473541"/>
            <a:ext cx="65181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5" name="Rectangle 3">
            <a:extLst>
              <a:ext uri="{FF2B5EF4-FFF2-40B4-BE49-F238E27FC236}">
                <a16:creationId xmlns:a16="http://schemas.microsoft.com/office/drawing/2014/main" id="{0043348B-7985-C742-93C9-6F7AED3924EF}"/>
              </a:ext>
            </a:extLst>
          </p:cNvPr>
          <p:cNvSpPr txBox="1">
            <a:spLocks noChangeArrowheads="1"/>
          </p:cNvSpPr>
          <p:nvPr/>
        </p:nvSpPr>
        <p:spPr bwMode="auto">
          <a:xfrm>
            <a:off x="4130197" y="4372604"/>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6" name="Rectangle 3">
            <a:extLst>
              <a:ext uri="{FF2B5EF4-FFF2-40B4-BE49-F238E27FC236}">
                <a16:creationId xmlns:a16="http://schemas.microsoft.com/office/drawing/2014/main" id="{E48DDBD0-7215-1E44-8AF7-78D4C4108735}"/>
              </a:ext>
            </a:extLst>
          </p:cNvPr>
          <p:cNvSpPr txBox="1">
            <a:spLocks noChangeArrowheads="1"/>
          </p:cNvSpPr>
          <p:nvPr/>
        </p:nvSpPr>
        <p:spPr bwMode="auto">
          <a:xfrm>
            <a:off x="5926143" y="4297206"/>
            <a:ext cx="708673"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8" name="Rectangle 3">
            <a:extLst>
              <a:ext uri="{FF2B5EF4-FFF2-40B4-BE49-F238E27FC236}">
                <a16:creationId xmlns:a16="http://schemas.microsoft.com/office/drawing/2014/main" id="{A9A954BB-A4DE-4341-838F-DE187633D1E1}"/>
              </a:ext>
            </a:extLst>
          </p:cNvPr>
          <p:cNvSpPr txBox="1">
            <a:spLocks noChangeArrowheads="1"/>
          </p:cNvSpPr>
          <p:nvPr/>
        </p:nvSpPr>
        <p:spPr bwMode="auto">
          <a:xfrm>
            <a:off x="7470368" y="434011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72" name="Rectangle 3">
            <a:extLst>
              <a:ext uri="{FF2B5EF4-FFF2-40B4-BE49-F238E27FC236}">
                <a16:creationId xmlns:a16="http://schemas.microsoft.com/office/drawing/2014/main" id="{2F44F4DB-AA91-5F4B-80E0-79DDEBC5F64E}"/>
              </a:ext>
            </a:extLst>
          </p:cNvPr>
          <p:cNvSpPr txBox="1">
            <a:spLocks noChangeArrowheads="1"/>
          </p:cNvSpPr>
          <p:nvPr/>
        </p:nvSpPr>
        <p:spPr bwMode="auto">
          <a:xfrm>
            <a:off x="152400" y="5209272"/>
            <a:ext cx="8991600" cy="11915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288925" lvl="1" indent="-288925" eaLnBrk="1" hangingPunct="1">
              <a:lnSpc>
                <a:spcPct val="80000"/>
              </a:lnSpc>
              <a:spcBef>
                <a:spcPts val="0"/>
              </a:spcBef>
              <a:buFont typeface="Wingdings" pitchFamily="2" charset="2"/>
              <a:buChar char="§"/>
              <a:defRPr/>
            </a:pPr>
            <a:r>
              <a:rPr lang="en-US" altLang="x-none" kern="0" dirty="0">
                <a:solidFill>
                  <a:srgbClr val="FF0000"/>
                </a:solidFill>
                <a:latin typeface="Calibri" charset="0"/>
                <a:ea typeface="ＭＳ Ｐゴシック" charset="-128"/>
              </a:rPr>
              <a:t>Since the Keeper cannot observe any action of the Striker, she cannot update her beliefs about the </a:t>
            </a:r>
            <a:r>
              <a:rPr lang="en-US" altLang="x-none" kern="0" dirty="0" err="1">
                <a:solidFill>
                  <a:srgbClr val="FF0000"/>
                </a:solidFill>
                <a:latin typeface="Calibri" charset="0"/>
                <a:ea typeface="ＭＳ Ｐゴシック" charset="-128"/>
              </a:rPr>
              <a:t>Strikers’s</a:t>
            </a:r>
            <a:r>
              <a:rPr lang="en-US" altLang="x-none" kern="0" dirty="0">
                <a:solidFill>
                  <a:srgbClr val="FF0000"/>
                </a:solidFill>
                <a:latin typeface="Calibri" charset="0"/>
                <a:ea typeface="ＭＳ Ｐゴシック" charset="-128"/>
              </a:rPr>
              <a:t> type. Thus, we don’t need to check for </a:t>
            </a:r>
            <a:r>
              <a:rPr lang="en-US" altLang="x-none" i="1" kern="0" dirty="0">
                <a:solidFill>
                  <a:srgbClr val="FF0000"/>
                </a:solidFill>
                <a:latin typeface="Calibri" charset="0"/>
                <a:ea typeface="ＭＳ Ｐゴシック" charset="-128"/>
                <a:sym typeface="Wingdings"/>
              </a:rPr>
              <a:t>Perfect Bayesian Nash Equilibrium</a:t>
            </a:r>
            <a:r>
              <a:rPr lang="en-US" altLang="x-none" kern="0" dirty="0">
                <a:solidFill>
                  <a:srgbClr val="FF0000"/>
                </a:solidFill>
                <a:latin typeface="Calibri" charset="0"/>
                <a:ea typeface="ＭＳ Ｐゴシック" charset="-128"/>
                <a:sym typeface="Wingdings"/>
              </a:rPr>
              <a:t>. All Bayesian NEs are “perfect” here.</a:t>
            </a:r>
            <a:endParaRPr lang="en-US" altLang="x-none" kern="0" dirty="0">
              <a:solidFill>
                <a:srgbClr val="FF0000"/>
              </a:solidFill>
              <a:latin typeface="Calibri" charset="0"/>
              <a:ea typeface="ＭＳ Ｐゴシック" charset="-128"/>
            </a:endParaRPr>
          </a:p>
          <a:p>
            <a:pPr marL="0" eaLnBrk="1" hangingPunct="1">
              <a:lnSpc>
                <a:spcPct val="80000"/>
              </a:lnSpc>
              <a:spcBef>
                <a:spcPts val="0"/>
              </a:spcBef>
              <a:buFont typeface="Wingdings" pitchFamily="2" charset="2"/>
              <a:buChar char="§"/>
              <a:defRPr/>
            </a:pPr>
            <a:endParaRPr lang="en-US" kern="0" dirty="0">
              <a:ea typeface="+mn-ea"/>
              <a:cs typeface="+mn-cs"/>
            </a:endParaRPr>
          </a:p>
          <a:p>
            <a:pPr marL="0" eaLnBrk="1" hangingPunct="1">
              <a:lnSpc>
                <a:spcPct val="80000"/>
              </a:lnSpc>
              <a:spcBef>
                <a:spcPts val="0"/>
              </a:spcBef>
              <a:buFont typeface="Wingdings" pitchFamily="2" charset="2"/>
              <a:buChar char="§"/>
              <a:defRPr/>
            </a:pPr>
            <a:endParaRPr lang="en-US" kern="0" dirty="0">
              <a:ea typeface="+mn-ea"/>
              <a:cs typeface="+mn-cs"/>
            </a:endParaRPr>
          </a:p>
        </p:txBody>
      </p:sp>
    </p:spTree>
    <p:extLst>
      <p:ext uri="{BB962C8B-B14F-4D97-AF65-F5344CB8AC3E}">
        <p14:creationId xmlns:p14="http://schemas.microsoft.com/office/powerpoint/2010/main" val="3645929621"/>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marL="971550" lvl="1" indent="-514350">
              <a:buFont typeface="+mj-lt"/>
              <a:buAutoNum type="alphaLcParenR" startAt="3"/>
              <a:defRPr/>
            </a:pPr>
            <a:r>
              <a:rPr lang="en-US" dirty="0"/>
              <a:t>How did participants decide in the experiment? Did they play equilibrium? Did behavior change over time?</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689219869"/>
      </p:ext>
    </p:extLst>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graphicFrame>
        <p:nvGraphicFramePr>
          <p:cNvPr id="14" name="Table 13"/>
          <p:cNvGraphicFramePr>
            <a:graphicFrameLocks noGrp="1"/>
          </p:cNvGraphicFramePr>
          <p:nvPr>
            <p:extLst>
              <p:ext uri="{D42A27DB-BD31-4B8C-83A1-F6EECF244321}">
                <p14:modId xmlns:p14="http://schemas.microsoft.com/office/powerpoint/2010/main" val="78637518"/>
              </p:ext>
            </p:extLst>
          </p:nvPr>
        </p:nvGraphicFramePr>
        <p:xfrm>
          <a:off x="1785367" y="1200150"/>
          <a:ext cx="7354916" cy="2540102"/>
        </p:xfrm>
        <a:graphic>
          <a:graphicData uri="http://schemas.openxmlformats.org/drawingml/2006/table">
            <a:tbl>
              <a:tblPr/>
              <a:tblGrid>
                <a:gridCol w="452039">
                  <a:extLst>
                    <a:ext uri="{9D8B030D-6E8A-4147-A177-3AD203B41FA5}">
                      <a16:colId xmlns:a16="http://schemas.microsoft.com/office/drawing/2014/main" val="20000"/>
                    </a:ext>
                  </a:extLst>
                </a:gridCol>
                <a:gridCol w="986125">
                  <a:extLst>
                    <a:ext uri="{9D8B030D-6E8A-4147-A177-3AD203B41FA5}">
                      <a16:colId xmlns:a16="http://schemas.microsoft.com/office/drawing/2014/main" val="20001"/>
                    </a:ext>
                  </a:extLst>
                </a:gridCol>
                <a:gridCol w="1479188">
                  <a:extLst>
                    <a:ext uri="{9D8B030D-6E8A-4147-A177-3AD203B41FA5}">
                      <a16:colId xmlns:a16="http://schemas.microsoft.com/office/drawing/2014/main" val="20002"/>
                    </a:ext>
                  </a:extLst>
                </a:gridCol>
                <a:gridCol w="1479188">
                  <a:extLst>
                    <a:ext uri="{9D8B030D-6E8A-4147-A177-3AD203B41FA5}">
                      <a16:colId xmlns:a16="http://schemas.microsoft.com/office/drawing/2014/main" val="20003"/>
                    </a:ext>
                  </a:extLst>
                </a:gridCol>
                <a:gridCol w="1479188">
                  <a:extLst>
                    <a:ext uri="{9D8B030D-6E8A-4147-A177-3AD203B41FA5}">
                      <a16:colId xmlns:a16="http://schemas.microsoft.com/office/drawing/2014/main" val="20004"/>
                    </a:ext>
                  </a:extLst>
                </a:gridCol>
                <a:gridCol w="1479188">
                  <a:extLst>
                    <a:ext uri="{9D8B030D-6E8A-4147-A177-3AD203B41FA5}">
                      <a16:colId xmlns:a16="http://schemas.microsoft.com/office/drawing/2014/main" val="20005"/>
                    </a:ext>
                  </a:extLst>
                </a:gridCol>
              </a:tblGrid>
              <a:tr h="339242">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4">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US"/>
                    </a:p>
                  </a:txBody>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0"/>
                  </a:ext>
                </a:extLst>
              </a:tr>
              <a:tr h="339242">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left,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left</a:t>
                      </a:r>
                    </a:p>
                  </a:txBody>
                  <a:tcPr marL="0" marR="0" marT="0" marB="0"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Br: right,</a:t>
                      </a:r>
                    </a:p>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If </a:t>
                      </a:r>
                      <a:r>
                        <a:rPr kumimoji="0" lang="en-US" altLang="x-none" sz="1800" b="0" i="0" u="none" strike="noStrike" cap="none" normalizeH="0" baseline="0" dirty="0" err="1">
                          <a:ln>
                            <a:noFill/>
                          </a:ln>
                          <a:solidFill>
                            <a:schemeClr val="tx1"/>
                          </a:solidFill>
                          <a:effectLst/>
                          <a:latin typeface="Calibri" charset="0"/>
                          <a:ea typeface="ＭＳ Ｐゴシック" charset="-128"/>
                        </a:rPr>
                        <a:t>nBr</a:t>
                      </a:r>
                      <a:r>
                        <a:rPr kumimoji="0" lang="en-US" altLang="x-none" sz="1800" b="0" i="0" u="none" strike="noStrike" cap="none" normalizeH="0" baseline="0" dirty="0">
                          <a:ln>
                            <a:noFill/>
                          </a:ln>
                          <a:solidFill>
                            <a:schemeClr val="tx1"/>
                          </a:solidFill>
                          <a:effectLst/>
                          <a:latin typeface="Calibri" charset="0"/>
                          <a:ea typeface="ＭＳ Ｐゴシック" charset="-128"/>
                        </a:rPr>
                        <a:t>: 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val="10001"/>
                  </a:ext>
                </a:extLst>
              </a:tr>
              <a:tr h="768833">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20*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68833">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15*</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5</a:t>
                      </a:r>
                    </a:p>
                  </a:txBody>
                  <a:tcPr marL="45720" marR="45720" marT="45708" marB="45708" anchor="ctr" horzOverflow="overflow">
                    <a:lnL w="19050"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10*</a:t>
                      </a: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3" name="Rectangle 3"/>
          <p:cNvSpPr>
            <a:spLocks noGrp="1" noChangeArrowheads="1"/>
          </p:cNvSpPr>
          <p:nvPr>
            <p:ph idx="1"/>
          </p:nvPr>
        </p:nvSpPr>
        <p:spPr>
          <a:xfrm>
            <a:off x="228600" y="990600"/>
            <a:ext cx="2841116" cy="1676400"/>
          </a:xfrm>
        </p:spPr>
        <p:txBody>
          <a:bodyPr/>
          <a:lstStyle/>
          <a:p>
            <a:pPr marL="0" indent="0" eaLnBrk="1" hangingPunct="1">
              <a:lnSpc>
                <a:spcPct val="80000"/>
              </a:lnSpc>
              <a:buNone/>
              <a:defRPr/>
            </a:pPr>
            <a:r>
              <a:rPr lang="de-AT" sz="2400" dirty="0" err="1">
                <a:ea typeface="+mn-ea"/>
                <a:cs typeface="+mn-cs"/>
              </a:rPr>
              <a:t>With</a:t>
            </a:r>
            <a:r>
              <a:rPr lang="de-AT" sz="2400" dirty="0">
                <a:ea typeface="+mn-ea"/>
                <a:cs typeface="+mn-cs"/>
              </a:rPr>
              <a:t> p=0.5, </a:t>
            </a:r>
            <a:r>
              <a:rPr lang="de-AT" sz="2400" dirty="0" err="1">
                <a:ea typeface="+mn-ea"/>
                <a:cs typeface="+mn-cs"/>
              </a:rPr>
              <a:t>one</a:t>
            </a:r>
            <a:r>
              <a:rPr lang="de-AT" sz="2400" dirty="0">
                <a:ea typeface="+mn-ea"/>
                <a:cs typeface="+mn-cs"/>
              </a:rPr>
              <a:t> BNE:</a:t>
            </a:r>
            <a:endParaRPr lang="en-US" sz="2400" dirty="0">
              <a:ea typeface="+mn-ea"/>
              <a:cs typeface="+mn-cs"/>
            </a:endParaRPr>
          </a:p>
          <a:p>
            <a:pPr marL="0" indent="0" eaLnBrk="1" hangingPunct="1">
              <a:lnSpc>
                <a:spcPct val="80000"/>
              </a:lnSpc>
              <a:buNone/>
              <a:defRPr/>
            </a:pPr>
            <a:r>
              <a:rPr lang="en-US" sz="2400" dirty="0">
                <a:ea typeface="+mn-ea"/>
                <a:cs typeface="+mn-cs"/>
              </a:rPr>
              <a:t>K: left</a:t>
            </a:r>
          </a:p>
          <a:p>
            <a:pPr marL="0" indent="0" eaLnBrk="1" hangingPunct="1">
              <a:lnSpc>
                <a:spcPct val="80000"/>
              </a:lnSpc>
              <a:buNone/>
              <a:defRPr/>
            </a:pPr>
            <a:r>
              <a:rPr lang="en-US" sz="2400" dirty="0">
                <a:ea typeface="+mn-ea"/>
                <a:cs typeface="+mn-cs"/>
              </a:rPr>
              <a:t>S: left if bribed,</a:t>
            </a:r>
            <a:br>
              <a:rPr lang="en-US" sz="2400" dirty="0">
                <a:ea typeface="+mn-ea"/>
                <a:cs typeface="+mn-cs"/>
              </a:rPr>
            </a:br>
            <a:r>
              <a:rPr lang="en-US" sz="2400" dirty="0">
                <a:ea typeface="+mn-ea"/>
                <a:cs typeface="+mn-cs"/>
              </a:rPr>
              <a:t>right if not bribed</a:t>
            </a:r>
          </a:p>
        </p:txBody>
      </p:sp>
      <p:sp>
        <p:nvSpPr>
          <p:cNvPr id="2" name="Rectangle 1">
            <a:extLst>
              <a:ext uri="{FF2B5EF4-FFF2-40B4-BE49-F238E27FC236}">
                <a16:creationId xmlns:a16="http://schemas.microsoft.com/office/drawing/2014/main" id="{9C57EBAA-10AB-ED46-BBE8-1EBD44BBA601}"/>
              </a:ext>
            </a:extLst>
          </p:cNvPr>
          <p:cNvSpPr/>
          <p:nvPr/>
        </p:nvSpPr>
        <p:spPr bwMode="auto">
          <a:xfrm>
            <a:off x="4713249" y="2209800"/>
            <a:ext cx="1462325" cy="762000"/>
          </a:xfrm>
          <a:prstGeom prst="rect">
            <a:avLst/>
          </a:prstGeom>
          <a:noFill/>
          <a:ln w="508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6" name="Rectangle 3">
            <a:extLst>
              <a:ext uri="{FF2B5EF4-FFF2-40B4-BE49-F238E27FC236}">
                <a16:creationId xmlns:a16="http://schemas.microsoft.com/office/drawing/2014/main" id="{C7061012-8D61-D246-8D4E-40460DF9FB4C}"/>
              </a:ext>
            </a:extLst>
          </p:cNvPr>
          <p:cNvSpPr txBox="1">
            <a:spLocks noChangeArrowheads="1"/>
          </p:cNvSpPr>
          <p:nvPr/>
        </p:nvSpPr>
        <p:spPr bwMode="auto">
          <a:xfrm>
            <a:off x="544258" y="4969933"/>
            <a:ext cx="22098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eaLnBrk="1" hangingPunct="1">
              <a:lnSpc>
                <a:spcPct val="80000"/>
              </a:lnSpc>
              <a:buFont typeface="Wingdings" pitchFamily="2" charset="2"/>
              <a:buChar char="§"/>
              <a:defRPr/>
            </a:pPr>
            <a:r>
              <a:rPr lang="de-AT" sz="2400" kern="0" dirty="0" err="1">
                <a:solidFill>
                  <a:srgbClr val="FF0000"/>
                </a:solidFill>
              </a:rPr>
              <a:t>Predicted</a:t>
            </a:r>
            <a:endParaRPr lang="de-AT" sz="2400" kern="0" dirty="0">
              <a:solidFill>
                <a:srgbClr val="FF0000"/>
              </a:solidFill>
            </a:endParaRPr>
          </a:p>
          <a:p>
            <a:pPr eaLnBrk="1" hangingPunct="1">
              <a:lnSpc>
                <a:spcPct val="80000"/>
              </a:lnSpc>
              <a:buFont typeface="Wingdings" pitchFamily="2" charset="2"/>
              <a:buChar char="§"/>
              <a:defRPr/>
            </a:pPr>
            <a:r>
              <a:rPr lang="de-AT" sz="2400" kern="0" dirty="0"/>
              <a:t>Round 1</a:t>
            </a:r>
          </a:p>
          <a:p>
            <a:pPr eaLnBrk="1" hangingPunct="1">
              <a:lnSpc>
                <a:spcPct val="80000"/>
              </a:lnSpc>
              <a:buFont typeface="Wingdings" pitchFamily="2" charset="2"/>
              <a:buChar char="§"/>
              <a:defRPr/>
            </a:pPr>
            <a:r>
              <a:rPr lang="de-AT" sz="2400" kern="0" dirty="0"/>
              <a:t>Round 2</a:t>
            </a:r>
          </a:p>
          <a:p>
            <a:pPr eaLnBrk="1" hangingPunct="1">
              <a:lnSpc>
                <a:spcPct val="80000"/>
              </a:lnSpc>
              <a:buFont typeface="Wingdings" pitchFamily="2" charset="2"/>
              <a:buChar char="§"/>
              <a:defRPr/>
            </a:pPr>
            <a:r>
              <a:rPr lang="de-AT" sz="2400" kern="0" dirty="0"/>
              <a:t>Round 3</a:t>
            </a:r>
            <a:endParaRPr lang="en-US" sz="2000" kern="0" dirty="0"/>
          </a:p>
        </p:txBody>
      </p:sp>
      <p:sp>
        <p:nvSpPr>
          <p:cNvPr id="7" name="Rectangle 3">
            <a:extLst>
              <a:ext uri="{FF2B5EF4-FFF2-40B4-BE49-F238E27FC236}">
                <a16:creationId xmlns:a16="http://schemas.microsoft.com/office/drawing/2014/main" id="{CEFE54C7-A41E-9B42-AA9D-2F22321D3A74}"/>
              </a:ext>
            </a:extLst>
          </p:cNvPr>
          <p:cNvSpPr txBox="1">
            <a:spLocks noChangeArrowheads="1"/>
          </p:cNvSpPr>
          <p:nvPr/>
        </p:nvSpPr>
        <p:spPr bwMode="auto">
          <a:xfrm>
            <a:off x="2819400" y="4969933"/>
            <a:ext cx="5105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0" indent="0" eaLnBrk="1" hangingPunct="1">
              <a:lnSpc>
                <a:spcPct val="80000"/>
              </a:lnSpc>
              <a:buNone/>
              <a:defRPr/>
            </a:pPr>
            <a:r>
              <a:rPr lang="de-AT" sz="2400" kern="0" dirty="0">
                <a:solidFill>
                  <a:srgbClr val="FF0000"/>
                </a:solidFill>
              </a:rPr>
              <a:t>100%                 100%                       0%</a:t>
            </a:r>
          </a:p>
          <a:p>
            <a:pPr marL="0" indent="0" eaLnBrk="1" hangingPunct="1">
              <a:lnSpc>
                <a:spcPct val="80000"/>
              </a:lnSpc>
              <a:buNone/>
              <a:defRPr/>
            </a:pPr>
            <a:r>
              <a:rPr lang="de-AT" sz="2400" kern="0" dirty="0"/>
              <a:t>  57%                   38%                     29%</a:t>
            </a:r>
            <a:endParaRPr lang="en-US" sz="2000" kern="0" dirty="0"/>
          </a:p>
          <a:p>
            <a:pPr marL="0" indent="0" eaLnBrk="1" hangingPunct="1">
              <a:lnSpc>
                <a:spcPct val="80000"/>
              </a:lnSpc>
              <a:buNone/>
              <a:defRPr/>
            </a:pPr>
            <a:r>
              <a:rPr lang="de-AT" sz="2400" kern="0" dirty="0"/>
              <a:t>  61%                   36%                     17%</a:t>
            </a:r>
          </a:p>
          <a:p>
            <a:pPr marL="0" indent="0" eaLnBrk="1" hangingPunct="1">
              <a:lnSpc>
                <a:spcPct val="80000"/>
              </a:lnSpc>
              <a:buNone/>
              <a:defRPr/>
            </a:pPr>
            <a:r>
              <a:rPr lang="de-AT" sz="2400" kern="0" dirty="0"/>
              <a:t>  52%                   33%                     27%</a:t>
            </a:r>
          </a:p>
        </p:txBody>
      </p:sp>
      <p:sp>
        <p:nvSpPr>
          <p:cNvPr id="8" name="Rectangle 3">
            <a:extLst>
              <a:ext uri="{FF2B5EF4-FFF2-40B4-BE49-F238E27FC236}">
                <a16:creationId xmlns:a16="http://schemas.microsoft.com/office/drawing/2014/main" id="{51152FE4-7AC8-864A-9601-7553937FA0A2}"/>
              </a:ext>
            </a:extLst>
          </p:cNvPr>
          <p:cNvSpPr txBox="1">
            <a:spLocks noChangeArrowheads="1"/>
          </p:cNvSpPr>
          <p:nvPr/>
        </p:nvSpPr>
        <p:spPr bwMode="auto">
          <a:xfrm>
            <a:off x="2710329" y="4167716"/>
            <a:ext cx="6357471" cy="404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0" indent="0" eaLnBrk="1" hangingPunct="1">
              <a:lnSpc>
                <a:spcPct val="80000"/>
              </a:lnSpc>
              <a:buNone/>
              <a:defRPr/>
            </a:pPr>
            <a:r>
              <a:rPr lang="en-US" b="1" kern="0" dirty="0"/>
              <a:t>Frequency of “left”</a:t>
            </a:r>
          </a:p>
          <a:p>
            <a:pPr marL="0" indent="0" eaLnBrk="1" hangingPunct="1">
              <a:lnSpc>
                <a:spcPct val="80000"/>
              </a:lnSpc>
              <a:buNone/>
              <a:defRPr/>
            </a:pPr>
            <a:r>
              <a:rPr lang="en-US" sz="2400" kern="0" dirty="0"/>
              <a:t>Keeper           Striker: bribed    Striker: not bribed</a:t>
            </a:r>
          </a:p>
        </p:txBody>
      </p:sp>
    </p:spTree>
    <p:extLst>
      <p:ext uri="{BB962C8B-B14F-4D97-AF65-F5344CB8AC3E}">
        <p14:creationId xmlns:p14="http://schemas.microsoft.com/office/powerpoint/2010/main" val="57700433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solidFill>
                  <a:srgbClr val="FF0000"/>
                </a:solidFill>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latin typeface="Calibri" charset="0"/>
                <a:ea typeface="ＭＳ Ｐゴシック" charset="-128"/>
              </a:rPr>
              <a:t>We solve for Nash Equilibria.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Bayesian Nash Eq.</a:t>
            </a:r>
            <a:endParaRPr lang="en-US" altLang="x-none" i="1" dirty="0">
              <a:latin typeface="Calibri" charset="0"/>
              <a:ea typeface="ＭＳ Ｐゴシック" charset="-128"/>
            </a:endParaRPr>
          </a:p>
          <a:p>
            <a:pPr lvl="1" eaLnBrk="1" hangingPunct="1">
              <a:lnSpc>
                <a:spcPct val="80000"/>
              </a:lnSpc>
              <a:buFont typeface="Wingdings" pitchFamily="2" charset="2"/>
              <a:buChar char="§"/>
              <a:defRPr/>
            </a:pPr>
            <a:r>
              <a:rPr lang="en-US" altLang="x-none" dirty="0">
                <a:latin typeface="Calibri" charset="0"/>
                <a:ea typeface="ＭＳ Ｐゴシック" charset="-128"/>
              </a:rPr>
              <a:t>(We test whether beliefs about player types are correctly updated along the equilibrium path.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Perfect Bayesian Nash Equilibrium</a:t>
            </a:r>
            <a:r>
              <a:rPr lang="en-US" altLang="x-none" dirty="0">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274730119"/>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1066800"/>
          </a:xfrm>
        </p:spPr>
        <p:txBody>
          <a:bodyPr/>
          <a:lstStyle/>
          <a:p>
            <a:pPr marL="457200" lvl="1" indent="0">
              <a:buNone/>
              <a:defRPr/>
            </a:pPr>
            <a:r>
              <a:rPr lang="en-US" dirty="0"/>
              <a:t>The Striker is assigned the type “bribed” or “not bribed”, each with 50% probability.  </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graphicFrame>
        <p:nvGraphicFramePr>
          <p:cNvPr id="4" name="Table 3"/>
          <p:cNvGraphicFramePr>
            <a:graphicFrameLocks noGrp="1"/>
          </p:cNvGraphicFramePr>
          <p:nvPr>
            <p:extLst>
              <p:ext uri="{D42A27DB-BD31-4B8C-83A1-F6EECF244321}">
                <p14:modId xmlns:p14="http://schemas.microsoft.com/office/powerpoint/2010/main" val="2402370804"/>
              </p:ext>
            </p:extLst>
          </p:nvPr>
        </p:nvGraphicFramePr>
        <p:xfrm>
          <a:off x="609600" y="319405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008424154"/>
              </p:ext>
            </p:extLst>
          </p:nvPr>
        </p:nvGraphicFramePr>
        <p:xfrm>
          <a:off x="4876800" y="3187700"/>
          <a:ext cx="3505200" cy="2063750"/>
        </p:xfrm>
        <a:graphic>
          <a:graphicData uri="http://schemas.openxmlformats.org/drawingml/2006/table">
            <a:tbl>
              <a:tblPr/>
              <a:tblGrid>
                <a:gridCol w="490728">
                  <a:extLst>
                    <a:ext uri="{9D8B030D-6E8A-4147-A177-3AD203B41FA5}">
                      <a16:colId xmlns:a16="http://schemas.microsoft.com/office/drawing/2014/main" val="20000"/>
                    </a:ext>
                  </a:extLst>
                </a:gridCol>
                <a:gridCol w="957072">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1066800">
                  <a:extLst>
                    <a:ext uri="{9D8B030D-6E8A-4147-A177-3AD203B41FA5}">
                      <a16:colId xmlns:a16="http://schemas.microsoft.com/office/drawing/2014/main" val="20003"/>
                    </a:ext>
                  </a:extLst>
                </a:gridCol>
              </a:tblGrid>
              <a:tr h="315913">
                <a:tc rowSpan="2"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endParaRPr kumimoji="0" lang="x-none" altLang="x-none" sz="1800" b="0" i="0" u="none" strike="noStrike" cap="none" normalizeH="0" baseline="0">
                        <a:ln>
                          <a:noFill/>
                        </a:ln>
                        <a:solidFill>
                          <a:schemeClr val="tx1"/>
                        </a:solidFill>
                        <a:effectLst/>
                        <a:latin typeface="Calibri" charset="0"/>
                        <a:ea typeface="ＭＳ Ｐゴシック" charset="-128"/>
                      </a:endParaRPr>
                    </a:p>
                  </a:txBody>
                  <a:tcPr marL="0" marR="0" marT="0" marB="0" anchor="ctr" horzOverflow="overflow">
                    <a:lnL>
                      <a:noFill/>
                    </a:lnL>
                    <a:lnR w="28575" cap="flat" cmpd="sng" algn="ctr">
                      <a:solidFill>
                        <a:srgbClr val="7F7F7F"/>
                      </a:solidFill>
                      <a:prstDash val="solid"/>
                      <a:round/>
                      <a:headEnd type="none" w="med" len="med"/>
                      <a:tailEnd type="none" w="med" len="med"/>
                    </a:lnR>
                    <a:lnT>
                      <a:noFill/>
                    </a:lnT>
                    <a:lnB w="28575" cap="flat" cmpd="sng" algn="ctr">
                      <a:solidFill>
                        <a:srgbClr val="7F7F7F"/>
                      </a:solidFill>
                      <a:prstDash val="solid"/>
                      <a:round/>
                      <a:headEnd type="none" w="med" len="med"/>
                      <a:tailEnd type="none" w="med" len="med"/>
                    </a:lnB>
                    <a:lnTlToBr>
                      <a:noFill/>
                    </a:lnTlToBr>
                    <a:lnBlToTr>
                      <a:noFill/>
                    </a:lnBlToTr>
                    <a:noFill/>
                  </a:tcPr>
                </a:tc>
                <a:tc rowSpan="2" hMerge="1">
                  <a:txBody>
                    <a:bodyPr/>
                    <a:lstStyle/>
                    <a:p>
                      <a:endParaRPr lang="en-US"/>
                    </a:p>
                  </a:txBody>
                  <a:tcPr/>
                </a:tc>
                <a:tc grid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S (not bribed)</a:t>
                      </a:r>
                    </a:p>
                  </a:txBody>
                  <a:tcPr marL="0" marR="0" marT="0" marB="0" anchor="ctr" horzOverflow="overflow">
                    <a:lnL w="28575"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hMerge="1">
                  <a:txBody>
                    <a:bodyPr/>
                    <a:lstStyle/>
                    <a:p>
                      <a:endParaRPr lang="en-US"/>
                    </a:p>
                  </a:txBody>
                  <a:tcPr/>
                </a:tc>
                <a:extLst>
                  <a:ext uri="{0D108BD9-81ED-4DB2-BD59-A6C34878D82A}">
                    <a16:rowId xmlns:a16="http://schemas.microsoft.com/office/drawing/2014/main" val="10000"/>
                  </a:ext>
                </a:extLst>
              </a:tr>
              <a:tr h="315913">
                <a:tc gridSpan="2" vMerge="1">
                  <a:txBody>
                    <a:bodyPr/>
                    <a:lstStyle/>
                    <a:p>
                      <a:endParaRPr lang="en-US"/>
                    </a:p>
                  </a:txBody>
                  <a:tcPr/>
                </a:tc>
                <a:tc hMerge="1"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extLst>
                  <a:ext uri="{0D108BD9-81ED-4DB2-BD59-A6C34878D82A}">
                    <a16:rowId xmlns:a16="http://schemas.microsoft.com/office/drawing/2014/main" val="10001"/>
                  </a:ext>
                </a:extLst>
              </a:tr>
              <a:tr h="715962">
                <a:tc rowSpan="2">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K</a:t>
                      </a:r>
                    </a:p>
                  </a:txBody>
                  <a:tcPr marL="0" marR="0" marT="0" marB="0"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left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20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28575" cap="flat" cmpd="sng" algn="ctr">
                      <a:solidFill>
                        <a:srgbClr val="7F7F7F"/>
                      </a:solidFill>
                      <a:prstDash val="solid"/>
                      <a:round/>
                      <a:headEnd type="none" w="med" len="med"/>
                      <a:tailEnd type="none" w="med" len="med"/>
                    </a:lnT>
                    <a:lnB w="19050"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15962">
                <a:tc vMerge="1">
                  <a:txBody>
                    <a:bodyPr/>
                    <a:lstStyle/>
                    <a:p>
                      <a:endParaRPr lang="en-US"/>
                    </a:p>
                  </a:txBody>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ctr" defTabSz="914400" rtl="0" eaLnBrk="1" fontAlgn="base" latinLnBrk="0" hangingPunct="1">
                        <a:lnSpc>
                          <a:spcPct val="115000"/>
                        </a:lnSpc>
                        <a:spcBef>
                          <a:spcPct val="0"/>
                        </a:spcBef>
                        <a:spcAft>
                          <a:spcPts val="400"/>
                        </a:spcAft>
                        <a:buClrTx/>
                        <a:buSzTx/>
                        <a:buFontTx/>
                        <a:buNone/>
                        <a:tabLst/>
                      </a:pPr>
                      <a:r>
                        <a:rPr kumimoji="0" lang="en-US" altLang="x-none" sz="1800" b="0" i="0" u="none" strike="noStrike" cap="none" normalizeH="0" baseline="0" dirty="0">
                          <a:ln>
                            <a:noFill/>
                          </a:ln>
                          <a:solidFill>
                            <a:schemeClr val="tx1"/>
                          </a:solidFill>
                          <a:effectLst/>
                          <a:latin typeface="Calibri" charset="0"/>
                          <a:ea typeface="ＭＳ Ｐゴシック" charset="-128"/>
                        </a:rPr>
                        <a:t>right</a:t>
                      </a:r>
                    </a:p>
                  </a:txBody>
                  <a:tcPr marL="0" marR="0" marT="0" marB="0"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solidFill>
                      <a:srgbClr val="FFB1B1"/>
                    </a:solid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28575" cap="flat" cmpd="sng" algn="ctr">
                      <a:solidFill>
                        <a:srgbClr val="7F7F7F"/>
                      </a:solidFill>
                      <a:prstDash val="solid"/>
                      <a:round/>
                      <a:headEnd type="none" w="med" len="med"/>
                      <a:tailEnd type="none" w="med" len="med"/>
                    </a:lnL>
                    <a:lnR w="19050"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tc>
                  <a:txBody>
                    <a:bodyPr/>
                    <a:lstStyle>
                      <a:lvl1pPr>
                        <a:spcBef>
                          <a:spcPct val="20000"/>
                        </a:spcBef>
                        <a:buClr>
                          <a:srgbClr val="01326D"/>
                        </a:buClr>
                        <a:buFont typeface="Wingdings" charset="2"/>
                        <a:defRPr sz="2400">
                          <a:solidFill>
                            <a:schemeClr val="tx1"/>
                          </a:solidFill>
                          <a:latin typeface="Calibri" charset="0"/>
                          <a:ea typeface="ＭＳ Ｐゴシック" charset="-128"/>
                        </a:defRPr>
                      </a:lvl1pPr>
                      <a:lvl2pPr marL="742950" indent="-285750">
                        <a:spcBef>
                          <a:spcPct val="20000"/>
                        </a:spcBef>
                        <a:defRPr sz="2400">
                          <a:solidFill>
                            <a:schemeClr val="tx1"/>
                          </a:solidFill>
                          <a:latin typeface="Calibri" charset="0"/>
                          <a:ea typeface="ＭＳ Ｐゴシック" charset="-128"/>
                        </a:defRPr>
                      </a:lvl2pPr>
                      <a:lvl3pPr marL="1143000" indent="-228600">
                        <a:spcBef>
                          <a:spcPct val="20000"/>
                        </a:spcBef>
                        <a:defRPr sz="2400">
                          <a:solidFill>
                            <a:schemeClr val="tx1"/>
                          </a:solidFill>
                          <a:latin typeface="Calibri" charset="0"/>
                          <a:ea typeface="ＭＳ Ｐゴシック" charset="-128"/>
                        </a:defRPr>
                      </a:lvl3pPr>
                      <a:lvl4pPr marL="1600200" indent="-228600">
                        <a:spcBef>
                          <a:spcPct val="20000"/>
                        </a:spcBef>
                        <a:defRPr sz="2400">
                          <a:solidFill>
                            <a:schemeClr val="tx1"/>
                          </a:solidFill>
                          <a:latin typeface="Calibri" charset="0"/>
                          <a:ea typeface="ＭＳ Ｐゴシック" charset="-128"/>
                        </a:defRPr>
                      </a:lvl4pPr>
                      <a:lvl5pPr marL="2057400" indent="-228600">
                        <a:spcBef>
                          <a:spcPct val="20000"/>
                        </a:spcBef>
                        <a:defRPr sz="2400">
                          <a:solidFill>
                            <a:schemeClr val="tx1"/>
                          </a:solidFill>
                          <a:latin typeface="Calibri" charset="0"/>
                          <a:ea typeface="ＭＳ Ｐゴシック" charset="-128"/>
                        </a:defRPr>
                      </a:lvl5pPr>
                      <a:lvl6pPr marL="2514600" indent="-228600" eaLnBrk="0" fontAlgn="base" hangingPunct="0">
                        <a:spcBef>
                          <a:spcPct val="20000"/>
                        </a:spcBef>
                        <a:spcAft>
                          <a:spcPct val="0"/>
                        </a:spcAft>
                        <a:defRPr sz="2400">
                          <a:solidFill>
                            <a:schemeClr val="tx1"/>
                          </a:solidFill>
                          <a:latin typeface="Calibri" charset="0"/>
                          <a:ea typeface="ＭＳ Ｐゴシック" charset="-128"/>
                        </a:defRPr>
                      </a:lvl6pPr>
                      <a:lvl7pPr marL="2971800" indent="-228600" eaLnBrk="0" fontAlgn="base" hangingPunct="0">
                        <a:spcBef>
                          <a:spcPct val="20000"/>
                        </a:spcBef>
                        <a:spcAft>
                          <a:spcPct val="0"/>
                        </a:spcAft>
                        <a:defRPr sz="2400">
                          <a:solidFill>
                            <a:schemeClr val="tx1"/>
                          </a:solidFill>
                          <a:latin typeface="Calibri" charset="0"/>
                          <a:ea typeface="ＭＳ Ｐゴシック" charset="-128"/>
                        </a:defRPr>
                      </a:lvl7pPr>
                      <a:lvl8pPr marL="3429000" indent="-228600" eaLnBrk="0" fontAlgn="base" hangingPunct="0">
                        <a:spcBef>
                          <a:spcPct val="20000"/>
                        </a:spcBef>
                        <a:spcAft>
                          <a:spcPct val="0"/>
                        </a:spcAft>
                        <a:defRPr sz="2400">
                          <a:solidFill>
                            <a:schemeClr val="tx1"/>
                          </a:solidFill>
                          <a:latin typeface="Calibri" charset="0"/>
                          <a:ea typeface="ＭＳ Ｐゴシック" charset="-128"/>
                        </a:defRPr>
                      </a:lvl8pPr>
                      <a:lvl9pPr marL="3886200" indent="-228600" eaLnBrk="0" fontAlgn="base" hangingPunct="0">
                        <a:spcBef>
                          <a:spcPct val="20000"/>
                        </a:spcBef>
                        <a:spcAft>
                          <a:spcPct val="0"/>
                        </a:spcAft>
                        <a:defRPr sz="2400">
                          <a:solidFill>
                            <a:schemeClr val="tx1"/>
                          </a:solidFill>
                          <a:latin typeface="Calibri" charset="0"/>
                          <a:ea typeface="ＭＳ Ｐゴシック"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x-none" sz="1800" b="0" i="0" u="none" strike="noStrike" cap="none" normalizeH="0" baseline="0" dirty="0">
                          <a:ln>
                            <a:noFill/>
                          </a:ln>
                          <a:solidFill>
                            <a:schemeClr val="tx1"/>
                          </a:solidFill>
                          <a:effectLst/>
                          <a:latin typeface="Calibri" charset="0"/>
                          <a:ea typeface="ＭＳ Ｐゴシック" charset="-128"/>
                        </a:rPr>
                        <a:t>10</a:t>
                      </a:r>
                      <a:endParaRPr kumimoji="0" lang="en-US" altLang="x-none" sz="1800" b="0" i="0" u="none" strike="noStrike" cap="none" normalizeH="0" baseline="0" dirty="0">
                        <a:ln>
                          <a:noFill/>
                        </a:ln>
                        <a:solidFill>
                          <a:schemeClr val="tx1"/>
                        </a:solidFill>
                        <a:effectLst/>
                        <a:latin typeface="Calibri" charset="0"/>
                        <a:ea typeface="ＭＳ Ｐゴシック" charset="-128"/>
                      </a:endParaRPr>
                    </a:p>
                  </a:txBody>
                  <a:tcPr marL="45720" marR="45720" marT="45708" marB="45708" anchor="ctr" horzOverflow="overflow">
                    <a:lnL w="19050" cap="flat" cmpd="sng" algn="ctr">
                      <a:solidFill>
                        <a:srgbClr val="7F7F7F"/>
                      </a:solidFill>
                      <a:prstDash val="solid"/>
                      <a:round/>
                      <a:headEnd type="none" w="med" len="med"/>
                      <a:tailEnd type="none" w="med" len="med"/>
                    </a:lnL>
                    <a:lnR w="28575" cap="flat" cmpd="sng" algn="ctr">
                      <a:solidFill>
                        <a:srgbClr val="7F7F7F"/>
                      </a:solidFill>
                      <a:prstDash val="solid"/>
                      <a:round/>
                      <a:headEnd type="none" w="med" len="med"/>
                      <a:tailEnd type="none" w="med" len="med"/>
                    </a:lnR>
                    <a:lnT w="19050" cap="flat" cmpd="sng" algn="ctr">
                      <a:solidFill>
                        <a:srgbClr val="7F7F7F"/>
                      </a:solidFill>
                      <a:prstDash val="solid"/>
                      <a:round/>
                      <a:headEnd type="none" w="med" len="med"/>
                      <a:tailEnd type="none" w="med" len="med"/>
                    </a:lnT>
                    <a:lnB w="285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cxnSp>
        <p:nvCxnSpPr>
          <p:cNvPr id="7" name="Straight Connector 10"/>
          <p:cNvCxnSpPr>
            <a:cxnSpLocks noChangeShapeType="1"/>
            <a:stCxn id="9" idx="3"/>
          </p:cNvCxnSpPr>
          <p:nvPr/>
        </p:nvCxnSpPr>
        <p:spPr bwMode="auto">
          <a:xfrm flipH="1">
            <a:off x="3197459" y="2445917"/>
            <a:ext cx="1257533" cy="5957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p:cNvCxnSpPr>
          <p:nvPr/>
        </p:nvCxnSpPr>
        <p:spPr bwMode="auto">
          <a:xfrm rot="16200000" flipH="1">
            <a:off x="5247482" y="2193131"/>
            <a:ext cx="595312" cy="1101725"/>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860550"/>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2870311" y="2293517"/>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dirty="0">
                <a:latin typeface="Calibri" charset="0"/>
              </a:rPr>
              <a:t>p   (=50%)</a:t>
            </a:r>
          </a:p>
        </p:txBody>
      </p:sp>
      <p:sp>
        <p:nvSpPr>
          <p:cNvPr id="11" name="TextBox 17"/>
          <p:cNvSpPr txBox="1">
            <a:spLocks noChangeArrowheads="1"/>
          </p:cNvSpPr>
          <p:nvPr/>
        </p:nvSpPr>
        <p:spPr bwMode="auto">
          <a:xfrm>
            <a:off x="5372101" y="2266583"/>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spTree>
    <p:extLst>
      <p:ext uri="{BB962C8B-B14F-4D97-AF65-F5344CB8AC3E}">
        <p14:creationId xmlns:p14="http://schemas.microsoft.com/office/powerpoint/2010/main" val="256272780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1066800"/>
          </a:xfrm>
        </p:spPr>
        <p:txBody>
          <a:bodyPr/>
          <a:lstStyle/>
          <a:p>
            <a:pPr marL="457200" lvl="1" indent="0">
              <a:buNone/>
              <a:defRPr/>
            </a:pPr>
            <a:r>
              <a:rPr lang="en-US" dirty="0"/>
              <a:t>The Striker is assigned the type “bribed” or “not bribed”, each with 50% probability. </a:t>
            </a:r>
            <a:endParaRPr lang="en-US" dirty="0">
              <a:ea typeface="+mn-ea"/>
              <a:cs typeface="+mn-cs"/>
            </a:endParaRPr>
          </a:p>
        </p:txBody>
      </p:sp>
      <p:cxnSp>
        <p:nvCxnSpPr>
          <p:cNvPr id="7" name="Straight Connector 10"/>
          <p:cNvCxnSpPr>
            <a:cxnSpLocks noChangeShapeType="1"/>
            <a:stCxn id="9" idx="3"/>
            <a:endCxn id="12" idx="7"/>
          </p:cNvCxnSpPr>
          <p:nvPr/>
        </p:nvCxnSpPr>
        <p:spPr bwMode="auto">
          <a:xfrm flipH="1">
            <a:off x="3240789" y="2454386"/>
            <a:ext cx="1214203"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a:stCxn id="9" idx="5"/>
            <a:endCxn id="13" idx="1"/>
          </p:cNvCxnSpPr>
          <p:nvPr/>
        </p:nvCxnSpPr>
        <p:spPr bwMode="auto">
          <a:xfrm>
            <a:off x="4993808" y="2454386"/>
            <a:ext cx="1137584"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8690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2870311" y="2301986"/>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372101" y="2275052"/>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sp>
        <p:nvSpPr>
          <p:cNvPr id="12" name="Oval 7"/>
          <p:cNvSpPr>
            <a:spLocks noChangeArrowheads="1"/>
          </p:cNvSpPr>
          <p:nvPr/>
        </p:nvSpPr>
        <p:spPr bwMode="auto">
          <a:xfrm>
            <a:off x="2590381" y="27453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13" name="Oval 7"/>
          <p:cNvSpPr>
            <a:spLocks noChangeArrowheads="1"/>
          </p:cNvSpPr>
          <p:nvPr/>
        </p:nvSpPr>
        <p:spPr bwMode="auto">
          <a:xfrm>
            <a:off x="6019800" y="27453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cxnSp>
        <p:nvCxnSpPr>
          <p:cNvPr id="14" name="Straight Connector 10"/>
          <p:cNvCxnSpPr>
            <a:cxnSpLocks noChangeShapeType="1"/>
            <a:stCxn id="12" idx="3"/>
            <a:endCxn id="29" idx="0"/>
          </p:cNvCxnSpPr>
          <p:nvPr/>
        </p:nvCxnSpPr>
        <p:spPr bwMode="auto">
          <a:xfrm flipH="1">
            <a:off x="2217501" y="3330686"/>
            <a:ext cx="48447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10"/>
          <p:cNvCxnSpPr>
            <a:cxnSpLocks noChangeShapeType="1"/>
            <a:stCxn id="12" idx="5"/>
            <a:endCxn id="30" idx="0"/>
          </p:cNvCxnSpPr>
          <p:nvPr/>
        </p:nvCxnSpPr>
        <p:spPr bwMode="auto">
          <a:xfrm>
            <a:off x="3240789" y="3330686"/>
            <a:ext cx="645411"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10"/>
          <p:cNvCxnSpPr>
            <a:cxnSpLocks noChangeShapeType="1"/>
            <a:stCxn id="13" idx="3"/>
            <a:endCxn id="31" idx="0"/>
          </p:cNvCxnSpPr>
          <p:nvPr/>
        </p:nvCxnSpPr>
        <p:spPr bwMode="auto">
          <a:xfrm flipH="1">
            <a:off x="5715000" y="3330686"/>
            <a:ext cx="4163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4" name="Straight Connector 10"/>
          <p:cNvCxnSpPr>
            <a:cxnSpLocks noChangeShapeType="1"/>
            <a:stCxn id="13" idx="5"/>
            <a:endCxn id="32" idx="0"/>
          </p:cNvCxnSpPr>
          <p:nvPr/>
        </p:nvCxnSpPr>
        <p:spPr bwMode="auto">
          <a:xfrm>
            <a:off x="6670208" y="3330686"/>
            <a:ext cx="5687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29" name="Oval 7"/>
          <p:cNvSpPr>
            <a:spLocks noChangeArrowheads="1"/>
          </p:cNvSpPr>
          <p:nvPr/>
        </p:nvSpPr>
        <p:spPr bwMode="auto">
          <a:xfrm>
            <a:off x="1836501" y="37359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sp>
        <p:nvSpPr>
          <p:cNvPr id="30" name="Oval 7"/>
          <p:cNvSpPr>
            <a:spLocks noChangeArrowheads="1"/>
          </p:cNvSpPr>
          <p:nvPr/>
        </p:nvSpPr>
        <p:spPr bwMode="auto">
          <a:xfrm>
            <a:off x="3505200" y="37359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sp>
        <p:nvSpPr>
          <p:cNvPr id="31" name="Oval 7"/>
          <p:cNvSpPr>
            <a:spLocks noChangeArrowheads="1"/>
          </p:cNvSpPr>
          <p:nvPr/>
        </p:nvSpPr>
        <p:spPr bwMode="auto">
          <a:xfrm>
            <a:off x="5334000" y="37359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sp>
        <p:nvSpPr>
          <p:cNvPr id="32" name="Oval 7"/>
          <p:cNvSpPr>
            <a:spLocks noChangeArrowheads="1"/>
          </p:cNvSpPr>
          <p:nvPr/>
        </p:nvSpPr>
        <p:spPr bwMode="auto">
          <a:xfrm>
            <a:off x="6858000" y="3735919"/>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cxnSp>
        <p:nvCxnSpPr>
          <p:cNvPr id="37" name="Straight Connector 10"/>
          <p:cNvCxnSpPr>
            <a:cxnSpLocks noChangeShapeType="1"/>
            <a:stCxn id="29" idx="3"/>
          </p:cNvCxnSpPr>
          <p:nvPr/>
        </p:nvCxnSpPr>
        <p:spPr bwMode="auto">
          <a:xfrm flipH="1">
            <a:off x="1809698" y="4321286"/>
            <a:ext cx="138395"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9" name="Straight Connector 10"/>
          <p:cNvCxnSpPr>
            <a:cxnSpLocks noChangeShapeType="1"/>
            <a:stCxn id="29" idx="5"/>
          </p:cNvCxnSpPr>
          <p:nvPr/>
        </p:nvCxnSpPr>
        <p:spPr bwMode="auto">
          <a:xfrm>
            <a:off x="2486909" y="4321286"/>
            <a:ext cx="180091"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3" name="Straight Connector 10"/>
          <p:cNvCxnSpPr>
            <a:cxnSpLocks noChangeShapeType="1"/>
            <a:stCxn id="30" idx="3"/>
          </p:cNvCxnSpPr>
          <p:nvPr/>
        </p:nvCxnSpPr>
        <p:spPr bwMode="auto">
          <a:xfrm flipH="1">
            <a:off x="3436701" y="4321286"/>
            <a:ext cx="180091"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 name="Straight Connector 10"/>
          <p:cNvCxnSpPr>
            <a:cxnSpLocks noChangeShapeType="1"/>
            <a:stCxn id="30" idx="5"/>
          </p:cNvCxnSpPr>
          <p:nvPr/>
        </p:nvCxnSpPr>
        <p:spPr bwMode="auto">
          <a:xfrm>
            <a:off x="4155608" y="4321286"/>
            <a:ext cx="223184"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9" name="Straight Connector 10"/>
          <p:cNvCxnSpPr>
            <a:cxnSpLocks noChangeShapeType="1"/>
            <a:stCxn id="31" idx="3"/>
          </p:cNvCxnSpPr>
          <p:nvPr/>
        </p:nvCxnSpPr>
        <p:spPr bwMode="auto">
          <a:xfrm flipH="1">
            <a:off x="5257800" y="4321286"/>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10"/>
          <p:cNvCxnSpPr>
            <a:cxnSpLocks noChangeShapeType="1"/>
            <a:stCxn id="31" idx="5"/>
          </p:cNvCxnSpPr>
          <p:nvPr/>
        </p:nvCxnSpPr>
        <p:spPr bwMode="auto">
          <a:xfrm>
            <a:off x="5984408" y="4321286"/>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5" name="Straight Connector 10"/>
          <p:cNvCxnSpPr>
            <a:cxnSpLocks noChangeShapeType="1"/>
            <a:stCxn id="32" idx="3"/>
          </p:cNvCxnSpPr>
          <p:nvPr/>
        </p:nvCxnSpPr>
        <p:spPr bwMode="auto">
          <a:xfrm flipH="1">
            <a:off x="6781800" y="4321286"/>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 name="Straight Connector 10"/>
          <p:cNvCxnSpPr>
            <a:cxnSpLocks noChangeShapeType="1"/>
            <a:stCxn id="32" idx="5"/>
          </p:cNvCxnSpPr>
          <p:nvPr/>
        </p:nvCxnSpPr>
        <p:spPr bwMode="auto">
          <a:xfrm>
            <a:off x="7508408" y="4321286"/>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 name="Straight Connector 10"/>
          <p:cNvCxnSpPr>
            <a:cxnSpLocks noChangeShapeType="1"/>
            <a:stCxn id="30" idx="2"/>
            <a:endCxn id="29" idx="6"/>
          </p:cNvCxnSpPr>
          <p:nvPr/>
        </p:nvCxnSpPr>
        <p:spPr bwMode="auto">
          <a:xfrm flipH="1">
            <a:off x="2598501" y="4078819"/>
            <a:ext cx="906699"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67" name="Straight Connector 10"/>
          <p:cNvCxnSpPr>
            <a:cxnSpLocks noChangeShapeType="1"/>
            <a:stCxn id="13" idx="2"/>
            <a:endCxn id="12" idx="6"/>
          </p:cNvCxnSpPr>
          <p:nvPr/>
        </p:nvCxnSpPr>
        <p:spPr bwMode="auto">
          <a:xfrm flipH="1">
            <a:off x="3352381" y="3088219"/>
            <a:ext cx="2667419"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70" name="Straight Connector 10"/>
          <p:cNvCxnSpPr>
            <a:cxnSpLocks noChangeShapeType="1"/>
            <a:stCxn id="32" idx="2"/>
            <a:endCxn id="31" idx="6"/>
          </p:cNvCxnSpPr>
          <p:nvPr/>
        </p:nvCxnSpPr>
        <p:spPr bwMode="auto">
          <a:xfrm flipH="1">
            <a:off x="6096000" y="4078819"/>
            <a:ext cx="7620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sp>
        <p:nvSpPr>
          <p:cNvPr id="73" name="Rectangle 3"/>
          <p:cNvSpPr txBox="1">
            <a:spLocks noChangeArrowheads="1"/>
          </p:cNvSpPr>
          <p:nvPr/>
        </p:nvSpPr>
        <p:spPr bwMode="auto">
          <a:xfrm>
            <a:off x="1403298" y="4885267"/>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20,10</a:t>
            </a:r>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74" name="Rectangle 3"/>
          <p:cNvSpPr txBox="1">
            <a:spLocks noChangeArrowheads="1"/>
          </p:cNvSpPr>
          <p:nvPr/>
        </p:nvSpPr>
        <p:spPr bwMode="auto">
          <a:xfrm>
            <a:off x="1953717" y="3265652"/>
            <a:ext cx="644784"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75" name="Rectangle 3"/>
          <p:cNvSpPr txBox="1">
            <a:spLocks noChangeArrowheads="1"/>
          </p:cNvSpPr>
          <p:nvPr/>
        </p:nvSpPr>
        <p:spPr bwMode="auto">
          <a:xfrm>
            <a:off x="3365808" y="3250985"/>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endParaRPr lang="en-US" kern="0" dirty="0">
              <a:ea typeface="+mn-ea"/>
              <a:cs typeface="+mn-cs"/>
            </a:endParaRPr>
          </a:p>
        </p:txBody>
      </p:sp>
      <p:sp>
        <p:nvSpPr>
          <p:cNvPr id="76" name="Rectangle 3"/>
          <p:cNvSpPr txBox="1">
            <a:spLocks noChangeArrowheads="1"/>
          </p:cNvSpPr>
          <p:nvPr/>
        </p:nvSpPr>
        <p:spPr bwMode="auto">
          <a:xfrm>
            <a:off x="6875696" y="3294120"/>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77" name="Rectangle 3"/>
          <p:cNvSpPr txBox="1">
            <a:spLocks noChangeArrowheads="1"/>
          </p:cNvSpPr>
          <p:nvPr/>
        </p:nvSpPr>
        <p:spPr bwMode="auto">
          <a:xfrm>
            <a:off x="5378450" y="325562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78" name="Rectangle 3"/>
          <p:cNvSpPr txBox="1">
            <a:spLocks noChangeArrowheads="1"/>
          </p:cNvSpPr>
          <p:nvPr/>
        </p:nvSpPr>
        <p:spPr bwMode="auto">
          <a:xfrm>
            <a:off x="1309008" y="4368879"/>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79" name="Rectangle 3"/>
          <p:cNvSpPr txBox="1">
            <a:spLocks noChangeArrowheads="1"/>
          </p:cNvSpPr>
          <p:nvPr/>
        </p:nvSpPr>
        <p:spPr bwMode="auto">
          <a:xfrm>
            <a:off x="2426663" y="432128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80" name="Rectangle 3"/>
          <p:cNvSpPr txBox="1">
            <a:spLocks noChangeArrowheads="1"/>
          </p:cNvSpPr>
          <p:nvPr/>
        </p:nvSpPr>
        <p:spPr bwMode="auto">
          <a:xfrm>
            <a:off x="2942120" y="4428067"/>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81" name="Rectangle 3"/>
          <p:cNvSpPr txBox="1">
            <a:spLocks noChangeArrowheads="1"/>
          </p:cNvSpPr>
          <p:nvPr/>
        </p:nvSpPr>
        <p:spPr bwMode="auto">
          <a:xfrm>
            <a:off x="4803020" y="443231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82" name="Rectangle 3"/>
          <p:cNvSpPr txBox="1">
            <a:spLocks noChangeArrowheads="1"/>
          </p:cNvSpPr>
          <p:nvPr/>
        </p:nvSpPr>
        <p:spPr bwMode="auto">
          <a:xfrm>
            <a:off x="6324600" y="4473541"/>
            <a:ext cx="65181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83" name="Rectangle 3"/>
          <p:cNvSpPr txBox="1">
            <a:spLocks noChangeArrowheads="1"/>
          </p:cNvSpPr>
          <p:nvPr/>
        </p:nvSpPr>
        <p:spPr bwMode="auto">
          <a:xfrm>
            <a:off x="4130197" y="4372604"/>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84" name="Rectangle 3"/>
          <p:cNvSpPr txBox="1">
            <a:spLocks noChangeArrowheads="1"/>
          </p:cNvSpPr>
          <p:nvPr/>
        </p:nvSpPr>
        <p:spPr bwMode="auto">
          <a:xfrm>
            <a:off x="5926143" y="4297206"/>
            <a:ext cx="708673"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85" name="Rectangle 3"/>
          <p:cNvSpPr txBox="1">
            <a:spLocks noChangeArrowheads="1"/>
          </p:cNvSpPr>
          <p:nvPr/>
        </p:nvSpPr>
        <p:spPr bwMode="auto">
          <a:xfrm>
            <a:off x="7470368" y="434011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86" name="Rectangle 3"/>
          <p:cNvSpPr txBox="1">
            <a:spLocks noChangeArrowheads="1"/>
          </p:cNvSpPr>
          <p:nvPr/>
        </p:nvSpPr>
        <p:spPr bwMode="auto">
          <a:xfrm>
            <a:off x="2396238" y="4883517"/>
            <a:ext cx="65561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7" name="Rectangle 3"/>
          <p:cNvSpPr txBox="1">
            <a:spLocks noChangeArrowheads="1"/>
          </p:cNvSpPr>
          <p:nvPr/>
        </p:nvSpPr>
        <p:spPr bwMode="auto">
          <a:xfrm>
            <a:off x="3987800" y="4883517"/>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8" name="Rectangle 3"/>
          <p:cNvSpPr txBox="1">
            <a:spLocks noChangeArrowheads="1"/>
          </p:cNvSpPr>
          <p:nvPr/>
        </p:nvSpPr>
        <p:spPr bwMode="auto">
          <a:xfrm>
            <a:off x="3115348" y="4883517"/>
            <a:ext cx="715189"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9" name="Rectangle 3"/>
          <p:cNvSpPr txBox="1">
            <a:spLocks noChangeArrowheads="1"/>
          </p:cNvSpPr>
          <p:nvPr/>
        </p:nvSpPr>
        <p:spPr bwMode="auto">
          <a:xfrm>
            <a:off x="4864098" y="4883517"/>
            <a:ext cx="74930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0" name="Rectangle 3"/>
          <p:cNvSpPr txBox="1">
            <a:spLocks noChangeArrowheads="1"/>
          </p:cNvSpPr>
          <p:nvPr/>
        </p:nvSpPr>
        <p:spPr bwMode="auto">
          <a:xfrm>
            <a:off x="5791200" y="4883517"/>
            <a:ext cx="74659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0,20</a:t>
            </a:r>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1" name="Rectangle 3"/>
          <p:cNvSpPr txBox="1">
            <a:spLocks noChangeArrowheads="1"/>
          </p:cNvSpPr>
          <p:nvPr/>
        </p:nvSpPr>
        <p:spPr bwMode="auto">
          <a:xfrm>
            <a:off x="6477001" y="4879651"/>
            <a:ext cx="7493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0,10</a:t>
            </a:r>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2" name="Rectangle 3"/>
          <p:cNvSpPr txBox="1">
            <a:spLocks noChangeArrowheads="1"/>
          </p:cNvSpPr>
          <p:nvPr/>
        </p:nvSpPr>
        <p:spPr bwMode="auto">
          <a:xfrm>
            <a:off x="7312752" y="4879651"/>
            <a:ext cx="789847"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10,0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3" name="Rectangle 3"/>
          <p:cNvSpPr txBox="1">
            <a:spLocks noChangeArrowheads="1"/>
          </p:cNvSpPr>
          <p:nvPr/>
        </p:nvSpPr>
        <p:spPr bwMode="auto">
          <a:xfrm>
            <a:off x="247021" y="4879650"/>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K,S</a:t>
            </a: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Tree>
    <p:extLst>
      <p:ext uri="{BB962C8B-B14F-4D97-AF65-F5344CB8AC3E}">
        <p14:creationId xmlns:p14="http://schemas.microsoft.com/office/powerpoint/2010/main" val="61736990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1066800"/>
          </a:xfrm>
        </p:spPr>
        <p:txBody>
          <a:bodyPr/>
          <a:lstStyle/>
          <a:p>
            <a:pPr marL="457200" lvl="1" indent="0">
              <a:buNone/>
              <a:defRPr/>
            </a:pPr>
            <a:r>
              <a:rPr lang="en-US" dirty="0"/>
              <a:t>The Striker is assigned the type “bribed” or “not bribed”, each with 50% probability.</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cxnSp>
        <p:nvCxnSpPr>
          <p:cNvPr id="7" name="Straight Connector 10"/>
          <p:cNvCxnSpPr>
            <a:cxnSpLocks noChangeShapeType="1"/>
            <a:stCxn id="9" idx="3"/>
            <a:endCxn id="12" idx="7"/>
          </p:cNvCxnSpPr>
          <p:nvPr/>
        </p:nvCxnSpPr>
        <p:spPr bwMode="auto">
          <a:xfrm flipH="1">
            <a:off x="3240789" y="2446874"/>
            <a:ext cx="1214203"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a:stCxn id="9" idx="5"/>
            <a:endCxn id="13" idx="1"/>
          </p:cNvCxnSpPr>
          <p:nvPr/>
        </p:nvCxnSpPr>
        <p:spPr bwMode="auto">
          <a:xfrm>
            <a:off x="4993808" y="2446874"/>
            <a:ext cx="1137584"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8615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2870311" y="2294474"/>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372101" y="2267540"/>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sp>
        <p:nvSpPr>
          <p:cNvPr id="12" name="Oval 7"/>
          <p:cNvSpPr>
            <a:spLocks noChangeArrowheads="1"/>
          </p:cNvSpPr>
          <p:nvPr/>
        </p:nvSpPr>
        <p:spPr bwMode="auto">
          <a:xfrm>
            <a:off x="2590381" y="27378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sp>
        <p:nvSpPr>
          <p:cNvPr id="13" name="Oval 7"/>
          <p:cNvSpPr>
            <a:spLocks noChangeArrowheads="1"/>
          </p:cNvSpPr>
          <p:nvPr/>
        </p:nvSpPr>
        <p:spPr bwMode="auto">
          <a:xfrm>
            <a:off x="6019800" y="27378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cxnSp>
        <p:nvCxnSpPr>
          <p:cNvPr id="14" name="Straight Connector 10"/>
          <p:cNvCxnSpPr>
            <a:cxnSpLocks noChangeShapeType="1"/>
            <a:stCxn id="12" idx="3"/>
            <a:endCxn id="29" idx="0"/>
          </p:cNvCxnSpPr>
          <p:nvPr/>
        </p:nvCxnSpPr>
        <p:spPr bwMode="auto">
          <a:xfrm flipH="1">
            <a:off x="2217501" y="3323174"/>
            <a:ext cx="48447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10"/>
          <p:cNvCxnSpPr>
            <a:cxnSpLocks noChangeShapeType="1"/>
            <a:stCxn id="12" idx="5"/>
            <a:endCxn id="30" idx="0"/>
          </p:cNvCxnSpPr>
          <p:nvPr/>
        </p:nvCxnSpPr>
        <p:spPr bwMode="auto">
          <a:xfrm>
            <a:off x="3240789" y="3323174"/>
            <a:ext cx="645411"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10"/>
          <p:cNvCxnSpPr>
            <a:cxnSpLocks noChangeShapeType="1"/>
            <a:stCxn id="13" idx="3"/>
            <a:endCxn id="31" idx="0"/>
          </p:cNvCxnSpPr>
          <p:nvPr/>
        </p:nvCxnSpPr>
        <p:spPr bwMode="auto">
          <a:xfrm flipH="1">
            <a:off x="5715000" y="3323174"/>
            <a:ext cx="4163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4" name="Straight Connector 10"/>
          <p:cNvCxnSpPr>
            <a:cxnSpLocks noChangeShapeType="1"/>
            <a:stCxn id="13" idx="5"/>
            <a:endCxn id="32" idx="0"/>
          </p:cNvCxnSpPr>
          <p:nvPr/>
        </p:nvCxnSpPr>
        <p:spPr bwMode="auto">
          <a:xfrm>
            <a:off x="6670208" y="3323174"/>
            <a:ext cx="5687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29" name="Oval 7"/>
          <p:cNvSpPr>
            <a:spLocks noChangeArrowheads="1"/>
          </p:cNvSpPr>
          <p:nvPr/>
        </p:nvSpPr>
        <p:spPr bwMode="auto">
          <a:xfrm>
            <a:off x="1836501"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0" name="Oval 7"/>
          <p:cNvSpPr>
            <a:spLocks noChangeArrowheads="1"/>
          </p:cNvSpPr>
          <p:nvPr/>
        </p:nvSpPr>
        <p:spPr bwMode="auto">
          <a:xfrm>
            <a:off x="35052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1" name="Oval 7"/>
          <p:cNvSpPr>
            <a:spLocks noChangeArrowheads="1"/>
          </p:cNvSpPr>
          <p:nvPr/>
        </p:nvSpPr>
        <p:spPr bwMode="auto">
          <a:xfrm>
            <a:off x="53340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2" name="Oval 7"/>
          <p:cNvSpPr>
            <a:spLocks noChangeArrowheads="1"/>
          </p:cNvSpPr>
          <p:nvPr/>
        </p:nvSpPr>
        <p:spPr bwMode="auto">
          <a:xfrm>
            <a:off x="68580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cxnSp>
        <p:nvCxnSpPr>
          <p:cNvPr id="37" name="Straight Connector 10"/>
          <p:cNvCxnSpPr>
            <a:cxnSpLocks noChangeShapeType="1"/>
            <a:stCxn id="29" idx="3"/>
          </p:cNvCxnSpPr>
          <p:nvPr/>
        </p:nvCxnSpPr>
        <p:spPr bwMode="auto">
          <a:xfrm flipH="1">
            <a:off x="1809698" y="4313774"/>
            <a:ext cx="138395"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9" name="Straight Connector 10"/>
          <p:cNvCxnSpPr>
            <a:cxnSpLocks noChangeShapeType="1"/>
            <a:stCxn id="29" idx="5"/>
          </p:cNvCxnSpPr>
          <p:nvPr/>
        </p:nvCxnSpPr>
        <p:spPr bwMode="auto">
          <a:xfrm>
            <a:off x="2486909" y="4313774"/>
            <a:ext cx="180091"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3" name="Straight Connector 10"/>
          <p:cNvCxnSpPr>
            <a:cxnSpLocks noChangeShapeType="1"/>
            <a:stCxn id="30" idx="3"/>
          </p:cNvCxnSpPr>
          <p:nvPr/>
        </p:nvCxnSpPr>
        <p:spPr bwMode="auto">
          <a:xfrm flipH="1">
            <a:off x="3436701" y="4313774"/>
            <a:ext cx="180091"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 name="Straight Connector 10"/>
          <p:cNvCxnSpPr>
            <a:cxnSpLocks noChangeShapeType="1"/>
            <a:stCxn id="30" idx="5"/>
          </p:cNvCxnSpPr>
          <p:nvPr/>
        </p:nvCxnSpPr>
        <p:spPr bwMode="auto">
          <a:xfrm>
            <a:off x="4155608" y="4313774"/>
            <a:ext cx="223184"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9" name="Straight Connector 10"/>
          <p:cNvCxnSpPr>
            <a:cxnSpLocks noChangeShapeType="1"/>
            <a:stCxn id="31" idx="3"/>
          </p:cNvCxnSpPr>
          <p:nvPr/>
        </p:nvCxnSpPr>
        <p:spPr bwMode="auto">
          <a:xfrm flipH="1">
            <a:off x="5257800"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10"/>
          <p:cNvCxnSpPr>
            <a:cxnSpLocks noChangeShapeType="1"/>
            <a:stCxn id="31" idx="5"/>
          </p:cNvCxnSpPr>
          <p:nvPr/>
        </p:nvCxnSpPr>
        <p:spPr bwMode="auto">
          <a:xfrm>
            <a:off x="5984408"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5" name="Straight Connector 10"/>
          <p:cNvCxnSpPr>
            <a:cxnSpLocks noChangeShapeType="1"/>
            <a:stCxn id="32" idx="3"/>
          </p:cNvCxnSpPr>
          <p:nvPr/>
        </p:nvCxnSpPr>
        <p:spPr bwMode="auto">
          <a:xfrm flipH="1">
            <a:off x="6781800"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 name="Straight Connector 10"/>
          <p:cNvCxnSpPr>
            <a:cxnSpLocks noChangeShapeType="1"/>
            <a:stCxn id="32" idx="5"/>
          </p:cNvCxnSpPr>
          <p:nvPr/>
        </p:nvCxnSpPr>
        <p:spPr bwMode="auto">
          <a:xfrm>
            <a:off x="7508408"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 name="Straight Connector 10"/>
          <p:cNvCxnSpPr>
            <a:cxnSpLocks noChangeShapeType="1"/>
            <a:stCxn id="30" idx="2"/>
            <a:endCxn id="29" idx="6"/>
          </p:cNvCxnSpPr>
          <p:nvPr/>
        </p:nvCxnSpPr>
        <p:spPr bwMode="auto">
          <a:xfrm flipH="1">
            <a:off x="2598501" y="4071307"/>
            <a:ext cx="906699"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67" name="Straight Connector 10"/>
          <p:cNvCxnSpPr>
            <a:cxnSpLocks noChangeShapeType="1"/>
            <a:stCxn id="31" idx="2"/>
            <a:endCxn id="30" idx="6"/>
          </p:cNvCxnSpPr>
          <p:nvPr/>
        </p:nvCxnSpPr>
        <p:spPr bwMode="auto">
          <a:xfrm flipH="1">
            <a:off x="4267200" y="4071307"/>
            <a:ext cx="10668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70" name="Straight Connector 10"/>
          <p:cNvCxnSpPr>
            <a:cxnSpLocks noChangeShapeType="1"/>
            <a:stCxn id="32" idx="2"/>
            <a:endCxn id="31" idx="6"/>
          </p:cNvCxnSpPr>
          <p:nvPr/>
        </p:nvCxnSpPr>
        <p:spPr bwMode="auto">
          <a:xfrm flipH="1">
            <a:off x="6096000" y="4071307"/>
            <a:ext cx="7620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sp>
        <p:nvSpPr>
          <p:cNvPr id="73" name="Rectangle 3"/>
          <p:cNvSpPr txBox="1">
            <a:spLocks noChangeArrowheads="1"/>
          </p:cNvSpPr>
          <p:nvPr/>
        </p:nvSpPr>
        <p:spPr bwMode="auto">
          <a:xfrm>
            <a:off x="1403298" y="4877755"/>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20,10</a:t>
            </a:r>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6" name="Rectangle 3"/>
          <p:cNvSpPr txBox="1">
            <a:spLocks noChangeArrowheads="1"/>
          </p:cNvSpPr>
          <p:nvPr/>
        </p:nvSpPr>
        <p:spPr bwMode="auto">
          <a:xfrm>
            <a:off x="2396238" y="4876005"/>
            <a:ext cx="65561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7" name="Rectangle 3"/>
          <p:cNvSpPr txBox="1">
            <a:spLocks noChangeArrowheads="1"/>
          </p:cNvSpPr>
          <p:nvPr/>
        </p:nvSpPr>
        <p:spPr bwMode="auto">
          <a:xfrm>
            <a:off x="3987800" y="4876005"/>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8" name="Rectangle 3"/>
          <p:cNvSpPr txBox="1">
            <a:spLocks noChangeArrowheads="1"/>
          </p:cNvSpPr>
          <p:nvPr/>
        </p:nvSpPr>
        <p:spPr bwMode="auto">
          <a:xfrm>
            <a:off x="3115348" y="4876005"/>
            <a:ext cx="715189"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9" name="Rectangle 3"/>
          <p:cNvSpPr txBox="1">
            <a:spLocks noChangeArrowheads="1"/>
          </p:cNvSpPr>
          <p:nvPr/>
        </p:nvSpPr>
        <p:spPr bwMode="auto">
          <a:xfrm>
            <a:off x="4864098" y="4876005"/>
            <a:ext cx="74930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0" name="Rectangle 3"/>
          <p:cNvSpPr txBox="1">
            <a:spLocks noChangeArrowheads="1"/>
          </p:cNvSpPr>
          <p:nvPr/>
        </p:nvSpPr>
        <p:spPr bwMode="auto">
          <a:xfrm>
            <a:off x="5791200" y="4876005"/>
            <a:ext cx="74659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1" name="Rectangle 3"/>
          <p:cNvSpPr txBox="1">
            <a:spLocks noChangeArrowheads="1"/>
          </p:cNvSpPr>
          <p:nvPr/>
        </p:nvSpPr>
        <p:spPr bwMode="auto">
          <a:xfrm>
            <a:off x="6477001" y="4872139"/>
            <a:ext cx="7493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0,20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2" name="Rectangle 3"/>
          <p:cNvSpPr txBox="1">
            <a:spLocks noChangeArrowheads="1"/>
          </p:cNvSpPr>
          <p:nvPr/>
        </p:nvSpPr>
        <p:spPr bwMode="auto">
          <a:xfrm>
            <a:off x="7312752" y="4872139"/>
            <a:ext cx="789847"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10,0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3" name="Rectangle 3"/>
          <p:cNvSpPr txBox="1">
            <a:spLocks noChangeArrowheads="1"/>
          </p:cNvSpPr>
          <p:nvPr/>
        </p:nvSpPr>
        <p:spPr bwMode="auto">
          <a:xfrm>
            <a:off x="247021" y="4872138"/>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K,S</a:t>
            </a: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4" name="Rectangle 3"/>
          <p:cNvSpPr txBox="1">
            <a:spLocks noChangeArrowheads="1"/>
          </p:cNvSpPr>
          <p:nvPr/>
        </p:nvSpPr>
        <p:spPr bwMode="auto">
          <a:xfrm>
            <a:off x="-343006" y="1995368"/>
            <a:ext cx="3229554" cy="557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457200" lvl="1" indent="0">
              <a:buFontTx/>
              <a:buNone/>
              <a:defRPr/>
            </a:pPr>
            <a:r>
              <a:rPr lang="en-US" b="1" kern="0" dirty="0"/>
              <a:t>Or</a:t>
            </a:r>
            <a:r>
              <a:rPr lang="en-US" b="1" kern="0"/>
              <a:t>, equivalently:</a:t>
            </a:r>
            <a:endParaRPr lang="en-US" b="1" kern="0" dirty="0">
              <a:ea typeface="+mn-ea"/>
            </a:endParaRPr>
          </a:p>
        </p:txBody>
      </p:sp>
      <p:sp>
        <p:nvSpPr>
          <p:cNvPr id="53" name="Rectangle 3">
            <a:extLst>
              <a:ext uri="{FF2B5EF4-FFF2-40B4-BE49-F238E27FC236}">
                <a16:creationId xmlns:a16="http://schemas.microsoft.com/office/drawing/2014/main" id="{C784DFD5-D69A-0043-A6F8-7968ACCA8551}"/>
              </a:ext>
            </a:extLst>
          </p:cNvPr>
          <p:cNvSpPr txBox="1">
            <a:spLocks noChangeArrowheads="1"/>
          </p:cNvSpPr>
          <p:nvPr/>
        </p:nvSpPr>
        <p:spPr bwMode="auto">
          <a:xfrm>
            <a:off x="1953717" y="3265652"/>
            <a:ext cx="644784"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54" name="Rectangle 3">
            <a:extLst>
              <a:ext uri="{FF2B5EF4-FFF2-40B4-BE49-F238E27FC236}">
                <a16:creationId xmlns:a16="http://schemas.microsoft.com/office/drawing/2014/main" id="{89F855DE-AFC4-C74F-8F0D-AE21EFD07869}"/>
              </a:ext>
            </a:extLst>
          </p:cNvPr>
          <p:cNvSpPr txBox="1">
            <a:spLocks noChangeArrowheads="1"/>
          </p:cNvSpPr>
          <p:nvPr/>
        </p:nvSpPr>
        <p:spPr bwMode="auto">
          <a:xfrm>
            <a:off x="3365808" y="3250985"/>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endParaRPr lang="en-US" kern="0" dirty="0">
              <a:ea typeface="+mn-ea"/>
              <a:cs typeface="+mn-cs"/>
            </a:endParaRPr>
          </a:p>
        </p:txBody>
      </p:sp>
      <p:sp>
        <p:nvSpPr>
          <p:cNvPr id="56" name="Rectangle 3">
            <a:extLst>
              <a:ext uri="{FF2B5EF4-FFF2-40B4-BE49-F238E27FC236}">
                <a16:creationId xmlns:a16="http://schemas.microsoft.com/office/drawing/2014/main" id="{5D103BD9-F9DA-C84C-8BBE-85EFF9C54D10}"/>
              </a:ext>
            </a:extLst>
          </p:cNvPr>
          <p:cNvSpPr txBox="1">
            <a:spLocks noChangeArrowheads="1"/>
          </p:cNvSpPr>
          <p:nvPr/>
        </p:nvSpPr>
        <p:spPr bwMode="auto">
          <a:xfrm>
            <a:off x="6875696" y="3294120"/>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57" name="Rectangle 3">
            <a:extLst>
              <a:ext uri="{FF2B5EF4-FFF2-40B4-BE49-F238E27FC236}">
                <a16:creationId xmlns:a16="http://schemas.microsoft.com/office/drawing/2014/main" id="{16F66B9E-B54E-474C-A001-675B250AB869}"/>
              </a:ext>
            </a:extLst>
          </p:cNvPr>
          <p:cNvSpPr txBox="1">
            <a:spLocks noChangeArrowheads="1"/>
          </p:cNvSpPr>
          <p:nvPr/>
        </p:nvSpPr>
        <p:spPr bwMode="auto">
          <a:xfrm>
            <a:off x="5378450" y="325562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59" name="Rectangle 3">
            <a:extLst>
              <a:ext uri="{FF2B5EF4-FFF2-40B4-BE49-F238E27FC236}">
                <a16:creationId xmlns:a16="http://schemas.microsoft.com/office/drawing/2014/main" id="{BD3F1DBC-1305-5D4B-978B-A3E439F9F50F}"/>
              </a:ext>
            </a:extLst>
          </p:cNvPr>
          <p:cNvSpPr txBox="1">
            <a:spLocks noChangeArrowheads="1"/>
          </p:cNvSpPr>
          <p:nvPr/>
        </p:nvSpPr>
        <p:spPr bwMode="auto">
          <a:xfrm>
            <a:off x="1309008" y="4368879"/>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0" name="Rectangle 3">
            <a:extLst>
              <a:ext uri="{FF2B5EF4-FFF2-40B4-BE49-F238E27FC236}">
                <a16:creationId xmlns:a16="http://schemas.microsoft.com/office/drawing/2014/main" id="{318CA6EB-F493-E34D-B755-47CEBDBA770D}"/>
              </a:ext>
            </a:extLst>
          </p:cNvPr>
          <p:cNvSpPr txBox="1">
            <a:spLocks noChangeArrowheads="1"/>
          </p:cNvSpPr>
          <p:nvPr/>
        </p:nvSpPr>
        <p:spPr bwMode="auto">
          <a:xfrm>
            <a:off x="2426663" y="432128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1" name="Rectangle 3">
            <a:extLst>
              <a:ext uri="{FF2B5EF4-FFF2-40B4-BE49-F238E27FC236}">
                <a16:creationId xmlns:a16="http://schemas.microsoft.com/office/drawing/2014/main" id="{A53208A6-AD1C-834F-B0C1-38960A9E46DA}"/>
              </a:ext>
            </a:extLst>
          </p:cNvPr>
          <p:cNvSpPr txBox="1">
            <a:spLocks noChangeArrowheads="1"/>
          </p:cNvSpPr>
          <p:nvPr/>
        </p:nvSpPr>
        <p:spPr bwMode="auto">
          <a:xfrm>
            <a:off x="2942120" y="4428067"/>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2" name="Rectangle 3">
            <a:extLst>
              <a:ext uri="{FF2B5EF4-FFF2-40B4-BE49-F238E27FC236}">
                <a16:creationId xmlns:a16="http://schemas.microsoft.com/office/drawing/2014/main" id="{196E044F-BC25-5E4B-8D29-352704F3FEB5}"/>
              </a:ext>
            </a:extLst>
          </p:cNvPr>
          <p:cNvSpPr txBox="1">
            <a:spLocks noChangeArrowheads="1"/>
          </p:cNvSpPr>
          <p:nvPr/>
        </p:nvSpPr>
        <p:spPr bwMode="auto">
          <a:xfrm>
            <a:off x="4803020" y="443231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3" name="Rectangle 3">
            <a:extLst>
              <a:ext uri="{FF2B5EF4-FFF2-40B4-BE49-F238E27FC236}">
                <a16:creationId xmlns:a16="http://schemas.microsoft.com/office/drawing/2014/main" id="{6E254737-B96E-924E-A627-FD8D61836EB6}"/>
              </a:ext>
            </a:extLst>
          </p:cNvPr>
          <p:cNvSpPr txBox="1">
            <a:spLocks noChangeArrowheads="1"/>
          </p:cNvSpPr>
          <p:nvPr/>
        </p:nvSpPr>
        <p:spPr bwMode="auto">
          <a:xfrm>
            <a:off x="6324600" y="4473541"/>
            <a:ext cx="65181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5" name="Rectangle 3">
            <a:extLst>
              <a:ext uri="{FF2B5EF4-FFF2-40B4-BE49-F238E27FC236}">
                <a16:creationId xmlns:a16="http://schemas.microsoft.com/office/drawing/2014/main" id="{0043348B-7985-C742-93C9-6F7AED3924EF}"/>
              </a:ext>
            </a:extLst>
          </p:cNvPr>
          <p:cNvSpPr txBox="1">
            <a:spLocks noChangeArrowheads="1"/>
          </p:cNvSpPr>
          <p:nvPr/>
        </p:nvSpPr>
        <p:spPr bwMode="auto">
          <a:xfrm>
            <a:off x="4130197" y="4372604"/>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6" name="Rectangle 3">
            <a:extLst>
              <a:ext uri="{FF2B5EF4-FFF2-40B4-BE49-F238E27FC236}">
                <a16:creationId xmlns:a16="http://schemas.microsoft.com/office/drawing/2014/main" id="{E48DDBD0-7215-1E44-8AF7-78D4C4108735}"/>
              </a:ext>
            </a:extLst>
          </p:cNvPr>
          <p:cNvSpPr txBox="1">
            <a:spLocks noChangeArrowheads="1"/>
          </p:cNvSpPr>
          <p:nvPr/>
        </p:nvSpPr>
        <p:spPr bwMode="auto">
          <a:xfrm>
            <a:off x="5926143" y="4297206"/>
            <a:ext cx="708673"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8" name="Rectangle 3">
            <a:extLst>
              <a:ext uri="{FF2B5EF4-FFF2-40B4-BE49-F238E27FC236}">
                <a16:creationId xmlns:a16="http://schemas.microsoft.com/office/drawing/2014/main" id="{A9A954BB-A4DE-4341-838F-DE187633D1E1}"/>
              </a:ext>
            </a:extLst>
          </p:cNvPr>
          <p:cNvSpPr txBox="1">
            <a:spLocks noChangeArrowheads="1"/>
          </p:cNvSpPr>
          <p:nvPr/>
        </p:nvSpPr>
        <p:spPr bwMode="auto">
          <a:xfrm>
            <a:off x="7470368" y="434011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Tree>
    <p:extLst>
      <p:ext uri="{BB962C8B-B14F-4D97-AF65-F5344CB8AC3E}">
        <p14:creationId xmlns:p14="http://schemas.microsoft.com/office/powerpoint/2010/main" val="422346614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0" y="152400"/>
            <a:ext cx="9144000" cy="762000"/>
          </a:xfrm>
        </p:spPr>
        <p:txBody>
          <a:bodyPr/>
          <a:lstStyle/>
          <a:p>
            <a:pPr eaLnBrk="1" hangingPunct="1"/>
            <a:r>
              <a:rPr lang="en-US" altLang="x-none" dirty="0">
                <a:latin typeface="Calibri" charset="0"/>
                <a:ea typeface="ＭＳ Ｐゴシック" charset="-128"/>
              </a:rPr>
              <a:t>Incomplete </a:t>
            </a:r>
            <a:r>
              <a:rPr lang="en-US" altLang="x-none" dirty="0">
                <a:latin typeface="Calibri" charset="0"/>
                <a:ea typeface="ＭＳ Ｐゴシック" charset="-128"/>
                <a:sym typeface="Wingdings" charset="2"/>
              </a:rPr>
              <a:t>&amp; imperfect </a:t>
            </a:r>
            <a:r>
              <a:rPr lang="en-US" altLang="x-none" dirty="0">
                <a:latin typeface="Calibri" charset="0"/>
                <a:ea typeface="ＭＳ Ｐゴシック" charset="-128"/>
              </a:rPr>
              <a:t>information</a:t>
            </a:r>
          </a:p>
        </p:txBody>
      </p:sp>
      <p:sp>
        <p:nvSpPr>
          <p:cNvPr id="5123" name="Rectangle 3"/>
          <p:cNvSpPr>
            <a:spLocks noGrp="1" noChangeArrowheads="1"/>
          </p:cNvSpPr>
          <p:nvPr>
            <p:ph idx="1"/>
          </p:nvPr>
        </p:nvSpPr>
        <p:spPr>
          <a:xfrm>
            <a:off x="152400" y="990600"/>
            <a:ext cx="8991600" cy="5410200"/>
          </a:xfrm>
        </p:spPr>
        <p:txBody>
          <a:bodyPr/>
          <a:lstStyle/>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altLang="x-none" dirty="0">
              <a:latin typeface="Calibri" charset="0"/>
              <a:ea typeface="ＭＳ Ｐゴシック" charset="-128"/>
            </a:endParaRPr>
          </a:p>
          <a:p>
            <a:pPr eaLnBrk="1" hangingPunct="1">
              <a:lnSpc>
                <a:spcPct val="80000"/>
              </a:lnSpc>
              <a:buFont typeface="Wingdings" pitchFamily="2" charset="2"/>
              <a:buChar char="§"/>
              <a:defRPr/>
            </a:pPr>
            <a:r>
              <a:rPr lang="en-US" altLang="x-none" dirty="0">
                <a:latin typeface="Calibri" charset="0"/>
                <a:ea typeface="ＭＳ Ｐゴシック" charset="-128"/>
              </a:rPr>
              <a:t>When we encounter a game with incomplete information:</a:t>
            </a:r>
          </a:p>
          <a:p>
            <a:pPr lvl="1" eaLnBrk="1" hangingPunct="1">
              <a:lnSpc>
                <a:spcPct val="80000"/>
              </a:lnSpc>
              <a:buFont typeface="Wingdings" pitchFamily="2" charset="2"/>
              <a:buChar char="§"/>
              <a:defRPr/>
            </a:pPr>
            <a:r>
              <a:rPr lang="en-US" altLang="x-none" dirty="0">
                <a:latin typeface="Calibri" charset="0"/>
                <a:ea typeface="ＭＳ Ｐゴシック" charset="-128"/>
              </a:rPr>
              <a:t>We introduce a player called “Nature” who determines the type of a player.</a:t>
            </a:r>
          </a:p>
          <a:p>
            <a:pPr lvl="1" eaLnBrk="1" hangingPunct="1">
              <a:lnSpc>
                <a:spcPct val="80000"/>
              </a:lnSpc>
              <a:buFont typeface="Wingdings" pitchFamily="2" charset="2"/>
              <a:buChar char="§"/>
              <a:defRPr/>
            </a:pPr>
            <a:r>
              <a:rPr lang="en-US" altLang="x-none" b="1" dirty="0">
                <a:solidFill>
                  <a:schemeClr val="tx2">
                    <a:lumMod val="60000"/>
                    <a:lumOff val="40000"/>
                  </a:schemeClr>
                </a:solidFill>
                <a:latin typeface="Calibri" charset="0"/>
                <a:ea typeface="ＭＳ Ｐゴシック" charset="-128"/>
              </a:rPr>
              <a:t>We assume that this player has to form a strategy conditional on her type.</a:t>
            </a:r>
          </a:p>
          <a:p>
            <a:pPr lvl="1" eaLnBrk="1" hangingPunct="1">
              <a:lnSpc>
                <a:spcPct val="80000"/>
              </a:lnSpc>
              <a:buFont typeface="Wingdings" pitchFamily="2" charset="2"/>
              <a:buChar char="§"/>
              <a:defRPr/>
            </a:pPr>
            <a:r>
              <a:rPr lang="en-US" altLang="x-none" dirty="0">
                <a:latin typeface="Calibri" charset="0"/>
                <a:ea typeface="ＭＳ Ｐゴシック" charset="-128"/>
              </a:rPr>
              <a:t>We solve for Nash Equilibria.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Bayesian Nash Eq.</a:t>
            </a:r>
            <a:endParaRPr lang="en-US" altLang="x-none" i="1" dirty="0">
              <a:latin typeface="Calibri" charset="0"/>
              <a:ea typeface="ＭＳ Ｐゴシック" charset="-128"/>
            </a:endParaRPr>
          </a:p>
          <a:p>
            <a:pPr lvl="1" eaLnBrk="1" hangingPunct="1">
              <a:lnSpc>
                <a:spcPct val="80000"/>
              </a:lnSpc>
              <a:buFont typeface="Wingdings" pitchFamily="2" charset="2"/>
              <a:buChar char="§"/>
              <a:defRPr/>
            </a:pPr>
            <a:r>
              <a:rPr lang="en-US" altLang="x-none" dirty="0">
                <a:latin typeface="Calibri" charset="0"/>
                <a:ea typeface="ＭＳ Ｐゴシック" charset="-128"/>
              </a:rPr>
              <a:t>(We test whether beliefs about player types are correctly updated along the equilibrium path. </a:t>
            </a:r>
            <a:r>
              <a:rPr lang="en-US" altLang="x-none" dirty="0">
                <a:latin typeface="Calibri" charset="0"/>
                <a:ea typeface="ＭＳ Ｐゴシック" charset="-128"/>
                <a:sym typeface="Wingdings"/>
              </a:rPr>
              <a:t> </a:t>
            </a:r>
            <a:r>
              <a:rPr lang="en-US" altLang="x-none" i="1" dirty="0">
                <a:latin typeface="Calibri" charset="0"/>
                <a:ea typeface="ＭＳ Ｐゴシック" charset="-128"/>
                <a:sym typeface="Wingdings"/>
              </a:rPr>
              <a:t>Perfect Bayesian Nash Equilibrium</a:t>
            </a:r>
            <a:r>
              <a:rPr lang="en-US" altLang="x-none" dirty="0">
                <a:latin typeface="Calibri" charset="0"/>
                <a:ea typeface="ＭＳ Ｐゴシック" charset="-128"/>
              </a:rPr>
              <a:t>)</a:t>
            </a:r>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3235472587"/>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1066800"/>
          </a:xfrm>
        </p:spPr>
        <p:txBody>
          <a:bodyPr/>
          <a:lstStyle/>
          <a:p>
            <a:pPr marL="457200" lvl="1" indent="0">
              <a:buNone/>
              <a:defRPr/>
            </a:pPr>
            <a:r>
              <a:rPr lang="en-US" dirty="0"/>
              <a:t>The Striker is assigned the type “bribed” or “not bribed”, each with 50% probability.</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cxnSp>
        <p:nvCxnSpPr>
          <p:cNvPr id="7" name="Straight Connector 10"/>
          <p:cNvCxnSpPr>
            <a:cxnSpLocks noChangeShapeType="1"/>
            <a:stCxn id="9" idx="3"/>
            <a:endCxn id="12" idx="7"/>
          </p:cNvCxnSpPr>
          <p:nvPr/>
        </p:nvCxnSpPr>
        <p:spPr bwMode="auto">
          <a:xfrm flipH="1">
            <a:off x="3240789" y="2446874"/>
            <a:ext cx="1214203"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8" name="Straight Connector 10"/>
          <p:cNvCxnSpPr>
            <a:cxnSpLocks noChangeShapeType="1"/>
            <a:stCxn id="9" idx="5"/>
            <a:endCxn id="13" idx="1"/>
          </p:cNvCxnSpPr>
          <p:nvPr/>
        </p:nvCxnSpPr>
        <p:spPr bwMode="auto">
          <a:xfrm>
            <a:off x="4993808" y="2446874"/>
            <a:ext cx="1137584" cy="3913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9" name="Oval 7"/>
          <p:cNvSpPr>
            <a:spLocks noChangeArrowheads="1"/>
          </p:cNvSpPr>
          <p:nvPr/>
        </p:nvSpPr>
        <p:spPr bwMode="auto">
          <a:xfrm>
            <a:off x="4343400" y="18615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1400" b="1">
                <a:latin typeface="Calibri" charset="0"/>
              </a:rPr>
              <a:t>Nat</a:t>
            </a:r>
          </a:p>
          <a:p>
            <a:pPr algn="ctr"/>
            <a:r>
              <a:rPr lang="en-US" altLang="x-none" sz="1400" b="1">
                <a:latin typeface="Calibri" charset="0"/>
              </a:rPr>
              <a:t>ure</a:t>
            </a:r>
          </a:p>
        </p:txBody>
      </p:sp>
      <p:sp>
        <p:nvSpPr>
          <p:cNvPr id="10" name="TextBox 17"/>
          <p:cNvSpPr txBox="1">
            <a:spLocks noChangeArrowheads="1"/>
          </p:cNvSpPr>
          <p:nvPr/>
        </p:nvSpPr>
        <p:spPr bwMode="auto">
          <a:xfrm>
            <a:off x="2870311" y="2294474"/>
            <a:ext cx="13804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p   (=50</a:t>
            </a:r>
            <a:r>
              <a:rPr lang="en-US" altLang="x-none" sz="1800" dirty="0">
                <a:latin typeface="Calibri" charset="0"/>
              </a:rPr>
              <a:t>%)</a:t>
            </a:r>
          </a:p>
        </p:txBody>
      </p:sp>
      <p:sp>
        <p:nvSpPr>
          <p:cNvPr id="11" name="TextBox 17"/>
          <p:cNvSpPr txBox="1">
            <a:spLocks noChangeArrowheads="1"/>
          </p:cNvSpPr>
          <p:nvPr/>
        </p:nvSpPr>
        <p:spPr bwMode="auto">
          <a:xfrm>
            <a:off x="5372101" y="2267540"/>
            <a:ext cx="14478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eaLnBrk="1" hangingPunct="1"/>
            <a:r>
              <a:rPr lang="en-US" altLang="x-none" sz="1800">
                <a:latin typeface="Calibri" charset="0"/>
              </a:rPr>
              <a:t>1-p  (=50%)</a:t>
            </a:r>
          </a:p>
        </p:txBody>
      </p:sp>
      <p:sp>
        <p:nvSpPr>
          <p:cNvPr id="12" name="Oval 7"/>
          <p:cNvSpPr>
            <a:spLocks noChangeArrowheads="1"/>
          </p:cNvSpPr>
          <p:nvPr/>
        </p:nvSpPr>
        <p:spPr bwMode="auto">
          <a:xfrm>
            <a:off x="2590381" y="27378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sp>
        <p:nvSpPr>
          <p:cNvPr id="13" name="Oval 7"/>
          <p:cNvSpPr>
            <a:spLocks noChangeArrowheads="1"/>
          </p:cNvSpPr>
          <p:nvPr/>
        </p:nvSpPr>
        <p:spPr bwMode="auto">
          <a:xfrm>
            <a:off x="6019800" y="27378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S</a:t>
            </a:r>
          </a:p>
        </p:txBody>
      </p:sp>
      <p:cxnSp>
        <p:nvCxnSpPr>
          <p:cNvPr id="14" name="Straight Connector 10"/>
          <p:cNvCxnSpPr>
            <a:cxnSpLocks noChangeShapeType="1"/>
            <a:stCxn id="12" idx="3"/>
            <a:endCxn id="29" idx="0"/>
          </p:cNvCxnSpPr>
          <p:nvPr/>
        </p:nvCxnSpPr>
        <p:spPr bwMode="auto">
          <a:xfrm flipH="1">
            <a:off x="2217501" y="3323174"/>
            <a:ext cx="48447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15" name="Straight Connector 10"/>
          <p:cNvCxnSpPr>
            <a:cxnSpLocks noChangeShapeType="1"/>
            <a:stCxn id="12" idx="5"/>
            <a:endCxn id="30" idx="0"/>
          </p:cNvCxnSpPr>
          <p:nvPr/>
        </p:nvCxnSpPr>
        <p:spPr bwMode="auto">
          <a:xfrm>
            <a:off x="3240789" y="3323174"/>
            <a:ext cx="645411"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1" name="Straight Connector 10"/>
          <p:cNvCxnSpPr>
            <a:cxnSpLocks noChangeShapeType="1"/>
            <a:stCxn id="13" idx="3"/>
            <a:endCxn id="31" idx="0"/>
          </p:cNvCxnSpPr>
          <p:nvPr/>
        </p:nvCxnSpPr>
        <p:spPr bwMode="auto">
          <a:xfrm flipH="1">
            <a:off x="5715000" y="3323174"/>
            <a:ext cx="4163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24" name="Straight Connector 10"/>
          <p:cNvCxnSpPr>
            <a:cxnSpLocks noChangeShapeType="1"/>
            <a:stCxn id="13" idx="5"/>
            <a:endCxn id="32" idx="0"/>
          </p:cNvCxnSpPr>
          <p:nvPr/>
        </p:nvCxnSpPr>
        <p:spPr bwMode="auto">
          <a:xfrm>
            <a:off x="6670208" y="3323174"/>
            <a:ext cx="568792" cy="405233"/>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sp>
        <p:nvSpPr>
          <p:cNvPr id="29" name="Oval 7"/>
          <p:cNvSpPr>
            <a:spLocks noChangeArrowheads="1"/>
          </p:cNvSpPr>
          <p:nvPr/>
        </p:nvSpPr>
        <p:spPr bwMode="auto">
          <a:xfrm>
            <a:off x="1836501"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0" name="Oval 7"/>
          <p:cNvSpPr>
            <a:spLocks noChangeArrowheads="1"/>
          </p:cNvSpPr>
          <p:nvPr/>
        </p:nvSpPr>
        <p:spPr bwMode="auto">
          <a:xfrm>
            <a:off x="35052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1" name="Oval 7"/>
          <p:cNvSpPr>
            <a:spLocks noChangeArrowheads="1"/>
          </p:cNvSpPr>
          <p:nvPr/>
        </p:nvSpPr>
        <p:spPr bwMode="auto">
          <a:xfrm>
            <a:off x="53340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sp>
        <p:nvSpPr>
          <p:cNvPr id="32" name="Oval 7"/>
          <p:cNvSpPr>
            <a:spLocks noChangeArrowheads="1"/>
          </p:cNvSpPr>
          <p:nvPr/>
        </p:nvSpPr>
        <p:spPr bwMode="auto">
          <a:xfrm>
            <a:off x="6858000" y="3728407"/>
            <a:ext cx="762000" cy="685800"/>
          </a:xfrm>
          <a:prstGeom prst="ellipse">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a:r>
              <a:rPr lang="en-US" altLang="x-none" sz="3200" b="1" dirty="0">
                <a:latin typeface="Calibri" charset="0"/>
              </a:rPr>
              <a:t>K</a:t>
            </a:r>
          </a:p>
        </p:txBody>
      </p:sp>
      <p:cxnSp>
        <p:nvCxnSpPr>
          <p:cNvPr id="37" name="Straight Connector 10"/>
          <p:cNvCxnSpPr>
            <a:cxnSpLocks noChangeShapeType="1"/>
            <a:stCxn id="29" idx="3"/>
          </p:cNvCxnSpPr>
          <p:nvPr/>
        </p:nvCxnSpPr>
        <p:spPr bwMode="auto">
          <a:xfrm flipH="1">
            <a:off x="1809698" y="4313774"/>
            <a:ext cx="138395"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39" name="Straight Connector 10"/>
          <p:cNvCxnSpPr>
            <a:cxnSpLocks noChangeShapeType="1"/>
            <a:stCxn id="29" idx="5"/>
          </p:cNvCxnSpPr>
          <p:nvPr/>
        </p:nvCxnSpPr>
        <p:spPr bwMode="auto">
          <a:xfrm>
            <a:off x="2486909" y="4313774"/>
            <a:ext cx="180091" cy="543766"/>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3" name="Straight Connector 10"/>
          <p:cNvCxnSpPr>
            <a:cxnSpLocks noChangeShapeType="1"/>
            <a:stCxn id="30" idx="3"/>
          </p:cNvCxnSpPr>
          <p:nvPr/>
        </p:nvCxnSpPr>
        <p:spPr bwMode="auto">
          <a:xfrm flipH="1">
            <a:off x="3436701" y="4313774"/>
            <a:ext cx="180091"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6" name="Straight Connector 10"/>
          <p:cNvCxnSpPr>
            <a:cxnSpLocks noChangeShapeType="1"/>
            <a:stCxn id="30" idx="5"/>
          </p:cNvCxnSpPr>
          <p:nvPr/>
        </p:nvCxnSpPr>
        <p:spPr bwMode="auto">
          <a:xfrm>
            <a:off x="4155608" y="4313774"/>
            <a:ext cx="223184"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49" name="Straight Connector 10"/>
          <p:cNvCxnSpPr>
            <a:cxnSpLocks noChangeShapeType="1"/>
            <a:stCxn id="31" idx="3"/>
          </p:cNvCxnSpPr>
          <p:nvPr/>
        </p:nvCxnSpPr>
        <p:spPr bwMode="auto">
          <a:xfrm flipH="1">
            <a:off x="5257800"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2" name="Straight Connector 10"/>
          <p:cNvCxnSpPr>
            <a:cxnSpLocks noChangeShapeType="1"/>
            <a:stCxn id="31" idx="5"/>
          </p:cNvCxnSpPr>
          <p:nvPr/>
        </p:nvCxnSpPr>
        <p:spPr bwMode="auto">
          <a:xfrm>
            <a:off x="5984408"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5" name="Straight Connector 10"/>
          <p:cNvCxnSpPr>
            <a:cxnSpLocks noChangeShapeType="1"/>
            <a:stCxn id="32" idx="3"/>
          </p:cNvCxnSpPr>
          <p:nvPr/>
        </p:nvCxnSpPr>
        <p:spPr bwMode="auto">
          <a:xfrm flipH="1">
            <a:off x="6781800"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58" name="Straight Connector 10"/>
          <p:cNvCxnSpPr>
            <a:cxnSpLocks noChangeShapeType="1"/>
            <a:stCxn id="32" idx="5"/>
          </p:cNvCxnSpPr>
          <p:nvPr/>
        </p:nvCxnSpPr>
        <p:spPr bwMode="auto">
          <a:xfrm>
            <a:off x="7508408" y="4313774"/>
            <a:ext cx="187792" cy="529899"/>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cxnSp>
      <p:cxnSp>
        <p:nvCxnSpPr>
          <p:cNvPr id="64" name="Straight Connector 10"/>
          <p:cNvCxnSpPr>
            <a:cxnSpLocks noChangeShapeType="1"/>
            <a:stCxn id="30" idx="2"/>
            <a:endCxn id="29" idx="6"/>
          </p:cNvCxnSpPr>
          <p:nvPr/>
        </p:nvCxnSpPr>
        <p:spPr bwMode="auto">
          <a:xfrm flipH="1">
            <a:off x="2598501" y="4071307"/>
            <a:ext cx="906699"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67" name="Straight Connector 10"/>
          <p:cNvCxnSpPr>
            <a:cxnSpLocks noChangeShapeType="1"/>
            <a:stCxn id="31" idx="2"/>
            <a:endCxn id="30" idx="6"/>
          </p:cNvCxnSpPr>
          <p:nvPr/>
        </p:nvCxnSpPr>
        <p:spPr bwMode="auto">
          <a:xfrm flipH="1">
            <a:off x="4267200" y="4071307"/>
            <a:ext cx="10668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cxnSp>
        <p:nvCxnSpPr>
          <p:cNvPr id="70" name="Straight Connector 10"/>
          <p:cNvCxnSpPr>
            <a:cxnSpLocks noChangeShapeType="1"/>
            <a:stCxn id="32" idx="2"/>
            <a:endCxn id="31" idx="6"/>
          </p:cNvCxnSpPr>
          <p:nvPr/>
        </p:nvCxnSpPr>
        <p:spPr bwMode="auto">
          <a:xfrm flipH="1">
            <a:off x="6096000" y="4071307"/>
            <a:ext cx="762000" cy="0"/>
          </a:xfrm>
          <a:prstGeom prst="line">
            <a:avLst/>
          </a:prstGeom>
          <a:noFill/>
          <a:ln w="38100">
            <a:solidFill>
              <a:schemeClr val="tx1"/>
            </a:solidFill>
            <a:prstDash val="sysDash"/>
            <a:round/>
            <a:headEnd/>
            <a:tailEnd/>
          </a:ln>
          <a:extLst>
            <a:ext uri="{909E8E84-426E-40DD-AFC4-6F175D3DCCD1}">
              <a14:hiddenFill xmlns:a14="http://schemas.microsoft.com/office/drawing/2010/main">
                <a:noFill/>
              </a14:hiddenFill>
            </a:ext>
          </a:extLst>
        </p:spPr>
      </p:cxnSp>
      <p:sp>
        <p:nvSpPr>
          <p:cNvPr id="73" name="Rectangle 3"/>
          <p:cNvSpPr txBox="1">
            <a:spLocks noChangeArrowheads="1"/>
          </p:cNvSpPr>
          <p:nvPr/>
        </p:nvSpPr>
        <p:spPr bwMode="auto">
          <a:xfrm>
            <a:off x="1403298" y="4877755"/>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20,10</a:t>
            </a:r>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6" name="Rectangle 3"/>
          <p:cNvSpPr txBox="1">
            <a:spLocks noChangeArrowheads="1"/>
          </p:cNvSpPr>
          <p:nvPr/>
        </p:nvSpPr>
        <p:spPr bwMode="auto">
          <a:xfrm>
            <a:off x="2396238" y="4876005"/>
            <a:ext cx="65561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7" name="Rectangle 3"/>
          <p:cNvSpPr txBox="1">
            <a:spLocks noChangeArrowheads="1"/>
          </p:cNvSpPr>
          <p:nvPr/>
        </p:nvSpPr>
        <p:spPr bwMode="auto">
          <a:xfrm>
            <a:off x="3987800" y="4876005"/>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8" name="Rectangle 3"/>
          <p:cNvSpPr txBox="1">
            <a:spLocks noChangeArrowheads="1"/>
          </p:cNvSpPr>
          <p:nvPr/>
        </p:nvSpPr>
        <p:spPr bwMode="auto">
          <a:xfrm>
            <a:off x="3115348" y="4876005"/>
            <a:ext cx="715189"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89" name="Rectangle 3"/>
          <p:cNvSpPr txBox="1">
            <a:spLocks noChangeArrowheads="1"/>
          </p:cNvSpPr>
          <p:nvPr/>
        </p:nvSpPr>
        <p:spPr bwMode="auto">
          <a:xfrm>
            <a:off x="4864098" y="4876005"/>
            <a:ext cx="74930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20,0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0" name="Rectangle 3"/>
          <p:cNvSpPr txBox="1">
            <a:spLocks noChangeArrowheads="1"/>
          </p:cNvSpPr>
          <p:nvPr/>
        </p:nvSpPr>
        <p:spPr bwMode="auto">
          <a:xfrm>
            <a:off x="5791200" y="4876005"/>
            <a:ext cx="746592"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0,10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1" name="Rectangle 3"/>
          <p:cNvSpPr txBox="1">
            <a:spLocks noChangeArrowheads="1"/>
          </p:cNvSpPr>
          <p:nvPr/>
        </p:nvSpPr>
        <p:spPr bwMode="auto">
          <a:xfrm>
            <a:off x="6477001" y="4872139"/>
            <a:ext cx="7493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0,20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2" name="Rectangle 3"/>
          <p:cNvSpPr txBox="1">
            <a:spLocks noChangeArrowheads="1"/>
          </p:cNvSpPr>
          <p:nvPr/>
        </p:nvSpPr>
        <p:spPr bwMode="auto">
          <a:xfrm>
            <a:off x="7312752" y="4872139"/>
            <a:ext cx="789847"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a:t>10,0</a:t>
            </a:r>
            <a:endParaRPr lang="en-US" sz="1800" kern="0" dirty="0"/>
          </a:p>
          <a:p>
            <a:pPr eaLnBrk="1" hangingPunct="1">
              <a:lnSpc>
                <a:spcPct val="80000"/>
              </a:lnSpc>
              <a:buFont typeface="Wingdings" pitchFamily="2" charset="2"/>
              <a:buChar char="§"/>
              <a:defRPr/>
            </a:pP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3" name="Rectangle 3"/>
          <p:cNvSpPr txBox="1">
            <a:spLocks noChangeArrowheads="1"/>
          </p:cNvSpPr>
          <p:nvPr/>
        </p:nvSpPr>
        <p:spPr bwMode="auto">
          <a:xfrm>
            <a:off x="247021" y="4872138"/>
            <a:ext cx="8128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K,S</a:t>
            </a:r>
            <a:endParaRPr lang="en-US" kern="0" dirty="0">
              <a:ea typeface="+mn-ea"/>
              <a:cs typeface="+mn-cs"/>
            </a:endParaRPr>
          </a:p>
          <a:p>
            <a:pPr eaLnBrk="1" hangingPunct="1">
              <a:lnSpc>
                <a:spcPct val="80000"/>
              </a:lnSpc>
              <a:buFont typeface="Wingdings" pitchFamily="2" charset="2"/>
              <a:buChar char="§"/>
              <a:defRPr/>
            </a:pPr>
            <a:endParaRPr lang="en-US" kern="0" dirty="0">
              <a:ea typeface="+mn-ea"/>
              <a:cs typeface="+mn-cs"/>
            </a:endParaRPr>
          </a:p>
        </p:txBody>
      </p:sp>
      <p:sp>
        <p:nvSpPr>
          <p:cNvPr id="94" name="Rectangle 3"/>
          <p:cNvSpPr txBox="1">
            <a:spLocks noChangeArrowheads="1"/>
          </p:cNvSpPr>
          <p:nvPr/>
        </p:nvSpPr>
        <p:spPr bwMode="auto">
          <a:xfrm>
            <a:off x="-343006" y="1995368"/>
            <a:ext cx="3229554" cy="557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457200" lvl="1" indent="0">
              <a:buFontTx/>
              <a:buNone/>
              <a:defRPr/>
            </a:pPr>
            <a:r>
              <a:rPr lang="en-US" b="1" kern="0" dirty="0"/>
              <a:t>Or</a:t>
            </a:r>
            <a:r>
              <a:rPr lang="en-US" b="1" kern="0"/>
              <a:t>, equivalently:</a:t>
            </a:r>
            <a:endParaRPr lang="en-US" b="1" kern="0" dirty="0">
              <a:ea typeface="+mn-ea"/>
            </a:endParaRPr>
          </a:p>
        </p:txBody>
      </p:sp>
      <p:sp>
        <p:nvSpPr>
          <p:cNvPr id="53" name="Rectangle 3">
            <a:extLst>
              <a:ext uri="{FF2B5EF4-FFF2-40B4-BE49-F238E27FC236}">
                <a16:creationId xmlns:a16="http://schemas.microsoft.com/office/drawing/2014/main" id="{C784DFD5-D69A-0043-A6F8-7968ACCA8551}"/>
              </a:ext>
            </a:extLst>
          </p:cNvPr>
          <p:cNvSpPr txBox="1">
            <a:spLocks noChangeArrowheads="1"/>
          </p:cNvSpPr>
          <p:nvPr/>
        </p:nvSpPr>
        <p:spPr bwMode="auto">
          <a:xfrm>
            <a:off x="1953717" y="3265652"/>
            <a:ext cx="644784"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54" name="Rectangle 3">
            <a:extLst>
              <a:ext uri="{FF2B5EF4-FFF2-40B4-BE49-F238E27FC236}">
                <a16:creationId xmlns:a16="http://schemas.microsoft.com/office/drawing/2014/main" id="{89F855DE-AFC4-C74F-8F0D-AE21EFD07869}"/>
              </a:ext>
            </a:extLst>
          </p:cNvPr>
          <p:cNvSpPr txBox="1">
            <a:spLocks noChangeArrowheads="1"/>
          </p:cNvSpPr>
          <p:nvPr/>
        </p:nvSpPr>
        <p:spPr bwMode="auto">
          <a:xfrm>
            <a:off x="3365808" y="3250985"/>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endParaRPr lang="en-US" kern="0" dirty="0">
              <a:ea typeface="+mn-ea"/>
              <a:cs typeface="+mn-cs"/>
            </a:endParaRPr>
          </a:p>
        </p:txBody>
      </p:sp>
      <p:sp>
        <p:nvSpPr>
          <p:cNvPr id="56" name="Rectangle 3">
            <a:extLst>
              <a:ext uri="{FF2B5EF4-FFF2-40B4-BE49-F238E27FC236}">
                <a16:creationId xmlns:a16="http://schemas.microsoft.com/office/drawing/2014/main" id="{5D103BD9-F9DA-C84C-8BBE-85EFF9C54D10}"/>
              </a:ext>
            </a:extLst>
          </p:cNvPr>
          <p:cNvSpPr txBox="1">
            <a:spLocks noChangeArrowheads="1"/>
          </p:cNvSpPr>
          <p:nvPr/>
        </p:nvSpPr>
        <p:spPr bwMode="auto">
          <a:xfrm>
            <a:off x="6875696" y="3294120"/>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57" name="Rectangle 3">
            <a:extLst>
              <a:ext uri="{FF2B5EF4-FFF2-40B4-BE49-F238E27FC236}">
                <a16:creationId xmlns:a16="http://schemas.microsoft.com/office/drawing/2014/main" id="{16F66B9E-B54E-474C-A001-675B250AB869}"/>
              </a:ext>
            </a:extLst>
          </p:cNvPr>
          <p:cNvSpPr txBox="1">
            <a:spLocks noChangeArrowheads="1"/>
          </p:cNvSpPr>
          <p:nvPr/>
        </p:nvSpPr>
        <p:spPr bwMode="auto">
          <a:xfrm>
            <a:off x="5378450" y="325562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59" name="Rectangle 3">
            <a:extLst>
              <a:ext uri="{FF2B5EF4-FFF2-40B4-BE49-F238E27FC236}">
                <a16:creationId xmlns:a16="http://schemas.microsoft.com/office/drawing/2014/main" id="{BD3F1DBC-1305-5D4B-978B-A3E439F9F50F}"/>
              </a:ext>
            </a:extLst>
          </p:cNvPr>
          <p:cNvSpPr txBox="1">
            <a:spLocks noChangeArrowheads="1"/>
          </p:cNvSpPr>
          <p:nvPr/>
        </p:nvSpPr>
        <p:spPr bwMode="auto">
          <a:xfrm>
            <a:off x="1309008" y="4368879"/>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0" name="Rectangle 3">
            <a:extLst>
              <a:ext uri="{FF2B5EF4-FFF2-40B4-BE49-F238E27FC236}">
                <a16:creationId xmlns:a16="http://schemas.microsoft.com/office/drawing/2014/main" id="{318CA6EB-F493-E34D-B755-47CEBDBA770D}"/>
              </a:ext>
            </a:extLst>
          </p:cNvPr>
          <p:cNvSpPr txBox="1">
            <a:spLocks noChangeArrowheads="1"/>
          </p:cNvSpPr>
          <p:nvPr/>
        </p:nvSpPr>
        <p:spPr bwMode="auto">
          <a:xfrm>
            <a:off x="2426663" y="432128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1" name="Rectangle 3">
            <a:extLst>
              <a:ext uri="{FF2B5EF4-FFF2-40B4-BE49-F238E27FC236}">
                <a16:creationId xmlns:a16="http://schemas.microsoft.com/office/drawing/2014/main" id="{A53208A6-AD1C-834F-B0C1-38960A9E46DA}"/>
              </a:ext>
            </a:extLst>
          </p:cNvPr>
          <p:cNvSpPr txBox="1">
            <a:spLocks noChangeArrowheads="1"/>
          </p:cNvSpPr>
          <p:nvPr/>
        </p:nvSpPr>
        <p:spPr bwMode="auto">
          <a:xfrm>
            <a:off x="2942120" y="4428067"/>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2" name="Rectangle 3">
            <a:extLst>
              <a:ext uri="{FF2B5EF4-FFF2-40B4-BE49-F238E27FC236}">
                <a16:creationId xmlns:a16="http://schemas.microsoft.com/office/drawing/2014/main" id="{196E044F-BC25-5E4B-8D29-352704F3FEB5}"/>
              </a:ext>
            </a:extLst>
          </p:cNvPr>
          <p:cNvSpPr txBox="1">
            <a:spLocks noChangeArrowheads="1"/>
          </p:cNvSpPr>
          <p:nvPr/>
        </p:nvSpPr>
        <p:spPr bwMode="auto">
          <a:xfrm>
            <a:off x="4803020" y="4432316"/>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3" name="Rectangle 3">
            <a:extLst>
              <a:ext uri="{FF2B5EF4-FFF2-40B4-BE49-F238E27FC236}">
                <a16:creationId xmlns:a16="http://schemas.microsoft.com/office/drawing/2014/main" id="{6E254737-B96E-924E-A627-FD8D61836EB6}"/>
              </a:ext>
            </a:extLst>
          </p:cNvPr>
          <p:cNvSpPr txBox="1">
            <a:spLocks noChangeArrowheads="1"/>
          </p:cNvSpPr>
          <p:nvPr/>
        </p:nvSpPr>
        <p:spPr bwMode="auto">
          <a:xfrm>
            <a:off x="6324600" y="4473541"/>
            <a:ext cx="651811"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left</a:t>
            </a:r>
          </a:p>
        </p:txBody>
      </p:sp>
      <p:sp>
        <p:nvSpPr>
          <p:cNvPr id="65" name="Rectangle 3">
            <a:extLst>
              <a:ext uri="{FF2B5EF4-FFF2-40B4-BE49-F238E27FC236}">
                <a16:creationId xmlns:a16="http://schemas.microsoft.com/office/drawing/2014/main" id="{0043348B-7985-C742-93C9-6F7AED3924EF}"/>
              </a:ext>
            </a:extLst>
          </p:cNvPr>
          <p:cNvSpPr txBox="1">
            <a:spLocks noChangeArrowheads="1"/>
          </p:cNvSpPr>
          <p:nvPr/>
        </p:nvSpPr>
        <p:spPr bwMode="auto">
          <a:xfrm>
            <a:off x="4130197" y="4372604"/>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6" name="Rectangle 3">
            <a:extLst>
              <a:ext uri="{FF2B5EF4-FFF2-40B4-BE49-F238E27FC236}">
                <a16:creationId xmlns:a16="http://schemas.microsoft.com/office/drawing/2014/main" id="{E48DDBD0-7215-1E44-8AF7-78D4C4108735}"/>
              </a:ext>
            </a:extLst>
          </p:cNvPr>
          <p:cNvSpPr txBox="1">
            <a:spLocks noChangeArrowheads="1"/>
          </p:cNvSpPr>
          <p:nvPr/>
        </p:nvSpPr>
        <p:spPr bwMode="auto">
          <a:xfrm>
            <a:off x="5926143" y="4297206"/>
            <a:ext cx="708673"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8" name="Rectangle 3">
            <a:extLst>
              <a:ext uri="{FF2B5EF4-FFF2-40B4-BE49-F238E27FC236}">
                <a16:creationId xmlns:a16="http://schemas.microsoft.com/office/drawing/2014/main" id="{A9A954BB-A4DE-4341-838F-DE187633D1E1}"/>
              </a:ext>
            </a:extLst>
          </p:cNvPr>
          <p:cNvSpPr txBox="1">
            <a:spLocks noChangeArrowheads="1"/>
          </p:cNvSpPr>
          <p:nvPr/>
        </p:nvSpPr>
        <p:spPr bwMode="auto">
          <a:xfrm>
            <a:off x="7470368" y="4340118"/>
            <a:ext cx="825500" cy="296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57150" indent="0" eaLnBrk="1" hangingPunct="1">
              <a:lnSpc>
                <a:spcPct val="80000"/>
              </a:lnSpc>
              <a:buNone/>
              <a:defRPr/>
            </a:pPr>
            <a:r>
              <a:rPr lang="en-US" sz="1800" kern="0" dirty="0"/>
              <a:t>right</a:t>
            </a:r>
          </a:p>
        </p:txBody>
      </p:sp>
      <p:sp>
        <p:nvSpPr>
          <p:cNvPr id="69" name="Rectangle 3">
            <a:extLst>
              <a:ext uri="{FF2B5EF4-FFF2-40B4-BE49-F238E27FC236}">
                <a16:creationId xmlns:a16="http://schemas.microsoft.com/office/drawing/2014/main" id="{1FCFBC39-5B62-994C-808F-62116811BD03}"/>
              </a:ext>
            </a:extLst>
          </p:cNvPr>
          <p:cNvSpPr txBox="1">
            <a:spLocks noChangeArrowheads="1"/>
          </p:cNvSpPr>
          <p:nvPr/>
        </p:nvSpPr>
        <p:spPr bwMode="auto">
          <a:xfrm>
            <a:off x="2667000" y="5078029"/>
            <a:ext cx="6324599" cy="1208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457200" lvl="1" indent="0">
              <a:buFontTx/>
              <a:buNone/>
              <a:defRPr/>
            </a:pPr>
            <a:r>
              <a:rPr lang="en-US" sz="2000" b="1" kern="0" dirty="0">
                <a:solidFill>
                  <a:srgbClr val="0070C0"/>
                </a:solidFill>
                <a:ea typeface="+mn-ea"/>
              </a:rPr>
              <a:t>Available strategies for S:</a:t>
            </a:r>
          </a:p>
          <a:p>
            <a:pPr lvl="1">
              <a:spcBef>
                <a:spcPts val="0"/>
              </a:spcBef>
              <a:defRPr/>
            </a:pPr>
            <a:r>
              <a:rPr lang="en-US" sz="2000" kern="0" dirty="0">
                <a:solidFill>
                  <a:srgbClr val="0070C0"/>
                </a:solidFill>
                <a:ea typeface="+mn-ea"/>
              </a:rPr>
              <a:t>if bribed then left, if not bribed then left</a:t>
            </a:r>
          </a:p>
          <a:p>
            <a:pPr lvl="1">
              <a:spcBef>
                <a:spcPts val="0"/>
              </a:spcBef>
              <a:defRPr/>
            </a:pPr>
            <a:r>
              <a:rPr lang="en-US" sz="2000" kern="0" dirty="0">
                <a:solidFill>
                  <a:srgbClr val="0070C0"/>
                </a:solidFill>
              </a:rPr>
              <a:t>if bribed then left, if not bribed then right</a:t>
            </a:r>
          </a:p>
          <a:p>
            <a:pPr lvl="1">
              <a:spcBef>
                <a:spcPts val="0"/>
              </a:spcBef>
              <a:defRPr/>
            </a:pPr>
            <a:r>
              <a:rPr lang="en-US" sz="2000" kern="0" dirty="0">
                <a:solidFill>
                  <a:srgbClr val="0070C0"/>
                </a:solidFill>
              </a:rPr>
              <a:t>if bribed then right, if not bribed then left</a:t>
            </a:r>
          </a:p>
          <a:p>
            <a:pPr lvl="1">
              <a:spcBef>
                <a:spcPts val="0"/>
              </a:spcBef>
              <a:defRPr/>
            </a:pPr>
            <a:r>
              <a:rPr lang="en-US" sz="2000" kern="0" dirty="0">
                <a:solidFill>
                  <a:srgbClr val="0070C0"/>
                </a:solidFill>
              </a:rPr>
              <a:t>if bribed then right, if not bribed then right</a:t>
            </a:r>
            <a:endParaRPr lang="en-US" sz="2000" kern="0" dirty="0">
              <a:solidFill>
                <a:srgbClr val="0070C0"/>
              </a:solidFill>
              <a:ea typeface="+mn-ea"/>
            </a:endParaRPr>
          </a:p>
        </p:txBody>
      </p:sp>
      <p:sp>
        <p:nvSpPr>
          <p:cNvPr id="71" name="Rectangle 3">
            <a:extLst>
              <a:ext uri="{FF2B5EF4-FFF2-40B4-BE49-F238E27FC236}">
                <a16:creationId xmlns:a16="http://schemas.microsoft.com/office/drawing/2014/main" id="{4F0E6570-FB84-674B-98A6-1095451654DC}"/>
              </a:ext>
            </a:extLst>
          </p:cNvPr>
          <p:cNvSpPr txBox="1">
            <a:spLocks noChangeArrowheads="1"/>
          </p:cNvSpPr>
          <p:nvPr/>
        </p:nvSpPr>
        <p:spPr bwMode="auto">
          <a:xfrm>
            <a:off x="52577" y="5121858"/>
            <a:ext cx="2999273" cy="146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457200" lvl="1" indent="0">
              <a:buNone/>
              <a:defRPr/>
            </a:pPr>
            <a:r>
              <a:rPr lang="en-US" sz="2000" b="1" kern="0" dirty="0">
                <a:solidFill>
                  <a:srgbClr val="0070C0"/>
                </a:solidFill>
              </a:rPr>
              <a:t>Available </a:t>
            </a:r>
            <a:br>
              <a:rPr lang="en-US" sz="2000" b="1" kern="0" dirty="0">
                <a:solidFill>
                  <a:srgbClr val="0070C0"/>
                </a:solidFill>
              </a:rPr>
            </a:br>
            <a:r>
              <a:rPr lang="en-US" sz="2000" b="1" kern="0" dirty="0">
                <a:solidFill>
                  <a:srgbClr val="0070C0"/>
                </a:solidFill>
              </a:rPr>
              <a:t>strategies for K:</a:t>
            </a:r>
          </a:p>
          <a:p>
            <a:pPr lvl="1">
              <a:defRPr/>
            </a:pPr>
            <a:r>
              <a:rPr lang="en-US" sz="2000" kern="0" dirty="0">
                <a:solidFill>
                  <a:srgbClr val="0070C0"/>
                </a:solidFill>
              </a:rPr>
              <a:t>left</a:t>
            </a:r>
          </a:p>
          <a:p>
            <a:pPr lvl="1">
              <a:defRPr/>
            </a:pPr>
            <a:r>
              <a:rPr lang="en-US" sz="2000" kern="0" dirty="0">
                <a:solidFill>
                  <a:srgbClr val="0070C0"/>
                </a:solidFill>
              </a:rPr>
              <a:t>right</a:t>
            </a:r>
          </a:p>
        </p:txBody>
      </p:sp>
    </p:spTree>
    <p:extLst>
      <p:ext uri="{BB962C8B-B14F-4D97-AF65-F5344CB8AC3E}">
        <p14:creationId xmlns:p14="http://schemas.microsoft.com/office/powerpoint/2010/main" val="302654071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9">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9">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14</a:t>
            </a:r>
          </a:p>
        </p:txBody>
      </p:sp>
      <p:sp>
        <p:nvSpPr>
          <p:cNvPr id="5123" name="Rectangle 3"/>
          <p:cNvSpPr>
            <a:spLocks noGrp="1" noChangeArrowheads="1"/>
          </p:cNvSpPr>
          <p:nvPr>
            <p:ph idx="1"/>
          </p:nvPr>
        </p:nvSpPr>
        <p:spPr>
          <a:xfrm>
            <a:off x="152400" y="990600"/>
            <a:ext cx="8991600" cy="5410200"/>
          </a:xfrm>
        </p:spPr>
        <p:txBody>
          <a:bodyPr/>
          <a:lstStyle/>
          <a:p>
            <a:pPr marL="971550" lvl="1" indent="-514350">
              <a:buFont typeface="+mj-lt"/>
              <a:buAutoNum type="alphaLcParenR" startAt="2"/>
              <a:defRPr/>
            </a:pPr>
            <a:r>
              <a:rPr lang="en-US" dirty="0"/>
              <a:t>Using these strategies, write down the Normal Form of the game. To calculate the respective (expected) payoffs of the player for each cell, use the information that the Striker’s likelihood to be bribed is 50%.</a:t>
            </a:r>
          </a:p>
          <a:p>
            <a:pPr lvl="1" eaLnBrk="1" hangingPunct="1">
              <a:lnSpc>
                <a:spcPct val="80000"/>
              </a:lnSpc>
              <a:defRPr/>
            </a:pPr>
            <a:endParaRPr lang="en-US" dirty="0"/>
          </a:p>
          <a:p>
            <a:pPr eaLnBrk="1" hangingPunct="1">
              <a:lnSpc>
                <a:spcPct val="80000"/>
              </a:lnSpc>
              <a:buFont typeface="Wingdings" pitchFamily="2" charset="2"/>
              <a:buChar char="§"/>
              <a:defRPr/>
            </a:pPr>
            <a:endParaRPr lang="en-US" dirty="0">
              <a:ea typeface="+mn-ea"/>
              <a:cs typeface="+mn-cs"/>
            </a:endParaRPr>
          </a:p>
          <a:p>
            <a:pPr eaLnBrk="1" hangingPunct="1">
              <a:lnSpc>
                <a:spcPct val="80000"/>
              </a:lnSpc>
              <a:buFont typeface="Wingdings" pitchFamily="2" charset="2"/>
              <a:buChar char="§"/>
              <a:defRPr/>
            </a:pPr>
            <a:endParaRPr lang="en-US" dirty="0">
              <a:ea typeface="+mn-ea"/>
              <a:cs typeface="+mn-cs"/>
            </a:endParaRPr>
          </a:p>
        </p:txBody>
      </p:sp>
    </p:spTree>
    <p:extLst>
      <p:ext uri="{BB962C8B-B14F-4D97-AF65-F5344CB8AC3E}">
        <p14:creationId xmlns:p14="http://schemas.microsoft.com/office/powerpoint/2010/main" val="3703370475"/>
      </p:ext>
    </p:extLst>
  </p:cSld>
  <p:clrMapOvr>
    <a:masterClrMapping/>
  </p:clrMapOvr>
  <p:transition spd="med">
    <p:wipe dir="r"/>
  </p:transition>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8881</TotalTime>
  <Words>2480</Words>
  <Application>Microsoft Macintosh PowerPoint</Application>
  <PresentationFormat>On-screen Show (4:3)</PresentationFormat>
  <Paragraphs>849</Paragraphs>
  <Slides>28</Slides>
  <Notes>28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ＭＳ Ｐゴシック</vt:lpstr>
      <vt:lpstr>ＭＳ Ｐゴシック</vt:lpstr>
      <vt:lpstr>Arial</vt:lpstr>
      <vt:lpstr>Calibri</vt:lpstr>
      <vt:lpstr>Times New Roman</vt:lpstr>
      <vt:lpstr>Wingdings</vt:lpstr>
      <vt:lpstr>unsw</vt:lpstr>
      <vt:lpstr>Experiment 14</vt:lpstr>
      <vt:lpstr>Experiment 14</vt:lpstr>
      <vt:lpstr>Incomplete &amp; imperfect information</vt:lpstr>
      <vt:lpstr>Experiment 14</vt:lpstr>
      <vt:lpstr>Experiment 14</vt:lpstr>
      <vt:lpstr>Experiment 14</vt:lpstr>
      <vt:lpstr>Incomplete &amp; imperfect information</vt:lpstr>
      <vt:lpstr>Experiment 14</vt:lpstr>
      <vt:lpstr>Experiment 14</vt:lpstr>
      <vt:lpstr>Experiment 14</vt:lpstr>
      <vt:lpstr>Experiment 14</vt:lpstr>
      <vt:lpstr>Experiment 14</vt:lpstr>
      <vt:lpstr>Experiment 14</vt:lpstr>
      <vt:lpstr>Experiment 14</vt:lpstr>
      <vt:lpstr>Experiment 14</vt:lpstr>
      <vt:lpstr>Experiment 14</vt:lpstr>
      <vt:lpstr>Experiment 14</vt:lpstr>
      <vt:lpstr>Incomplete &amp; imperfect information</vt:lpstr>
      <vt:lpstr>Experiment 14</vt:lpstr>
      <vt:lpstr>Experiment 14</vt:lpstr>
      <vt:lpstr>Experiment 14</vt:lpstr>
      <vt:lpstr>Experiment 14</vt:lpstr>
      <vt:lpstr>Experiment 14</vt:lpstr>
      <vt:lpstr>Experiment 14</vt:lpstr>
      <vt:lpstr>Incomplete &amp; imperfect information</vt:lpstr>
      <vt:lpstr>Experiment 14</vt:lpstr>
      <vt:lpstr>Experiment 14</vt:lpstr>
      <vt:lpstr>Experiment 14</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2483</cp:revision>
  <cp:lastPrinted>2012-12-18T14:53:29Z</cp:lastPrinted>
  <dcterms:created xsi:type="dcterms:W3CDTF">1601-01-01T00:00:00Z</dcterms:created>
  <dcterms:modified xsi:type="dcterms:W3CDTF">2018-09-05T22:59:59Z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