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1"/>
  </p:notesMasterIdLst>
  <p:handoutMasterIdLst>
    <p:handoutMasterId r:id="rId22"/>
  </p:handoutMasterIdLst>
  <p:sldIdLst>
    <p:sldId id="344" r:id="rId2"/>
    <p:sldId id="294" r:id="rId3"/>
    <p:sldId id="295" r:id="rId4"/>
    <p:sldId id="296" r:id="rId5"/>
    <p:sldId id="297" r:id="rId6"/>
    <p:sldId id="298" r:id="rId7"/>
    <p:sldId id="299" r:id="rId8"/>
    <p:sldId id="321" r:id="rId9"/>
    <p:sldId id="301" r:id="rId10"/>
    <p:sldId id="1183" r:id="rId11"/>
    <p:sldId id="1191" r:id="rId12"/>
    <p:sldId id="302" r:id="rId13"/>
    <p:sldId id="303" r:id="rId14"/>
    <p:sldId id="345" r:id="rId15"/>
    <p:sldId id="305" r:id="rId16"/>
    <p:sldId id="306" r:id="rId17"/>
    <p:sldId id="347" r:id="rId18"/>
    <p:sldId id="310" r:id="rId19"/>
    <p:sldId id="311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A4B5"/>
    <a:srgbClr val="0432FF"/>
    <a:srgbClr val="FFFFFF"/>
    <a:srgbClr val="658CBF"/>
    <a:srgbClr val="102863"/>
    <a:srgbClr val="5399D7"/>
    <a:srgbClr val="002C61"/>
    <a:srgbClr val="83B43A"/>
    <a:srgbClr val="005F3B"/>
    <a:srgbClr val="4B25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43" autoAdjust="0"/>
    <p:restoredTop sz="94643"/>
  </p:normalViewPr>
  <p:slideViewPr>
    <p:cSldViewPr>
      <p:cViewPr varScale="1">
        <p:scale>
          <a:sx n="122" d="100"/>
          <a:sy n="122" d="100"/>
        </p:scale>
        <p:origin x="1256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DC6E115-0F35-6047-93ED-7F99899B1A2B}" type="datetimeFigureOut">
              <a:rPr lang="en-US" altLang="en-US"/>
              <a:pPr>
                <a:defRPr/>
              </a:pPr>
              <a:t>9/6/18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CDD7D269-B2A7-084B-8AED-B69E62CFC4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AAF576A2-D505-C14E-A588-8DC45DBE43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798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B7F413D-E2A8-5040-AD3C-02190CA31F96}" type="slidenum">
              <a:rPr lang="en-US" altLang="x-none" sz="1200">
                <a:latin typeface="Arial" charset="0"/>
              </a:rPr>
              <a:pPr/>
              <a:t>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6046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n.V</a:t>
            </a:r>
            <a:r>
              <a:rPr lang="en-US" dirty="0"/>
              <a:t>=</a:t>
            </a:r>
            <a:r>
              <a:rPr lang="en-US" baseline="0" dirty="0"/>
              <a:t> </a:t>
            </a:r>
            <a:r>
              <a:rPr lang="en-US" baseline="0" dirty="0" err="1"/>
              <a:t>nahc</a:t>
            </a:r>
            <a:r>
              <a:rPr lang="en-US" baseline="0" dirty="0"/>
              <a:t> </a:t>
            </a:r>
            <a:r>
              <a:rPr lang="en-US" baseline="0" dirty="0" err="1"/>
              <a:t>Verlängerung</a:t>
            </a:r>
            <a:r>
              <a:rPr lang="en-US" baseline="0" dirty="0"/>
              <a:t> </a:t>
            </a:r>
            <a:r>
              <a:rPr lang="en-US" baseline="0" dirty="0" err="1"/>
              <a:t>dann</a:t>
            </a:r>
            <a:r>
              <a:rPr lang="en-US" baseline="0" dirty="0"/>
              <a:t> </a:t>
            </a:r>
          </a:p>
          <a:p>
            <a:r>
              <a:rPr lang="en-US" baseline="0" dirty="0"/>
              <a:t>11 meter </a:t>
            </a:r>
            <a:r>
              <a:rPr lang="en-US" baseline="0" dirty="0" err="1"/>
              <a:t>schießén</a:t>
            </a:r>
            <a:endParaRPr lang="en-US" baseline="0" dirty="0"/>
          </a:p>
          <a:p>
            <a:r>
              <a:rPr lang="en-US" baseline="0" dirty="0" err="1"/>
              <a:t>Warum</a:t>
            </a:r>
            <a:r>
              <a:rPr lang="en-US" baseline="0" dirty="0"/>
              <a:t> </a:t>
            </a:r>
            <a:r>
              <a:rPr lang="en-US" baseline="0" dirty="0" err="1"/>
              <a:t>könnte</a:t>
            </a:r>
            <a:r>
              <a:rPr lang="en-US" baseline="0" dirty="0"/>
              <a:t> </a:t>
            </a:r>
            <a:r>
              <a:rPr lang="en-US" baseline="0" dirty="0" err="1"/>
              <a:t>er</a:t>
            </a:r>
            <a:r>
              <a:rPr lang="en-US" baseline="0" dirty="0"/>
              <a:t> das Machen?</a:t>
            </a:r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7F4164-929C-0D4C-A29A-FF83D6D6DEB5}" type="slidenum">
              <a:rPr lang="en-US" altLang="de-DE" smtClean="0"/>
              <a:pPr>
                <a:defRPr/>
              </a:pPr>
              <a:t>10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4112279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Warum</a:t>
            </a:r>
            <a:r>
              <a:rPr lang="en-US" dirty="0"/>
              <a:t> hat</a:t>
            </a:r>
            <a:r>
              <a:rPr lang="en-US" baseline="0" dirty="0"/>
              <a:t> </a:t>
            </a:r>
            <a:r>
              <a:rPr lang="en-US" baseline="0" dirty="0" err="1"/>
              <a:t>er</a:t>
            </a:r>
            <a:r>
              <a:rPr lang="en-US" baseline="0" dirty="0"/>
              <a:t> </a:t>
            </a:r>
            <a:r>
              <a:rPr lang="en-US" baseline="0" dirty="0" err="1"/>
              <a:t>einen</a:t>
            </a:r>
            <a:r>
              <a:rPr lang="en-US" baseline="0" dirty="0"/>
              <a:t> </a:t>
            </a:r>
            <a:r>
              <a:rPr lang="en-US" baseline="0" dirty="0" err="1"/>
              <a:t>Zettel</a:t>
            </a:r>
            <a:r>
              <a:rPr lang="en-US" baseline="0" dirty="0"/>
              <a:t> </a:t>
            </a:r>
            <a:r>
              <a:rPr lang="en-US" baseline="0" dirty="0" err="1"/>
              <a:t>bekommen</a:t>
            </a:r>
            <a:r>
              <a:rPr lang="en-US" baseline="0" dirty="0"/>
              <a:t>: Weil </a:t>
            </a:r>
            <a:r>
              <a:rPr lang="en-US" baseline="0" dirty="0" err="1"/>
              <a:t>viele</a:t>
            </a:r>
            <a:r>
              <a:rPr lang="en-US" baseline="0" dirty="0"/>
              <a:t> </a:t>
            </a:r>
            <a:r>
              <a:rPr lang="en-US" baseline="0" dirty="0" err="1"/>
              <a:t>nicht</a:t>
            </a:r>
            <a:r>
              <a:rPr lang="en-US" baseline="0" dirty="0"/>
              <a:t> </a:t>
            </a:r>
            <a:r>
              <a:rPr lang="en-US" baseline="0" dirty="0" err="1"/>
              <a:t>zufälölig</a:t>
            </a:r>
            <a:r>
              <a:rPr lang="en-US" baseline="0" dirty="0"/>
              <a:t> </a:t>
            </a:r>
            <a:r>
              <a:rPr lang="en-US" baseline="0" dirty="0" err="1"/>
              <a:t>sind</a:t>
            </a:r>
            <a:r>
              <a:rPr lang="en-US" baseline="0" dirty="0"/>
              <a:t>: was menschen </a:t>
            </a:r>
            <a:r>
              <a:rPr lang="en-US" baseline="0" dirty="0" err="1"/>
              <a:t>öfter</a:t>
            </a:r>
            <a:r>
              <a:rPr lang="en-US" baseline="0" dirty="0"/>
              <a:t> </a:t>
            </a:r>
            <a:r>
              <a:rPr lang="en-US" baseline="0" dirty="0" err="1"/>
              <a:t>machen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7F4164-929C-0D4C-A29A-FF83D6D6DEB5}" type="slidenum">
              <a:rPr lang="en-US" altLang="de-DE" smtClean="0"/>
              <a:pPr>
                <a:defRPr/>
              </a:pPr>
              <a:t>11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5293431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983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677FA2B-320B-2B4D-93F0-7E2B719E6FBB}" type="slidenum">
              <a:rPr lang="en-US" altLang="x-none" sz="1200">
                <a:latin typeface="Arial" charset="0"/>
              </a:rPr>
              <a:pPr/>
              <a:t>12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0388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003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7DBD42B-0ED2-9240-8E24-6C719434F44E}" type="slidenum">
              <a:rPr lang="en-US" altLang="x-none" sz="1200">
                <a:latin typeface="Arial" charset="0"/>
              </a:rPr>
              <a:pPr/>
              <a:t>13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6587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024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69E56C4-1C45-A246-B23F-32C0B9CDAA2F}" type="slidenum">
              <a:rPr lang="en-US" altLang="x-none" sz="1200">
                <a:latin typeface="Arial" charset="0"/>
              </a:rPr>
              <a:pPr/>
              <a:t>14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4041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044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DB30FEA-0CC1-F041-B823-9977818FB206}" type="slidenum">
              <a:rPr lang="en-US" altLang="x-none" sz="1200">
                <a:latin typeface="Arial" charset="0"/>
              </a:rPr>
              <a:pPr/>
              <a:t>15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9544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064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DA083FD-C1D7-914A-B1F2-D85037210683}" type="slidenum">
              <a:rPr lang="en-US" altLang="x-none" sz="1200">
                <a:latin typeface="Arial" charset="0"/>
              </a:rPr>
              <a:pPr/>
              <a:t>16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860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126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2A4C422-95F4-BF4A-814C-BCF69A32D258}" type="slidenum">
              <a:rPr lang="en-US" altLang="x-none" sz="1200">
                <a:latin typeface="Arial" charset="0"/>
              </a:rPr>
              <a:pPr/>
              <a:t>17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2577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146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4854D57-59E3-F24F-9D8C-89433C40DAE1}" type="slidenum">
              <a:rPr lang="en-US" altLang="x-none" sz="1200">
                <a:latin typeface="Arial" charset="0"/>
              </a:rPr>
              <a:pPr/>
              <a:t>18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2534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756B349-C6CA-174D-B229-60E470A39ADC}" type="slidenum">
              <a:rPr lang="en-US" altLang="x-none" sz="1200">
                <a:latin typeface="Arial" charset="0"/>
              </a:rPr>
              <a:pPr/>
              <a:t>19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219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819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8A77507-ECDF-714C-9F75-A5C805367769}" type="slidenum">
              <a:rPr lang="en-US" altLang="x-none" sz="1200">
                <a:latin typeface="Arial" charset="0"/>
              </a:rPr>
              <a:pPr/>
              <a:t>2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938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839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3E5F5FE-8DF7-4945-9658-1B4EA64F4A92}" type="slidenum">
              <a:rPr lang="en-US" altLang="x-none" sz="1200">
                <a:latin typeface="Arial" charset="0"/>
              </a:rPr>
              <a:pPr/>
              <a:t>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4289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860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93F7975-6415-C643-8347-BDEEE5367013}" type="slidenum">
              <a:rPr lang="en-US" altLang="x-none" sz="1200">
                <a:latin typeface="Arial" charset="0"/>
              </a:rPr>
              <a:pPr/>
              <a:t>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430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880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E7821DF-D013-7947-96AF-30B80885A5D9}" type="slidenum">
              <a:rPr lang="en-US" altLang="x-none" sz="1200">
                <a:latin typeface="Arial" charset="0"/>
              </a:rPr>
              <a:pPr/>
              <a:t>5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647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901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1C816DD-ED0A-274E-BBAF-422F8D2654F0}" type="slidenum">
              <a:rPr lang="en-US" altLang="x-none" sz="1200">
                <a:latin typeface="Arial" charset="0"/>
              </a:rPr>
              <a:pPr/>
              <a:t>6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861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921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DB52DD7-B83B-3F42-A004-6F79D3B6D92F}" type="slidenum">
              <a:rPr lang="en-US" altLang="x-none" sz="1200">
                <a:latin typeface="Arial" charset="0"/>
              </a:rPr>
              <a:pPr/>
              <a:t>7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8835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ea typeface="ＭＳ Ｐゴシック" charset="-128"/>
            </a:endParaRPr>
          </a:p>
        </p:txBody>
      </p:sp>
      <p:sp>
        <p:nvSpPr>
          <p:cNvPr id="1013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79C3A88-88E0-9247-B0F9-FD97A0D50B87}" type="slidenum">
              <a:rPr lang="en-US" altLang="en-US" sz="1200">
                <a:latin typeface="Arial" charset="0"/>
              </a:rPr>
              <a:pPr/>
              <a:t>8</a:t>
            </a:fld>
            <a:endParaRPr lang="en-US" altLang="en-US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6742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962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63F0A00-9212-F449-91D1-4C12A5DBAEC5}" type="slidenum">
              <a:rPr lang="en-US" altLang="x-none" sz="1200">
                <a:latin typeface="Arial" charset="0"/>
              </a:rPr>
              <a:pPr/>
              <a:t>9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608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r>
              <a:rPr lang="de-DE" altLang="en-US" sz="1000">
                <a:solidFill>
                  <a:srgbClr val="FFFFFF"/>
                </a:solidFill>
                <a:latin typeface="Calibri" charset="0"/>
              </a:rPr>
              <a:t>© WU IMS </a:t>
            </a:r>
            <a:endParaRPr lang="en-US" altLang="en-US" sz="10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0" y="6619875"/>
            <a:ext cx="609600" cy="238125"/>
          </a:xfrm>
        </p:spPr>
        <p:txBody>
          <a:bodyPr/>
          <a:lstStyle>
            <a:lvl1pPr>
              <a:defRPr sz="1400" b="1"/>
            </a:lvl1pPr>
          </a:lstStyle>
          <a:p>
            <a:fld id="{26957AA7-5687-EC4A-89D1-412D039ACD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4180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426C2282-2656-D542-9225-57773B834B95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79379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D68D24B2-7072-A348-A094-2B7789D74BEB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0637678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2C65C269-42EE-134E-85F0-EDC5EC064484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6562"/>
            <a:ext cx="4040188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06562"/>
            <a:ext cx="4041775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723622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6E203CC0-78F9-1D46-9A97-8CCAEB7AEFDC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342495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0EEDE3A9-FFC2-E946-BAD5-9B9655669D28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1650570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62E00431-148C-3240-A774-C7723C0F0A98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3356892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191370FC-AF99-344F-8B42-059642434E04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33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7641154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102863"/>
          </a:solidFill>
          <a:ln w="9525">
            <a:solidFill>
              <a:srgbClr val="005F3B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533400" y="990600"/>
            <a:ext cx="8077200" cy="0"/>
          </a:xfrm>
          <a:prstGeom prst="line">
            <a:avLst/>
          </a:prstGeom>
          <a:noFill/>
          <a:ln w="34925">
            <a:solidFill>
              <a:srgbClr val="10286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8229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2"/>
          <p:cNvSpPr>
            <a:spLocks noChangeArrowheads="1"/>
          </p:cNvSpPr>
          <p:nvPr userDrawn="1"/>
        </p:nvSpPr>
        <p:spPr bwMode="auto">
          <a:xfrm>
            <a:off x="0" y="6629400"/>
            <a:ext cx="9144000" cy="76200"/>
          </a:xfrm>
          <a:prstGeom prst="rect">
            <a:avLst/>
          </a:prstGeom>
          <a:solidFill>
            <a:srgbClr val="658CBF"/>
          </a:solidFill>
          <a:ln w="9525">
            <a:solidFill>
              <a:srgbClr val="658CB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31" name="Line 4"/>
          <p:cNvSpPr>
            <a:spLocks noChangeShapeType="1"/>
          </p:cNvSpPr>
          <p:nvPr userDrawn="1"/>
        </p:nvSpPr>
        <p:spPr bwMode="auto">
          <a:xfrm>
            <a:off x="533400" y="958850"/>
            <a:ext cx="8077200" cy="0"/>
          </a:xfrm>
          <a:prstGeom prst="line">
            <a:avLst/>
          </a:prstGeom>
          <a:noFill/>
          <a:ln w="34925">
            <a:solidFill>
              <a:srgbClr val="658C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Calibri" charset="0"/>
              </a:defRPr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5" r:id="rId1"/>
    <p:sldLayoutId id="2147485556" r:id="rId2"/>
    <p:sldLayoutId id="2147485557" r:id="rId3"/>
    <p:sldLayoutId id="2147485558" r:id="rId4"/>
    <p:sldLayoutId id="2147485559" r:id="rId5"/>
    <p:sldLayoutId id="2147485560" r:id="rId6"/>
    <p:sldLayoutId id="2147485561" r:id="rId7"/>
    <p:sldLayoutId id="2147485562" r:id="rId8"/>
  </p:sldLayoutIdLst>
  <p:transition spd="med">
    <p:wipe dir="r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1326D"/>
        </a:buClr>
        <a:buFont typeface="Wingdings" charset="2"/>
        <a:buChar char="§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152400"/>
            <a:ext cx="8077200" cy="76200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13: Penalty kick</a:t>
            </a:r>
          </a:p>
        </p:txBody>
      </p:sp>
      <p:sp>
        <p:nvSpPr>
          <p:cNvPr id="78850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marL="914400" lvl="1" indent="-514350" eaLnBrk="1" hangingPunct="1">
              <a:lnSpc>
                <a:spcPct val="80000"/>
              </a:lnSpc>
              <a:buFont typeface="Times New Roman" charset="0"/>
              <a:buAutoNum type="alphaLcParenR"/>
            </a:pPr>
            <a:r>
              <a:rPr lang="en-US" dirty="0"/>
              <a:t>Analyze the role of pre-play communication in this game? What message should the Striker send? How should the Keeper react to that message? </a:t>
            </a:r>
            <a:r>
              <a:rPr lang="en-AU" dirty="0"/>
              <a:t>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 </a:t>
            </a:r>
          </a:p>
          <a:p>
            <a:pPr marL="914400" lvl="1" indent="-514350" eaLnBrk="1" hangingPunct="1">
              <a:lnSpc>
                <a:spcPct val="80000"/>
              </a:lnSpc>
              <a:buFont typeface="Times New Roman" charset="0"/>
              <a:buAutoNum type="alphaLcParenR"/>
            </a:pPr>
            <a:r>
              <a:rPr lang="en-US" dirty="0"/>
              <a:t>Ignoring the message stage, derive all pure strategy Nash equilibria of the one-shot game.</a:t>
            </a:r>
            <a:r>
              <a:rPr lang="en-AU" dirty="0"/>
              <a:t> </a:t>
            </a:r>
            <a:r>
              <a:rPr lang="en-US" dirty="0"/>
              <a:t>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973411"/>
      </p:ext>
    </p:extLst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5948"/>
            <a:ext cx="9221348" cy="3641651"/>
          </a:xfrm>
          <a:prstGeom prst="rect">
            <a:avLst/>
          </a:prstGeom>
        </p:spPr>
      </p:pic>
      <p:sp>
        <p:nvSpPr>
          <p:cNvPr id="5" name="Textfeld 13"/>
          <p:cNvSpPr txBox="1"/>
          <p:nvPr/>
        </p:nvSpPr>
        <p:spPr>
          <a:xfrm>
            <a:off x="-28353" y="3657599"/>
            <a:ext cx="914400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4000" dirty="0">
                <a:latin typeface="Calibri" charset="0"/>
                <a:ea typeface="Calibri" charset="0"/>
                <a:cs typeface="Calibri" charset="0"/>
              </a:rPr>
              <a:t>WC 2006 </a:t>
            </a:r>
            <a:r>
              <a:rPr lang="de-AT" sz="4000" dirty="0" err="1">
                <a:latin typeface="Calibri" charset="0"/>
                <a:ea typeface="Calibri" charset="0"/>
                <a:cs typeface="Calibri" charset="0"/>
              </a:rPr>
              <a:t>Quarter</a:t>
            </a:r>
            <a:r>
              <a:rPr lang="de-AT" sz="4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de-AT" sz="4000" dirty="0" err="1">
                <a:latin typeface="Calibri" charset="0"/>
                <a:ea typeface="Calibri" charset="0"/>
                <a:cs typeface="Calibri" charset="0"/>
              </a:rPr>
              <a:t>finals</a:t>
            </a:r>
            <a:r>
              <a:rPr lang="de-AT" sz="4000" dirty="0">
                <a:latin typeface="Calibri" charset="0"/>
                <a:ea typeface="Calibri" charset="0"/>
                <a:cs typeface="Calibri" charset="0"/>
              </a:rPr>
              <a:t>: GER </a:t>
            </a:r>
            <a:r>
              <a:rPr lang="mr-IN" sz="4000" dirty="0">
                <a:latin typeface="Calibri" charset="0"/>
                <a:ea typeface="Calibri" charset="0"/>
                <a:cs typeface="Calibri" charset="0"/>
              </a:rPr>
              <a:t>–</a:t>
            </a:r>
            <a:r>
              <a:rPr lang="de-AT" sz="4000" dirty="0">
                <a:latin typeface="Calibri" charset="0"/>
                <a:ea typeface="Calibri" charset="0"/>
                <a:cs typeface="Calibri" charset="0"/>
              </a:rPr>
              <a:t> ARG</a:t>
            </a:r>
          </a:p>
          <a:p>
            <a:pPr algn="ctr"/>
            <a:r>
              <a:rPr lang="de-AT" sz="4000" dirty="0">
                <a:latin typeface="Calibri" charset="0"/>
                <a:ea typeface="Calibri" charset="0"/>
                <a:cs typeface="Calibri" charset="0"/>
              </a:rPr>
              <a:t>1:1 after </a:t>
            </a:r>
            <a:r>
              <a:rPr lang="de-AT" sz="4000" dirty="0" err="1">
                <a:latin typeface="Calibri" charset="0"/>
                <a:ea typeface="Calibri" charset="0"/>
                <a:cs typeface="Calibri" charset="0"/>
              </a:rPr>
              <a:t>regular</a:t>
            </a:r>
            <a:r>
              <a:rPr lang="de-AT" sz="4000" dirty="0">
                <a:latin typeface="Calibri" charset="0"/>
                <a:ea typeface="Calibri" charset="0"/>
                <a:cs typeface="Calibri" charset="0"/>
              </a:rPr>
              <a:t> time </a:t>
            </a:r>
            <a:r>
              <a:rPr lang="de-AT" sz="4000" dirty="0">
                <a:latin typeface="Calibri" charset="0"/>
                <a:ea typeface="Calibri" charset="0"/>
                <a:cs typeface="Calibri" charset="0"/>
                <a:sym typeface="Wingdings"/>
              </a:rPr>
              <a:t> Penalty </a:t>
            </a:r>
            <a:r>
              <a:rPr lang="de-AT" sz="4000" dirty="0" err="1">
                <a:latin typeface="Calibri" charset="0"/>
                <a:ea typeface="Calibri" charset="0"/>
                <a:cs typeface="Calibri" charset="0"/>
                <a:sym typeface="Wingdings"/>
              </a:rPr>
              <a:t>shootout</a:t>
            </a:r>
            <a:endParaRPr lang="de-AT" sz="4000" dirty="0">
              <a:latin typeface="Calibri" charset="0"/>
              <a:ea typeface="Calibri" charset="0"/>
              <a:cs typeface="Calibri" charset="0"/>
              <a:sym typeface="Wingdings"/>
            </a:endParaRPr>
          </a:p>
          <a:p>
            <a:endParaRPr lang="de-AT" sz="38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de-AT" sz="3800" dirty="0">
                <a:latin typeface="Calibri" charset="0"/>
                <a:ea typeface="Calibri" charset="0"/>
                <a:cs typeface="Calibri" charset="0"/>
              </a:rPr>
              <a:t>Keeper </a:t>
            </a:r>
            <a:r>
              <a:rPr lang="de-AT" sz="3800" dirty="0" err="1">
                <a:latin typeface="Calibri" charset="0"/>
                <a:ea typeface="Calibri" charset="0"/>
                <a:cs typeface="Calibri" charset="0"/>
              </a:rPr>
              <a:t>coach</a:t>
            </a:r>
            <a:r>
              <a:rPr lang="de-AT" sz="3800" dirty="0">
                <a:latin typeface="Calibri" charset="0"/>
                <a:ea typeface="Calibri" charset="0"/>
                <a:cs typeface="Calibri" charset="0"/>
              </a:rPr>
              <a:t> Andi Köpke </a:t>
            </a:r>
            <a:r>
              <a:rPr lang="de-AT" sz="3800" dirty="0" err="1">
                <a:latin typeface="Calibri" charset="0"/>
                <a:ea typeface="Calibri" charset="0"/>
                <a:cs typeface="Calibri" charset="0"/>
              </a:rPr>
              <a:t>gives</a:t>
            </a:r>
            <a:r>
              <a:rPr lang="de-AT" sz="3800" dirty="0">
                <a:latin typeface="Calibri" charset="0"/>
                <a:ea typeface="Calibri" charset="0"/>
                <a:cs typeface="Calibri" charset="0"/>
              </a:rPr>
              <a:t> Keeper Jens Lehmann a </a:t>
            </a:r>
            <a:r>
              <a:rPr lang="de-AT" sz="3800" dirty="0" err="1">
                <a:latin typeface="Calibri" charset="0"/>
                <a:ea typeface="Calibri" charset="0"/>
                <a:cs typeface="Calibri" charset="0"/>
              </a:rPr>
              <a:t>cheat</a:t>
            </a:r>
            <a:r>
              <a:rPr lang="de-AT" sz="38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de-AT" sz="3800" dirty="0" err="1">
                <a:latin typeface="Calibri" charset="0"/>
                <a:ea typeface="Calibri" charset="0"/>
                <a:cs typeface="Calibri" charset="0"/>
              </a:rPr>
              <a:t>sheet</a:t>
            </a:r>
            <a:endParaRPr lang="de-AT" sz="3800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114579"/>
      </p:ext>
    </p:extLst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feld 13"/>
          <p:cNvSpPr txBox="1"/>
          <p:nvPr/>
        </p:nvSpPr>
        <p:spPr>
          <a:xfrm>
            <a:off x="3468584" y="4033048"/>
            <a:ext cx="563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dirty="0" err="1">
                <a:latin typeface="Calibri" charset="0"/>
                <a:ea typeface="Calibri" charset="0"/>
                <a:cs typeface="Calibri" charset="0"/>
              </a:rPr>
              <a:t>If</a:t>
            </a:r>
            <a:r>
              <a:rPr lang="de-AT" sz="28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de-AT" sz="2800" dirty="0" err="1">
                <a:latin typeface="Calibri" charset="0"/>
                <a:ea typeface="Calibri" charset="0"/>
                <a:cs typeface="Calibri" charset="0"/>
              </a:rPr>
              <a:t>people</a:t>
            </a:r>
            <a:r>
              <a:rPr lang="de-AT" sz="28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de-AT" sz="2800" dirty="0" err="1">
                <a:latin typeface="Calibri" charset="0"/>
                <a:ea typeface="Calibri" charset="0"/>
                <a:cs typeface="Calibri" charset="0"/>
              </a:rPr>
              <a:t>randomize</a:t>
            </a:r>
            <a:r>
              <a:rPr lang="de-AT" sz="2800" dirty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de-AT" sz="2800" dirty="0" err="1">
                <a:latin typeface="Calibri" charset="0"/>
                <a:ea typeface="Calibri" charset="0"/>
                <a:cs typeface="Calibri" charset="0"/>
              </a:rPr>
              <a:t>why</a:t>
            </a:r>
            <a:r>
              <a:rPr lang="de-AT" sz="28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de-AT" sz="2800" dirty="0" err="1">
                <a:latin typeface="Calibri" charset="0"/>
                <a:ea typeface="Calibri" charset="0"/>
                <a:cs typeface="Calibri" charset="0"/>
              </a:rPr>
              <a:t>would</a:t>
            </a:r>
            <a:r>
              <a:rPr lang="de-AT" sz="2800" dirty="0">
                <a:latin typeface="Calibri" charset="0"/>
                <a:ea typeface="Calibri" charset="0"/>
                <a:cs typeface="Calibri" charset="0"/>
              </a:rPr>
              <a:t> Lehman </a:t>
            </a:r>
            <a:r>
              <a:rPr lang="de-AT" sz="2800" dirty="0" err="1">
                <a:latin typeface="Calibri" charset="0"/>
                <a:ea typeface="Calibri" charset="0"/>
                <a:cs typeface="Calibri" charset="0"/>
              </a:rPr>
              <a:t>need</a:t>
            </a:r>
            <a:r>
              <a:rPr lang="de-AT" sz="2800" dirty="0">
                <a:latin typeface="Calibri" charset="0"/>
                <a:ea typeface="Calibri" charset="0"/>
                <a:cs typeface="Calibri" charset="0"/>
              </a:rPr>
              <a:t> a </a:t>
            </a:r>
            <a:r>
              <a:rPr lang="de-AT" sz="2800" dirty="0" err="1">
                <a:latin typeface="Calibri" charset="0"/>
                <a:ea typeface="Calibri" charset="0"/>
                <a:cs typeface="Calibri" charset="0"/>
              </a:rPr>
              <a:t>cheat</a:t>
            </a:r>
            <a:r>
              <a:rPr lang="de-AT" sz="28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de-AT" sz="2800" dirty="0" err="1">
                <a:latin typeface="Calibri" charset="0"/>
                <a:ea typeface="Calibri" charset="0"/>
                <a:cs typeface="Calibri" charset="0"/>
              </a:rPr>
              <a:t>sheet</a:t>
            </a:r>
            <a:r>
              <a:rPr lang="de-AT" sz="2800" dirty="0">
                <a:latin typeface="Calibri" charset="0"/>
                <a:ea typeface="Calibri" charset="0"/>
                <a:cs typeface="Calibri" charset="0"/>
              </a:rPr>
              <a:t>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86200" y="1119635"/>
            <a:ext cx="4352175" cy="2895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5636" y="1119635"/>
            <a:ext cx="2858386" cy="3685191"/>
          </a:xfrm>
          <a:prstGeom prst="rect">
            <a:avLst/>
          </a:prstGeom>
        </p:spPr>
      </p:pic>
      <p:sp>
        <p:nvSpPr>
          <p:cNvPr id="7" name="Textfeld 13">
            <a:extLst>
              <a:ext uri="{FF2B5EF4-FFF2-40B4-BE49-F238E27FC236}">
                <a16:creationId xmlns:a16="http://schemas.microsoft.com/office/drawing/2014/main" id="{4837D483-0933-7B4B-A8D1-D1E0854A30DE}"/>
              </a:ext>
            </a:extLst>
          </p:cNvPr>
          <p:cNvSpPr txBox="1"/>
          <p:nvPr/>
        </p:nvSpPr>
        <p:spPr>
          <a:xfrm>
            <a:off x="44141" y="24604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3200" dirty="0">
                <a:latin typeface="Calibri" charset="0"/>
                <a:ea typeface="Calibri" charset="0"/>
                <a:cs typeface="Calibri" charset="0"/>
              </a:rPr>
              <a:t>WC 2006 </a:t>
            </a:r>
            <a:r>
              <a:rPr lang="de-AT" sz="3200" dirty="0" err="1">
                <a:latin typeface="Calibri" charset="0"/>
                <a:ea typeface="Calibri" charset="0"/>
                <a:cs typeface="Calibri" charset="0"/>
              </a:rPr>
              <a:t>Quarter</a:t>
            </a:r>
            <a:r>
              <a:rPr lang="de-AT" sz="32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de-AT" sz="3200" dirty="0" err="1">
                <a:latin typeface="Calibri" charset="0"/>
                <a:ea typeface="Calibri" charset="0"/>
                <a:cs typeface="Calibri" charset="0"/>
              </a:rPr>
              <a:t>finals</a:t>
            </a:r>
            <a:r>
              <a:rPr lang="de-AT" sz="3200" dirty="0">
                <a:latin typeface="Calibri" charset="0"/>
                <a:ea typeface="Calibri" charset="0"/>
                <a:cs typeface="Calibri" charset="0"/>
              </a:rPr>
              <a:t>: GER </a:t>
            </a:r>
            <a:r>
              <a:rPr lang="mr-IN" sz="3200" dirty="0">
                <a:latin typeface="Calibri" charset="0"/>
                <a:ea typeface="Calibri" charset="0"/>
                <a:cs typeface="Calibri" charset="0"/>
              </a:rPr>
              <a:t>–</a:t>
            </a:r>
            <a:r>
              <a:rPr lang="de-AT" sz="3200" dirty="0">
                <a:latin typeface="Calibri" charset="0"/>
                <a:ea typeface="Calibri" charset="0"/>
                <a:cs typeface="Calibri" charset="0"/>
              </a:rPr>
              <a:t> ARG</a:t>
            </a:r>
          </a:p>
          <a:p>
            <a:pPr algn="ctr"/>
            <a:r>
              <a:rPr lang="de-AT" sz="3200" dirty="0">
                <a:latin typeface="Calibri" charset="0"/>
                <a:ea typeface="Calibri" charset="0"/>
                <a:cs typeface="Calibri" charset="0"/>
              </a:rPr>
              <a:t>1:1 after </a:t>
            </a:r>
            <a:r>
              <a:rPr lang="de-AT" sz="3200" dirty="0" err="1">
                <a:latin typeface="Calibri" charset="0"/>
                <a:ea typeface="Calibri" charset="0"/>
                <a:cs typeface="Calibri" charset="0"/>
              </a:rPr>
              <a:t>regular</a:t>
            </a:r>
            <a:r>
              <a:rPr lang="de-AT" sz="3200" dirty="0">
                <a:latin typeface="Calibri" charset="0"/>
                <a:ea typeface="Calibri" charset="0"/>
                <a:cs typeface="Calibri" charset="0"/>
              </a:rPr>
              <a:t> time </a:t>
            </a:r>
            <a:r>
              <a:rPr lang="de-AT" sz="3200" dirty="0">
                <a:latin typeface="Calibri" charset="0"/>
                <a:ea typeface="Calibri" charset="0"/>
                <a:cs typeface="Calibri" charset="0"/>
                <a:sym typeface="Wingdings"/>
              </a:rPr>
              <a:t> Penalty </a:t>
            </a:r>
            <a:r>
              <a:rPr lang="de-AT" sz="3200" dirty="0" err="1">
                <a:latin typeface="Calibri" charset="0"/>
                <a:ea typeface="Calibri" charset="0"/>
                <a:cs typeface="Calibri" charset="0"/>
                <a:sym typeface="Wingdings"/>
              </a:rPr>
              <a:t>shootout</a:t>
            </a:r>
            <a:endParaRPr lang="de-AT" sz="3200" dirty="0">
              <a:latin typeface="Calibri" charset="0"/>
              <a:ea typeface="Calibri" charset="0"/>
              <a:cs typeface="Calibri" charset="0"/>
              <a:sym typeface="Wingdings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12736529-0B4D-804A-BC9D-5F7DDA0153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3933" y="5036636"/>
            <a:ext cx="8610600" cy="1602661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Real people have a hard time to randomize ...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Use a random device!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Airport</a:t>
            </a: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317577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Mixed strategies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1430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sz="3200" dirty="0">
                <a:latin typeface="Calibri" charset="0"/>
                <a:ea typeface="ＭＳ Ｐゴシック" charset="-128"/>
              </a:rPr>
              <a:t>Mixed strategy:  player chooses a </a:t>
            </a:r>
            <a:r>
              <a:rPr lang="en-US" altLang="x-none" sz="3200" b="1" dirty="0">
                <a:latin typeface="Calibri" charset="0"/>
                <a:ea typeface="ＭＳ Ｐゴシック" charset="-128"/>
              </a:rPr>
              <a:t>probability distribution</a:t>
            </a:r>
            <a:r>
              <a:rPr lang="en-US" altLang="x-none" sz="3200" dirty="0">
                <a:latin typeface="Calibri" charset="0"/>
                <a:ea typeface="ＭＳ Ｐゴシック" charset="-128"/>
              </a:rPr>
              <a:t> over his pure strategies.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3200" dirty="0">
                <a:latin typeface="Calibri" charset="0"/>
                <a:ea typeface="ＭＳ Ｐゴシック" charset="-128"/>
                <a:sym typeface="Wingdings" charset="2"/>
              </a:rPr>
              <a:t> </a:t>
            </a:r>
            <a:r>
              <a:rPr lang="en-US" altLang="x-none" sz="3200" dirty="0">
                <a:latin typeface="Calibri" charset="0"/>
                <a:ea typeface="ＭＳ Ｐゴシック" charset="-128"/>
              </a:rPr>
              <a:t>plays each of his pure strategies with a certain probability.</a:t>
            </a:r>
          </a:p>
          <a:p>
            <a:pPr eaLnBrk="1" hangingPunct="1">
              <a:lnSpc>
                <a:spcPct val="80000"/>
              </a:lnSpc>
            </a:pPr>
            <a:endParaRPr lang="en-US" altLang="x-none" sz="32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3200" b="1" dirty="0">
                <a:latin typeface="Calibri" charset="0"/>
                <a:ea typeface="ＭＳ Ｐゴシック" charset="-128"/>
              </a:rPr>
              <a:t>Mixed strategy Nash equilibrium: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3200" dirty="0">
                <a:latin typeface="Calibri" charset="0"/>
                <a:ea typeface="ＭＳ Ｐゴシック" charset="-128"/>
              </a:rPr>
              <a:t>combination of all player</a:t>
            </a:r>
            <a:r>
              <a:rPr lang="en-US" altLang="ja-JP" sz="3200" dirty="0">
                <a:latin typeface="Calibri" charset="0"/>
                <a:ea typeface="ＭＳ Ｐゴシック" charset="-128"/>
              </a:rPr>
              <a:t>s’ probability distributions over pure strategies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ja-JP" sz="3200" dirty="0">
                <a:latin typeface="Calibri" charset="0"/>
                <a:ea typeface="ＭＳ Ｐゴシック" charset="-128"/>
              </a:rPr>
              <a:t>such that </a:t>
            </a:r>
            <a:r>
              <a:rPr lang="en-US" altLang="ja-JP" sz="3200" b="1" dirty="0">
                <a:latin typeface="Calibri" charset="0"/>
                <a:ea typeface="ＭＳ Ｐゴシック" charset="-128"/>
              </a:rPr>
              <a:t>no player has an incentive to play a different probability distribution</a:t>
            </a:r>
            <a:r>
              <a:rPr lang="en-US" altLang="ja-JP" sz="3200" dirty="0">
                <a:latin typeface="Calibri" charset="0"/>
                <a:ea typeface="ＭＳ Ｐゴシック" charset="-128"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804453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Mixed strategies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059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sz="2600">
                <a:latin typeface="Calibri" charset="0"/>
                <a:ea typeface="ＭＳ Ｐゴシック" charset="-128"/>
              </a:rPr>
              <a:t>Necessary condition to play a mixed strategy: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 b="1">
                <a:latin typeface="Calibri" charset="0"/>
                <a:ea typeface="ＭＳ Ｐゴシック" charset="-128"/>
              </a:rPr>
              <a:t>players must be indifferent between their pure strategies</a:t>
            </a:r>
            <a:r>
              <a:rPr lang="en-US" altLang="x-none" sz="2600">
                <a:latin typeface="Calibri" charset="0"/>
                <a:ea typeface="ＭＳ Ｐゴシック" charset="-128"/>
              </a:rPr>
              <a:t> (which they play with positive probability)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>
                <a:latin typeface="Calibri" charset="0"/>
                <a:ea typeface="ＭＳ Ｐゴシック" charset="-128"/>
              </a:rPr>
              <a:t>because if one pure strategy is better than others, they would choose that pure strategy with 100% and not mix.</a:t>
            </a:r>
          </a:p>
          <a:p>
            <a:pPr lvl="1" eaLnBrk="1" hangingPunct="1">
              <a:lnSpc>
                <a:spcPct val="80000"/>
              </a:lnSpc>
            </a:pPr>
            <a:endParaRPr lang="en-US" altLang="x-none" sz="260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600">
                <a:latin typeface="Calibri" charset="0"/>
                <a:ea typeface="ＭＳ Ｐゴシック" charset="-128"/>
              </a:rPr>
              <a:t>Thus, in a (purely) mixed-strategy Nash equilibrium,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>
                <a:latin typeface="Calibri" charset="0"/>
                <a:ea typeface="ＭＳ Ｐゴシック" charset="-128"/>
              </a:rPr>
              <a:t>each player chooses a mixed strategy </a:t>
            </a:r>
            <a:r>
              <a:rPr lang="en-US" altLang="x-none" sz="2600" b="1">
                <a:latin typeface="Calibri" charset="0"/>
                <a:ea typeface="ＭＳ Ｐゴシック" charset="-128"/>
              </a:rPr>
              <a:t>such that the other player is indifferent</a:t>
            </a:r>
            <a:r>
              <a:rPr lang="en-US" altLang="x-none" sz="2600">
                <a:latin typeface="Calibri" charset="0"/>
                <a:ea typeface="ＭＳ Ｐゴシック" charset="-128"/>
              </a:rPr>
              <a:t> which pure strategy to choose,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>
                <a:latin typeface="Calibri" charset="0"/>
                <a:ea typeface="ＭＳ Ｐゴシック" charset="-128"/>
              </a:rPr>
              <a:t>and therefore will play a mixed strategy, too.</a:t>
            </a:r>
          </a:p>
          <a:p>
            <a:pPr lvl="1" eaLnBrk="1" hangingPunct="1">
              <a:lnSpc>
                <a:spcPct val="80000"/>
              </a:lnSpc>
            </a:pPr>
            <a:endParaRPr lang="en-US" altLang="x-none" sz="260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600">
                <a:latin typeface="Calibri" charset="0"/>
                <a:ea typeface="ＭＳ Ｐゴシック" charset="-128"/>
              </a:rPr>
              <a:t>Thus, this is how we solve for a mixed strategy equilibrium: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600" b="1">
                <a:latin typeface="Calibri" charset="0"/>
                <a:ea typeface="ＭＳ Ｐゴシック" charset="-128"/>
              </a:rPr>
              <a:t>For each player we are looking for the mixed strategy which sets the other players indifferent between their pure strategies.</a:t>
            </a:r>
          </a:p>
          <a:p>
            <a:pPr eaLnBrk="1" hangingPunct="1">
              <a:lnSpc>
                <a:spcPct val="80000"/>
              </a:lnSpc>
            </a:pPr>
            <a:endParaRPr lang="en-US" altLang="x-none" sz="260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26470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5D63C5C-E2C9-EE44-89F3-09218A4FE4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694136"/>
              </p:ext>
            </p:extLst>
          </p:nvPr>
        </p:nvGraphicFramePr>
        <p:xfrm>
          <a:off x="3810000" y="1066800"/>
          <a:ext cx="4419600" cy="2063750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Enter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Not enter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Enter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-50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Not enter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12: Market Entry Game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1430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2 pure strategy Nash equilibria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Enter, Not enter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Not enter,  Enter</a:t>
            </a: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But there is also a mixed-strategy equilibrium.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Now assume than one player enters with probability p, and the other player enters with probability q.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For which p and q is this an equilibrium?</a:t>
            </a: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When I play a mixed strategy, and she prefers one over the other, then she will purely play the one she prefers, which also brings us back to our pure strategy best response. </a:t>
            </a:r>
            <a:r>
              <a:rPr lang="en-US" altLang="x-none" sz="2400" b="1" dirty="0">
                <a:latin typeface="Calibri" charset="0"/>
                <a:ea typeface="ＭＳ Ｐゴシック" charset="-128"/>
              </a:rPr>
              <a:t>Thus, we have to set her indifferent.</a:t>
            </a:r>
            <a:r>
              <a:rPr lang="en-US" altLang="x-none" sz="2400" dirty="0">
                <a:latin typeface="Calibri" charset="0"/>
                <a:ea typeface="ＭＳ Ｐゴシック" charset="-128"/>
              </a:rPr>
              <a:t> This applies to both players.</a:t>
            </a: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497513" y="1668463"/>
            <a:ext cx="5334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p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410200" y="2386013"/>
            <a:ext cx="6858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1-p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5943600" y="1363663"/>
            <a:ext cx="4572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q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7956550" y="1371600"/>
            <a:ext cx="762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1-q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844029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2CDC9A5-3529-594C-8B1A-E9DEF0CD96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192435"/>
              </p:ext>
            </p:extLst>
          </p:nvPr>
        </p:nvGraphicFramePr>
        <p:xfrm>
          <a:off x="3810000" y="1066800"/>
          <a:ext cx="4419600" cy="2063750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Enter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Not enter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Enter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-50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Not enter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34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12: Market Entry Game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3000"/>
            <a:ext cx="91440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2 pure strategy Nash equilibria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Enter, Not enter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Not enter,  Enter</a:t>
            </a: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 b="1" dirty="0">
                <a:latin typeface="Calibri" charset="0"/>
                <a:ea typeface="ＭＳ Ｐゴシック" charset="-128"/>
              </a:rPr>
              <a:t>+ 1 mixed equilibrium</a:t>
            </a: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E2 is indifferent if  p*-50 + (1-p)*10 = p*0 + (1-p)*0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  <a:sym typeface="Wingdings" charset="2"/>
              </a:rPr>
              <a:t> -50p+10-10p=0  10 = 60p  p=1/6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E1 is indifferent if  q*-20 + (1-q)*40 = q*0 + (1-q)*0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  <a:sym typeface="Wingdings" charset="2"/>
              </a:rPr>
              <a:t> -20q+40-40q=0  40 = 60q  q=4/6</a:t>
            </a: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  <a:sym typeface="Wingdings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  <a:sym typeface="Wingdings" charset="2"/>
              </a:rPr>
              <a:t>In the mixed strategy Nash equilibrium,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  <a:sym typeface="Wingdings" charset="2"/>
              </a:rPr>
              <a:t>E1 enters with probability 17% and stays out with probability 83%,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  <a:sym typeface="Wingdings" charset="2"/>
              </a:rPr>
              <a:t>E2 enters with probability 66% and stays out with probability 33%.</a:t>
            </a: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 b="1" dirty="0">
                <a:latin typeface="Calibri" charset="0"/>
                <a:ea typeface="ＭＳ Ｐゴシック" charset="-128"/>
              </a:rPr>
              <a:t>The “weaker” player plays more aggressively.</a:t>
            </a: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497513" y="1668463"/>
            <a:ext cx="5334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p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410200" y="2386013"/>
            <a:ext cx="6858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1-p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5943600" y="1363663"/>
            <a:ext cx="4572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q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7956550" y="1371600"/>
            <a:ext cx="762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1-q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391941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108B38BD-981D-014E-B0B8-A5FD611681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262269"/>
              </p:ext>
            </p:extLst>
          </p:nvPr>
        </p:nvGraphicFramePr>
        <p:xfrm>
          <a:off x="3810000" y="1066800"/>
          <a:ext cx="4419600" cy="2063750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Enter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Not enter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Enter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-50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Not enter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54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12: Market Entry Game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497513" y="1668463"/>
            <a:ext cx="5334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p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410200" y="2386013"/>
            <a:ext cx="6858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1-p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5943600" y="1363663"/>
            <a:ext cx="4572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q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7956550" y="1371600"/>
            <a:ext cx="762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1-q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989013" y="2817813"/>
            <a:ext cx="3200400" cy="3200400"/>
          </a:xfrm>
          <a:prstGeom prst="rect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 bwMode="auto">
          <a:xfrm>
            <a:off x="1600200" y="6018213"/>
            <a:ext cx="2590800" cy="3175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5" name="Straight Connector 14"/>
          <p:cNvCxnSpPr>
            <a:cxnSpLocks/>
          </p:cNvCxnSpPr>
          <p:nvPr/>
        </p:nvCxnSpPr>
        <p:spPr bwMode="auto">
          <a:xfrm flipH="1">
            <a:off x="990600" y="2817813"/>
            <a:ext cx="609600" cy="1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 rot="16200000" flipH="1">
            <a:off x="794" y="4417219"/>
            <a:ext cx="3200400" cy="1587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7" name="Straight Connector 16"/>
          <p:cNvCxnSpPr>
            <a:cxnSpLocks noChangeShapeType="1"/>
          </p:cNvCxnSpPr>
          <p:nvPr/>
        </p:nvCxnSpPr>
        <p:spPr bwMode="auto">
          <a:xfrm flipH="1">
            <a:off x="989013" y="2819400"/>
            <a:ext cx="3175" cy="989012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Connector 17"/>
          <p:cNvCxnSpPr>
            <a:cxnSpLocks noChangeShapeType="1"/>
          </p:cNvCxnSpPr>
          <p:nvPr/>
        </p:nvCxnSpPr>
        <p:spPr bwMode="auto">
          <a:xfrm flipV="1">
            <a:off x="4189413" y="3810000"/>
            <a:ext cx="0" cy="2208214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cxnSpLocks noChangeShapeType="1"/>
          </p:cNvCxnSpPr>
          <p:nvPr/>
        </p:nvCxnSpPr>
        <p:spPr bwMode="auto">
          <a:xfrm flipH="1">
            <a:off x="989013" y="3808412"/>
            <a:ext cx="3200400" cy="1588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202557" y="2502745"/>
            <a:ext cx="914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indent="-5143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marL="0"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x-none" sz="1800" dirty="0"/>
              <a:t>E2</a:t>
            </a:r>
            <a:r>
              <a:rPr lang="en-US" altLang="en-US" sz="1800" dirty="0"/>
              <a:t>’</a:t>
            </a:r>
            <a:r>
              <a:rPr lang="en-US" altLang="ja-JP" sz="1800" dirty="0"/>
              <a:t>s q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 sz="18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 sz="1800" dirty="0"/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685800" y="27432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1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228600" y="1143000"/>
            <a:ext cx="3429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indent="-5143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marL="0"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x-none" sz="2000" dirty="0">
                <a:solidFill>
                  <a:srgbClr val="7F7F7F"/>
                </a:solidFill>
              </a:rPr>
              <a:t>E2</a:t>
            </a:r>
            <a:r>
              <a:rPr lang="en-US" altLang="ja-JP" sz="2000" dirty="0">
                <a:solidFill>
                  <a:srgbClr val="7F7F7F"/>
                </a:solidFill>
              </a:rPr>
              <a:t>’s best response function to E1’s p choice</a:t>
            </a:r>
          </a:p>
          <a:p>
            <a:pPr marL="0"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x-none" sz="2000" dirty="0"/>
          </a:p>
          <a:p>
            <a:pPr marL="0"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x-none" sz="2000" dirty="0">
                <a:solidFill>
                  <a:schemeClr val="accent1"/>
                </a:solidFill>
              </a:rPr>
              <a:t>E1</a:t>
            </a:r>
            <a:r>
              <a:rPr lang="en-US" altLang="en-US" sz="2000" dirty="0">
                <a:solidFill>
                  <a:schemeClr val="accent1"/>
                </a:solidFill>
              </a:rPr>
              <a:t>’</a:t>
            </a:r>
            <a:r>
              <a:rPr lang="en-US" altLang="ja-JP" sz="2000" dirty="0">
                <a:solidFill>
                  <a:schemeClr val="accent1"/>
                </a:solidFill>
              </a:rPr>
              <a:t>s best response function to E2’s q choice</a:t>
            </a:r>
            <a:endParaRPr lang="en-US" altLang="x-none" sz="2000" dirty="0">
              <a:solidFill>
                <a:schemeClr val="accent1"/>
              </a:solidFill>
            </a:endParaRP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3124200" y="6324600"/>
            <a:ext cx="1447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indent="-5143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marL="0"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x-none" sz="1800" dirty="0"/>
              <a:t>E1</a:t>
            </a:r>
            <a:r>
              <a:rPr lang="en-US" altLang="en-US" sz="1800" dirty="0"/>
              <a:t>’</a:t>
            </a:r>
            <a:r>
              <a:rPr lang="en-US" altLang="ja-JP" sz="1800" dirty="0"/>
              <a:t>s p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 sz="18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 sz="1800" dirty="0"/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533400" y="4267200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0.5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85800" y="5867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0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26" name="Rectangle 3"/>
          <p:cNvSpPr txBox="1">
            <a:spLocks noChangeArrowheads="1"/>
          </p:cNvSpPr>
          <p:nvPr/>
        </p:nvSpPr>
        <p:spPr bwMode="auto">
          <a:xfrm>
            <a:off x="2362200" y="6019800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0.5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 bwMode="auto">
          <a:xfrm>
            <a:off x="3962400" y="60198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1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28" name="Oval 27"/>
          <p:cNvSpPr>
            <a:spLocks noChangeArrowheads="1"/>
          </p:cNvSpPr>
          <p:nvPr/>
        </p:nvSpPr>
        <p:spPr bwMode="auto">
          <a:xfrm>
            <a:off x="1556544" y="3762374"/>
            <a:ext cx="92075" cy="92075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946150" y="2787650"/>
            <a:ext cx="92075" cy="92075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4146550" y="5986463"/>
            <a:ext cx="92075" cy="90487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37" name="Rectangle 3"/>
          <p:cNvSpPr>
            <a:spLocks noGrp="1" noChangeArrowheads="1"/>
          </p:cNvSpPr>
          <p:nvPr>
            <p:ph idx="1"/>
          </p:nvPr>
        </p:nvSpPr>
        <p:spPr>
          <a:xfrm>
            <a:off x="4267200" y="3276600"/>
            <a:ext cx="4876800" cy="3352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There are three equilibria: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p=0, q=1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p=1, q=0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p=1/6, q=4/6</a:t>
            </a:r>
          </a:p>
        </p:txBody>
      </p:sp>
      <p:sp>
        <p:nvSpPr>
          <p:cNvPr id="31" name="Rectangle 3"/>
          <p:cNvSpPr txBox="1">
            <a:spLocks noChangeArrowheads="1"/>
          </p:cNvSpPr>
          <p:nvPr/>
        </p:nvSpPr>
        <p:spPr bwMode="auto">
          <a:xfrm>
            <a:off x="217488" y="5467350"/>
            <a:ext cx="914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5143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lvl="1" eaLnBrk="1" hangingPunct="1">
              <a:lnSpc>
                <a:spcPct val="80000"/>
              </a:lnSpc>
              <a:defRPr/>
            </a:pPr>
            <a:r>
              <a:rPr lang="en-US" sz="1800" dirty="0">
                <a:solidFill>
                  <a:schemeClr val="accent5">
                    <a:lumMod val="75000"/>
                  </a:schemeClr>
                </a:solidFill>
                <a:latin typeface="Calibri" charset="0"/>
                <a:cs typeface="ＭＳ Ｐゴシック" charset="0"/>
              </a:rPr>
              <a:t>Not enter</a:t>
            </a:r>
            <a:endParaRPr lang="en-US" altLang="ja-JP" sz="1800" dirty="0">
              <a:solidFill>
                <a:schemeClr val="accent5">
                  <a:lumMod val="75000"/>
                </a:schemeClr>
              </a:solidFill>
              <a:latin typeface="Calibri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</p:txBody>
      </p:sp>
      <p:sp>
        <p:nvSpPr>
          <p:cNvPr id="32" name="Rectangle 3"/>
          <p:cNvSpPr txBox="1">
            <a:spLocks noChangeArrowheads="1"/>
          </p:cNvSpPr>
          <p:nvPr/>
        </p:nvSpPr>
        <p:spPr bwMode="auto">
          <a:xfrm>
            <a:off x="272760" y="2984339"/>
            <a:ext cx="6842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5143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lvl="1" eaLnBrk="1" hangingPunct="1">
              <a:lnSpc>
                <a:spcPct val="80000"/>
              </a:lnSpc>
              <a:defRPr/>
            </a:pPr>
            <a:r>
              <a:rPr lang="en-US" sz="1800" dirty="0">
                <a:solidFill>
                  <a:schemeClr val="accent5">
                    <a:lumMod val="75000"/>
                  </a:schemeClr>
                </a:solidFill>
                <a:latin typeface="Calibri" charset="0"/>
                <a:cs typeface="ＭＳ Ｐゴシック" charset="0"/>
              </a:rPr>
              <a:t>Enter</a:t>
            </a:r>
            <a:endParaRPr lang="en-US" altLang="ja-JP" sz="1800" dirty="0">
              <a:solidFill>
                <a:schemeClr val="accent5">
                  <a:lumMod val="75000"/>
                </a:schemeClr>
              </a:solidFill>
              <a:latin typeface="Calibri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</p:txBody>
      </p:sp>
      <p:sp>
        <p:nvSpPr>
          <p:cNvPr id="33" name="Rectangle 3"/>
          <p:cNvSpPr txBox="1">
            <a:spLocks noChangeArrowheads="1"/>
          </p:cNvSpPr>
          <p:nvPr/>
        </p:nvSpPr>
        <p:spPr bwMode="auto">
          <a:xfrm>
            <a:off x="3390900" y="6069274"/>
            <a:ext cx="7270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5143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lvl="1" eaLnBrk="1" hangingPunct="1">
              <a:lnSpc>
                <a:spcPct val="80000"/>
              </a:lnSpc>
              <a:defRPr/>
            </a:pPr>
            <a:r>
              <a:rPr lang="en-US" sz="1800" dirty="0">
                <a:solidFill>
                  <a:schemeClr val="accent5">
                    <a:lumMod val="75000"/>
                  </a:schemeClr>
                </a:solidFill>
                <a:latin typeface="Calibri" charset="0"/>
                <a:cs typeface="ＭＳ Ｐゴシック" charset="0"/>
              </a:rPr>
              <a:t>Enter</a:t>
            </a:r>
            <a:endParaRPr lang="en-US" altLang="ja-JP" sz="1800" dirty="0">
              <a:solidFill>
                <a:schemeClr val="accent5">
                  <a:lumMod val="75000"/>
                </a:schemeClr>
              </a:solidFill>
              <a:latin typeface="Calibri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</p:txBody>
      </p:sp>
      <p:sp>
        <p:nvSpPr>
          <p:cNvPr id="34" name="Rectangle 3"/>
          <p:cNvSpPr txBox="1">
            <a:spLocks noChangeArrowheads="1"/>
          </p:cNvSpPr>
          <p:nvPr/>
        </p:nvSpPr>
        <p:spPr bwMode="auto">
          <a:xfrm>
            <a:off x="876300" y="6057900"/>
            <a:ext cx="11811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5143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lvl="1" eaLnBrk="1" hangingPunct="1">
              <a:lnSpc>
                <a:spcPct val="80000"/>
              </a:lnSpc>
              <a:defRPr/>
            </a:pPr>
            <a:r>
              <a:rPr lang="en-US" sz="1800" dirty="0">
                <a:solidFill>
                  <a:schemeClr val="accent5">
                    <a:lumMod val="75000"/>
                  </a:schemeClr>
                </a:solidFill>
                <a:latin typeface="Calibri" charset="0"/>
                <a:cs typeface="ＭＳ Ｐゴシック" charset="0"/>
              </a:rPr>
              <a:t>Not enter</a:t>
            </a:r>
            <a:endParaRPr lang="en-US" altLang="ja-JP" sz="1800" dirty="0">
              <a:solidFill>
                <a:schemeClr val="accent5">
                  <a:lumMod val="75000"/>
                </a:schemeClr>
              </a:solidFill>
              <a:latin typeface="Calibri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502443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8" grpId="0" animBg="1"/>
      <p:bldP spid="29" grpId="0" animBg="1"/>
      <p:bldP spid="3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Scissors, Paper, Rock</a:t>
            </a:r>
          </a:p>
        </p:txBody>
      </p:sp>
      <p:sp>
        <p:nvSpPr>
          <p:cNvPr id="111618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Example: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2 player Scissors, Paper, Rock game: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b="1" dirty="0">
                <a:latin typeface="Calibri" charset="0"/>
                <a:ea typeface="ＭＳ Ｐゴシック" charset="-128"/>
              </a:rPr>
              <a:t>What is the equilibrium?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dirty="0">
                <a:latin typeface="Calibri" charset="0"/>
                <a:ea typeface="ＭＳ Ｐゴシック" charset="-128"/>
              </a:rPr>
              <a:t>					    Player 1	    Player 2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Scissors-Scissors		 0		 0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Scissors-Paper		 1		-1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Scissors-Rock			-1		 1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Paper-Scissors		-1		 1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Paper-Paper			 0		 0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Paper-Rock			 1		-1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Rock-Scissors			 1		-1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Rock-Paper			-1	 	 1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Rock-Rock			  0		 0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400800" y="3581400"/>
            <a:ext cx="609600" cy="3810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62000" y="2743200"/>
            <a:ext cx="1295400" cy="12192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495800" y="4849813"/>
            <a:ext cx="609600" cy="381000"/>
          </a:xfrm>
          <a:prstGeom prst="rect">
            <a:avLst/>
          </a:prstGeom>
          <a:noFill/>
          <a:ln w="38100">
            <a:solidFill>
              <a:srgbClr val="3333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043113" y="3567113"/>
            <a:ext cx="762000" cy="381000"/>
          </a:xfrm>
          <a:prstGeom prst="rect">
            <a:avLst/>
          </a:prstGeom>
          <a:noFill/>
          <a:ln w="38100">
            <a:solidFill>
              <a:srgbClr val="3333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752600" y="4835525"/>
            <a:ext cx="762000" cy="381000"/>
          </a:xfrm>
          <a:prstGeom prst="rect">
            <a:avLst/>
          </a:prstGeom>
          <a:noFill/>
          <a:ln w="38100">
            <a:solidFill>
              <a:srgbClr val="3333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600200" y="6122988"/>
            <a:ext cx="762000" cy="381000"/>
          </a:xfrm>
          <a:prstGeom prst="rect">
            <a:avLst/>
          </a:prstGeom>
          <a:noFill/>
          <a:ln w="38100">
            <a:solidFill>
              <a:srgbClr val="3333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400800" y="3984625"/>
            <a:ext cx="609600" cy="381000"/>
          </a:xfrm>
          <a:prstGeom prst="rect">
            <a:avLst/>
          </a:prstGeom>
          <a:noFill/>
          <a:ln w="38100" cmpd="dbl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762000" y="3962400"/>
            <a:ext cx="990600" cy="1295400"/>
          </a:xfrm>
          <a:prstGeom prst="rect">
            <a:avLst/>
          </a:prstGeom>
          <a:noFill/>
          <a:ln w="38100" cmpd="dbl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838200" y="2236788"/>
            <a:ext cx="457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solidFill>
                  <a:srgbClr val="FF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2881313" y="3733800"/>
            <a:ext cx="457200" cy="457200"/>
          </a:xfrm>
          <a:prstGeom prst="ellipse">
            <a:avLst/>
          </a:prstGeom>
          <a:noFill/>
          <a:ln w="38100">
            <a:solidFill>
              <a:srgbClr val="3333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solidFill>
                  <a:srgbClr val="3333FF"/>
                </a:solidFill>
                <a:latin typeface="Times New Roman" charset="0"/>
              </a:rPr>
              <a:t>2</a:t>
            </a: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228600" y="4495800"/>
            <a:ext cx="457200" cy="457200"/>
          </a:xfrm>
          <a:prstGeom prst="ellipse">
            <a:avLst/>
          </a:prstGeom>
          <a:noFill/>
          <a:ln w="38100" cmpd="dbl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solidFill>
                  <a:srgbClr val="009900"/>
                </a:solidFill>
                <a:latin typeface="Times New Roman" charset="0"/>
              </a:rPr>
              <a:t>3</a:t>
            </a:r>
          </a:p>
        </p:txBody>
      </p:sp>
      <p:cxnSp>
        <p:nvCxnSpPr>
          <p:cNvPr id="16" name="Straight Arrow Connector 15"/>
          <p:cNvCxnSpPr>
            <a:cxnSpLocks noChangeShapeType="1"/>
          </p:cNvCxnSpPr>
          <p:nvPr/>
        </p:nvCxnSpPr>
        <p:spPr bwMode="auto">
          <a:xfrm rot="5400000">
            <a:off x="4023519" y="4267994"/>
            <a:ext cx="1066800" cy="1588"/>
          </a:xfrm>
          <a:prstGeom prst="straightConnector1">
            <a:avLst/>
          </a:prstGeom>
          <a:noFill/>
          <a:ln w="38100">
            <a:solidFill>
              <a:srgbClr val="3333FF"/>
            </a:solidFill>
            <a:prstDash val="sysDot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Arrow Connector 17"/>
          <p:cNvCxnSpPr>
            <a:cxnSpLocks noChangeShapeType="1"/>
          </p:cNvCxnSpPr>
          <p:nvPr/>
        </p:nvCxnSpPr>
        <p:spPr bwMode="auto">
          <a:xfrm rot="5400000" flipH="1" flipV="1">
            <a:off x="6630987" y="4722813"/>
            <a:ext cx="608013" cy="1588"/>
          </a:xfrm>
          <a:prstGeom prst="straightConnector1">
            <a:avLst/>
          </a:prstGeom>
          <a:noFill/>
          <a:ln w="38100" cmpd="dbl">
            <a:solidFill>
              <a:srgbClr val="0099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551219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5" grpId="0" animBg="1"/>
      <p:bldP spid="5" grpId="1" animBg="1"/>
      <p:bldP spid="5" grpId="2" animBg="1"/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10" grpId="0" animBg="1"/>
      <p:bldP spid="11" grpId="0" animBg="1"/>
      <p:bldP spid="12" grpId="0" animBg="1"/>
      <p:bldP spid="12" grpId="1" animBg="1"/>
      <p:bldP spid="12" grpId="2" animBg="1"/>
      <p:bldP spid="13" grpId="0" animBg="1"/>
      <p:bldP spid="13" grpId="1" animBg="1"/>
      <p:bldP spid="13" grpId="2" animBg="1"/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Scissors, Paper, Rock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Example: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2 player Scissors, Paper, Rock game: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b="1" dirty="0">
                <a:latin typeface="Calibri" charset="0"/>
                <a:ea typeface="ＭＳ Ｐゴシック" charset="-128"/>
              </a:rPr>
              <a:t>What is the equilibrium?</a:t>
            </a:r>
          </a:p>
          <a:p>
            <a:pPr eaLnBrk="1" hangingPunct="1">
              <a:lnSpc>
                <a:spcPct val="80000"/>
              </a:lnSpc>
            </a:pPr>
            <a:endParaRPr lang="en-US" altLang="x-none" b="1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Bart &amp; Lisa</a:t>
            </a: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2895600" y="1981200"/>
          <a:ext cx="6096000" cy="2290764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0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Rock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Paper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Scissors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2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Rock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2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Paper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2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Scissors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7221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Scissors, Paper, Rock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Example: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2 player Scissors, Paper, Rock game: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b="1" dirty="0">
                <a:latin typeface="Calibri" charset="0"/>
                <a:ea typeface="ＭＳ Ｐゴシック" charset="-128"/>
              </a:rPr>
              <a:t>What is the equilibrium?</a:t>
            </a:r>
          </a:p>
          <a:p>
            <a:pPr eaLnBrk="1" hangingPunct="1">
              <a:lnSpc>
                <a:spcPct val="80000"/>
              </a:lnSpc>
            </a:pPr>
            <a:endParaRPr lang="en-US" altLang="x-none" b="1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Bart &amp; Lisa</a:t>
            </a: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 b="1" dirty="0">
                <a:latin typeface="Calibri" charset="0"/>
                <a:ea typeface="ＭＳ Ｐゴシック" charset="-128"/>
              </a:rPr>
              <a:t>Mixed</a:t>
            </a:r>
            <a:br>
              <a:rPr lang="en-US" altLang="x-none" sz="2400" b="1" dirty="0">
                <a:latin typeface="Calibri" charset="0"/>
                <a:ea typeface="ＭＳ Ｐゴシック" charset="-128"/>
              </a:rPr>
            </a:br>
            <a:r>
              <a:rPr lang="en-US" altLang="x-none" sz="2400" b="1" dirty="0">
                <a:latin typeface="Calibri" charset="0"/>
                <a:ea typeface="ＭＳ Ｐゴシック" charset="-128"/>
              </a:rPr>
              <a:t>Equilibrium:</a:t>
            </a: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p*0+q*-1+(1-p-q)*1 = p*1 + q*0 + (1-p-q)*-1 = p*-1 + q*1 + (1-p-q)*0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-2q+1-p = 2p -1+q = -p + q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2p -1+q = -p + q </a:t>
            </a:r>
            <a:r>
              <a:rPr lang="en-US" altLang="x-none" sz="2400" dirty="0">
                <a:latin typeface="Calibri" charset="0"/>
                <a:ea typeface="ＭＳ Ｐゴシック" charset="-128"/>
                <a:sym typeface="Wingdings" charset="2"/>
              </a:rPr>
              <a:t> 3p =1  </a:t>
            </a:r>
            <a:r>
              <a:rPr lang="en-US" altLang="x-none" sz="2400" b="1" dirty="0">
                <a:latin typeface="Calibri" charset="0"/>
                <a:ea typeface="ＭＳ Ｐゴシック" charset="-128"/>
                <a:sym typeface="Wingdings" charset="2"/>
              </a:rPr>
              <a:t>p=1/3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-2q+1-p = -p + q</a:t>
            </a:r>
            <a:r>
              <a:rPr lang="en-US" altLang="x-none" sz="2400" dirty="0">
                <a:latin typeface="Calibri" charset="0"/>
                <a:ea typeface="ＭＳ Ｐゴシック" charset="-128"/>
                <a:sym typeface="Wingdings" charset="2"/>
              </a:rPr>
              <a:t> -3q = -1  </a:t>
            </a:r>
            <a:r>
              <a:rPr lang="en-US" altLang="x-none" sz="2400" b="1" dirty="0">
                <a:latin typeface="Calibri" charset="0"/>
                <a:ea typeface="ＭＳ Ｐゴシック" charset="-128"/>
                <a:sym typeface="Wingdings" charset="2"/>
              </a:rPr>
              <a:t>q=1/3</a:t>
            </a:r>
            <a:r>
              <a:rPr lang="en-US" altLang="x-none" sz="2400" dirty="0">
                <a:latin typeface="Calibri" charset="0"/>
                <a:ea typeface="ＭＳ Ｐゴシック" charset="-128"/>
                <a:sym typeface="Wingdings" charset="2"/>
              </a:rPr>
              <a:t>  </a:t>
            </a:r>
            <a:r>
              <a:rPr lang="en-US" altLang="x-none" sz="2400" b="1" dirty="0">
                <a:latin typeface="Calibri" charset="0"/>
                <a:ea typeface="ＭＳ Ｐゴシック" charset="-128"/>
                <a:sym typeface="Wingdings" charset="2"/>
              </a:rPr>
              <a:t>(1-p-q)=1/3</a:t>
            </a: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  <a:sym typeface="Wingdings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  <a:sym typeface="Wingdings" charset="2"/>
              </a:rPr>
              <a:t> A game of pure luck: play randomly Rock, Paper, Scissors …</a:t>
            </a: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2895600" y="1981200"/>
          <a:ext cx="6096000" cy="2290764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0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Rock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Paper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Scissors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2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Rock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2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Paper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2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Scissors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3668713" y="2430463"/>
            <a:ext cx="5334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p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3352800" y="3833813"/>
            <a:ext cx="9906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1-p-q</a:t>
            </a: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3657600" y="3019425"/>
            <a:ext cx="5334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q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5486400" y="2362200"/>
            <a:ext cx="457200" cy="19050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7010400" y="2362200"/>
            <a:ext cx="457200" cy="1905000"/>
          </a:xfrm>
          <a:prstGeom prst="rect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8534400" y="2362200"/>
            <a:ext cx="457200" cy="190500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425450" y="4419600"/>
            <a:ext cx="2514600" cy="3810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3168650" y="4419600"/>
            <a:ext cx="2851150" cy="381000"/>
          </a:xfrm>
          <a:prstGeom prst="rect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6216650" y="4419600"/>
            <a:ext cx="2851150" cy="381000"/>
          </a:xfrm>
          <a:prstGeom prst="rect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011665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001000" cy="76200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13: Penalty kick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0" y="5053013"/>
            <a:ext cx="8686800" cy="165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b="1" kern="0" dirty="0">
                <a:latin typeface="Calibri" pitchFamily="34" charset="0"/>
                <a:ea typeface="+mn-ea"/>
              </a:rPr>
              <a:t>Nash </a:t>
            </a:r>
            <a:r>
              <a:rPr lang="en-US" sz="2800" b="1" kern="0" dirty="0" err="1">
                <a:latin typeface="Calibri" pitchFamily="34" charset="0"/>
                <a:ea typeface="+mn-ea"/>
              </a:rPr>
              <a:t>equilibria</a:t>
            </a:r>
            <a:r>
              <a:rPr lang="en-US" sz="2800" b="1" kern="0" dirty="0">
                <a:latin typeface="Calibri" pitchFamily="34" charset="0"/>
                <a:ea typeface="+mn-ea"/>
              </a:rPr>
              <a:t>?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There is no equilibrium in pure strategies: none of the four situations is stable, in each one player has an incentive to deviate.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0" y="1066800"/>
            <a:ext cx="86868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x-none" b="1" dirty="0"/>
              <a:t>Pre-play communication?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/>
              <a:t>If the choice of the Striker</a:t>
            </a:r>
            <a:br>
              <a:rPr lang="en-US" altLang="x-none" dirty="0"/>
            </a:br>
            <a:r>
              <a:rPr lang="en-US" altLang="x-none" dirty="0"/>
              <a:t>is correlated with his</a:t>
            </a:r>
            <a:br>
              <a:rPr lang="en-US" altLang="x-none" dirty="0"/>
            </a:br>
            <a:r>
              <a:rPr lang="en-US" altLang="x-none" dirty="0"/>
              <a:t>message (i.e. in any way</a:t>
            </a:r>
            <a:br>
              <a:rPr lang="en-US" altLang="x-none" dirty="0"/>
            </a:br>
            <a:r>
              <a:rPr lang="en-US" altLang="x-none" dirty="0"/>
              <a:t>dependent on it), then</a:t>
            </a:r>
            <a:br>
              <a:rPr lang="en-US" altLang="x-none" dirty="0"/>
            </a:br>
            <a:r>
              <a:rPr lang="en-US" altLang="x-none" dirty="0"/>
              <a:t>the Keeper always has</a:t>
            </a:r>
            <a:br>
              <a:rPr lang="en-US" altLang="x-none" dirty="0"/>
            </a:br>
            <a:r>
              <a:rPr lang="en-US" altLang="x-none" dirty="0"/>
              <a:t>a best reply, which is bad for the Striker.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/>
              <a:t>Thus, the choice of the Striker should be uncorrelated to his message. As a result,  pre-play communication is meaningless, </a:t>
            </a:r>
            <a:r>
              <a:rPr lang="de-AT" altLang="x-none" dirty="0"/>
              <a:t>„</a:t>
            </a:r>
            <a:r>
              <a:rPr lang="en-US" altLang="ja-JP" dirty="0"/>
              <a:t>cheap talk”, and the Keeper should not react to it.</a:t>
            </a:r>
            <a:endParaRPr lang="en-US" altLang="x-none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2</a:t>
            </a:fld>
            <a:endParaRPr lang="en-US" alt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53804"/>
              </p:ext>
            </p:extLst>
          </p:nvPr>
        </p:nvGraphicFramePr>
        <p:xfrm>
          <a:off x="4267200" y="914400"/>
          <a:ext cx="4419600" cy="2063750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Keeper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Left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Right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Striker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Left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Right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406621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152400"/>
            <a:ext cx="8077200" cy="76200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13: Penalty kick</a:t>
            </a:r>
          </a:p>
        </p:txBody>
      </p:sp>
      <p:sp>
        <p:nvSpPr>
          <p:cNvPr id="82946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marL="914400" lvl="1" indent="-514350" eaLnBrk="1" hangingPunct="1">
              <a:lnSpc>
                <a:spcPct val="80000"/>
              </a:lnSpc>
              <a:buFont typeface="Times New Roman" charset="0"/>
              <a:buAutoNum type="alphaLcParenR" startAt="3"/>
            </a:pPr>
            <a:r>
              <a:rPr lang="en-US" dirty="0"/>
              <a:t>Assume that the Striker could play a “randomized” strategy in which he chooses “Left” with probability P% and “Right” with probability 100%-P%.</a:t>
            </a:r>
            <a:r>
              <a:rPr lang="en-AU" dirty="0"/>
              <a:t>  </a:t>
            </a:r>
          </a:p>
          <a:p>
            <a:pPr marL="914400" lvl="1" indent="-514350" eaLnBrk="1" hangingPunct="1">
              <a:lnSpc>
                <a:spcPct val="80000"/>
              </a:lnSpc>
            </a:pPr>
            <a:r>
              <a:rPr lang="en-US" dirty="0"/>
              <a:t>Now, for the probabilities of P=30%, P=50%, and P=70%, check what the best answer(s) of the Keeper would be. Would in turn the Striker’s chosen P% also be the best answer to the Keeper’s best answer?</a:t>
            </a:r>
            <a:r>
              <a:rPr lang="en-AU" dirty="0"/>
              <a:t> </a:t>
            </a:r>
          </a:p>
          <a:p>
            <a:pPr marL="914400" lvl="1" indent="-514350" eaLnBrk="1" hangingPunct="1">
              <a:lnSpc>
                <a:spcPct val="80000"/>
              </a:lnSpc>
            </a:pPr>
            <a:r>
              <a:rPr lang="en-US" dirty="0"/>
              <a:t>Do the same analysis for the “Keeper”, who might choose “Left” with probability Q% and “Right” with probability 100%-Q%. </a:t>
            </a:r>
            <a:r>
              <a:rPr lang="en-AU" dirty="0"/>
              <a:t> </a:t>
            </a:r>
          </a:p>
          <a:p>
            <a:pPr marL="914400" lvl="1" indent="-514350" eaLnBrk="1" hangingPunct="1">
              <a:lnSpc>
                <a:spcPct val="80000"/>
              </a:lnSpc>
            </a:pPr>
            <a:r>
              <a:rPr lang="en-US" dirty="0"/>
              <a:t>Can you state a Nash equilibrium in which both players choose a P% and Q% such that their “randomized” strategies are best answers to each other?</a:t>
            </a:r>
            <a:r>
              <a:rPr lang="en-AU" dirty="0"/>
              <a:t> </a:t>
            </a:r>
            <a:r>
              <a:rPr lang="en-US" dirty="0"/>
              <a:t>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8726583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55EBCB3-F11A-744B-8394-6A633767D4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886049"/>
              </p:ext>
            </p:extLst>
          </p:nvPr>
        </p:nvGraphicFramePr>
        <p:xfrm>
          <a:off x="4267200" y="914400"/>
          <a:ext cx="4419600" cy="2063750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Keeper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Left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Right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Striker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Left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Right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001000" cy="76200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13: Penalty kick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3124200"/>
            <a:ext cx="8991600" cy="3581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Both players have the possibility to choose a strategy which chooses randomly from the available pure strategies given some probability distribution.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In Nash equilibrium, beliefs are right.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Thus, we are looking for a situation where each chooses a strategy where he cannot do better given the other</a:t>
            </a:r>
            <a:r>
              <a:rPr lang="de-AT" altLang="x-none">
                <a:latin typeface="Calibri" charset="0"/>
                <a:ea typeface="ＭＳ Ｐゴシック" charset="-128"/>
              </a:rPr>
              <a:t>‘</a:t>
            </a:r>
            <a:r>
              <a:rPr lang="en-US" altLang="ja-JP">
                <a:latin typeface="Calibri" charset="0"/>
                <a:ea typeface="ＭＳ Ｐゴシック" charset="-128"/>
              </a:rPr>
              <a:t>s strategy, but still the other correctly expects this strategy.</a:t>
            </a: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8449169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168D66E-0182-134A-BC0A-2F83001BD5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262689"/>
              </p:ext>
            </p:extLst>
          </p:nvPr>
        </p:nvGraphicFramePr>
        <p:xfrm>
          <a:off x="4267200" y="914400"/>
          <a:ext cx="4419600" cy="2063750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Keeper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Left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Right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Striker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Left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Right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704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001000" cy="76200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13: Penalty kick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2386013"/>
            <a:ext cx="89916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Now, say Striker plays a</a:t>
            </a:r>
            <a:br>
              <a:rPr lang="en-US" altLang="x-none" dirty="0">
                <a:latin typeface="Calibri" charset="0"/>
                <a:ea typeface="ＭＳ Ｐゴシック" charset="-128"/>
              </a:rPr>
            </a:br>
            <a:r>
              <a:rPr lang="en-US" altLang="x-none" dirty="0">
                <a:latin typeface="Calibri" charset="0"/>
                <a:ea typeface="ＭＳ Ｐゴシック" charset="-128"/>
              </a:rPr>
              <a:t>mixed strategy </a:t>
            </a:r>
            <a:r>
              <a:rPr lang="en-US" altLang="x-none" b="1" dirty="0">
                <a:solidFill>
                  <a:srgbClr val="3333FF"/>
                </a:solidFill>
                <a:latin typeface="Calibri" charset="0"/>
                <a:ea typeface="ＭＳ Ｐゴシック" charset="-128"/>
              </a:rPr>
              <a:t>p</a:t>
            </a:r>
            <a:r>
              <a:rPr lang="en-US" altLang="x-none" dirty="0">
                <a:latin typeface="Calibri" charset="0"/>
                <a:ea typeface="ＭＳ Ｐゴシック" charset="-128"/>
              </a:rPr>
              <a:t> to</a:t>
            </a:r>
            <a:br>
              <a:rPr lang="en-US" altLang="x-none" dirty="0">
                <a:latin typeface="Calibri" charset="0"/>
                <a:ea typeface="ＭＳ Ｐゴシック" charset="-128"/>
              </a:rPr>
            </a:br>
            <a:r>
              <a:rPr lang="en-US" altLang="x-none" dirty="0">
                <a:latin typeface="Calibri" charset="0"/>
                <a:ea typeface="ＭＳ Ｐゴシック" charset="-128"/>
              </a:rPr>
              <a:t>which the Keeper prefers to dive Left rather than Right. Then, the Striker will expect him to dive Left, so the Striker</a:t>
            </a:r>
            <a:r>
              <a:rPr lang="en-US" altLang="en-US" dirty="0">
                <a:latin typeface="Calibri" charset="0"/>
                <a:ea typeface="ＭＳ Ｐゴシック" charset="-128"/>
              </a:rPr>
              <a:t>’</a:t>
            </a:r>
            <a:r>
              <a:rPr lang="en-US" altLang="ja-JP" dirty="0">
                <a:latin typeface="Calibri" charset="0"/>
                <a:ea typeface="ＭＳ Ｐゴシック" charset="-128"/>
              </a:rPr>
              <a:t>s best answer is just to shoot right and not mix.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Thus, the </a:t>
            </a:r>
            <a:r>
              <a:rPr lang="en-US" altLang="x-none" b="1" dirty="0">
                <a:latin typeface="Calibri" charset="0"/>
                <a:ea typeface="ＭＳ Ｐゴシック" charset="-128"/>
              </a:rPr>
              <a:t>only stable situation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in this game is where the Keeper is indifferent between Left and Right, given the Striker</a:t>
            </a:r>
            <a:r>
              <a:rPr lang="en-US" altLang="en-US" dirty="0">
                <a:latin typeface="Calibri" charset="0"/>
                <a:ea typeface="ＭＳ Ｐゴシック" charset="-128"/>
              </a:rPr>
              <a:t>’</a:t>
            </a:r>
            <a:r>
              <a:rPr lang="en-US" altLang="ja-JP" dirty="0">
                <a:latin typeface="Calibri" charset="0"/>
                <a:ea typeface="ＭＳ Ｐゴシック" charset="-128"/>
              </a:rPr>
              <a:t>s mixed strategy.  Vice versa, the Striker needs to be indifferent with respect to the Keeper’s strategy in a stable mixed strategy situation.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In other words: each player wants to keep the other player guessing about his action.</a:t>
            </a: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04800" y="990600"/>
            <a:ext cx="4343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b="1" kern="0" dirty="0">
                <a:latin typeface="Calibri" pitchFamily="34" charset="0"/>
                <a:ea typeface="+mn-ea"/>
              </a:rPr>
              <a:t>In a mixed strategy, a player chooses a probability distribution over his pure strategies.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497513" y="1516063"/>
            <a:ext cx="5334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p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410200" y="2233613"/>
            <a:ext cx="6858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1-p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7283450" y="1211263"/>
            <a:ext cx="4572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q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8382000" y="1219200"/>
            <a:ext cx="762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1-q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97150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74CC90C5-A716-CF4E-B3EA-FC2AF5DC84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4966367"/>
              </p:ext>
            </p:extLst>
          </p:nvPr>
        </p:nvGraphicFramePr>
        <p:xfrm>
          <a:off x="4267200" y="914400"/>
          <a:ext cx="4419600" cy="2063750"/>
        </p:xfrm>
        <a:graphic>
          <a:graphicData uri="http://schemas.openxmlformats.org/drawingml/2006/table">
            <a:tbl>
              <a:tblPr/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Keeper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Left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Right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Striker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Left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Right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001000" cy="76200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13: Penalty kick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989013" y="2817813"/>
            <a:ext cx="3200400" cy="3200400"/>
          </a:xfrm>
          <a:prstGeom prst="rect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cxnSp>
        <p:nvCxnSpPr>
          <p:cNvPr id="9" name="Straight Connector 8"/>
          <p:cNvCxnSpPr>
            <a:cxnSpLocks noChangeShapeType="1"/>
            <a:endCxn id="7" idx="2"/>
          </p:cNvCxnSpPr>
          <p:nvPr/>
        </p:nvCxnSpPr>
        <p:spPr bwMode="auto">
          <a:xfrm>
            <a:off x="989013" y="6018213"/>
            <a:ext cx="1600200" cy="1587"/>
          </a:xfrm>
          <a:prstGeom prst="line">
            <a:avLst/>
          </a:prstGeom>
          <a:noFill/>
          <a:ln w="508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Connector 10"/>
          <p:cNvCxnSpPr>
            <a:cxnSpLocks noChangeShapeType="1"/>
            <a:endCxn id="7" idx="0"/>
          </p:cNvCxnSpPr>
          <p:nvPr/>
        </p:nvCxnSpPr>
        <p:spPr bwMode="auto">
          <a:xfrm rot="10800000">
            <a:off x="2589213" y="2817813"/>
            <a:ext cx="1600200" cy="1587"/>
          </a:xfrm>
          <a:prstGeom prst="line">
            <a:avLst/>
          </a:prstGeom>
          <a:noFill/>
          <a:ln w="508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Connector 12"/>
          <p:cNvCxnSpPr>
            <a:cxnSpLocks noChangeShapeType="1"/>
            <a:stCxn id="7" idx="0"/>
            <a:endCxn id="7" idx="2"/>
          </p:cNvCxnSpPr>
          <p:nvPr/>
        </p:nvCxnSpPr>
        <p:spPr bwMode="auto">
          <a:xfrm rot="16200000" flipH="1">
            <a:off x="989807" y="4417219"/>
            <a:ext cx="3200400" cy="1587"/>
          </a:xfrm>
          <a:prstGeom prst="line">
            <a:avLst/>
          </a:prstGeom>
          <a:noFill/>
          <a:ln w="50800">
            <a:solidFill>
              <a:srgbClr val="00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4"/>
          <p:cNvCxnSpPr>
            <a:cxnSpLocks noChangeShapeType="1"/>
            <a:endCxn id="7" idx="1"/>
          </p:cNvCxnSpPr>
          <p:nvPr/>
        </p:nvCxnSpPr>
        <p:spPr bwMode="auto">
          <a:xfrm rot="5400000">
            <a:off x="189707" y="3617119"/>
            <a:ext cx="1600200" cy="1587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16"/>
          <p:cNvCxnSpPr>
            <a:cxnSpLocks noChangeShapeType="1"/>
            <a:endCxn id="7" idx="3"/>
          </p:cNvCxnSpPr>
          <p:nvPr/>
        </p:nvCxnSpPr>
        <p:spPr bwMode="auto">
          <a:xfrm rot="5400000" flipH="1" flipV="1">
            <a:off x="3390107" y="5217319"/>
            <a:ext cx="1600200" cy="1587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cxnSpLocks noChangeShapeType="1"/>
            <a:stCxn id="7" idx="3"/>
            <a:endCxn id="7" idx="1"/>
          </p:cNvCxnSpPr>
          <p:nvPr/>
        </p:nvCxnSpPr>
        <p:spPr bwMode="auto">
          <a:xfrm flipH="1">
            <a:off x="989013" y="4418013"/>
            <a:ext cx="3200400" cy="1587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0" y="2514600"/>
            <a:ext cx="1447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indent="-5143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marL="0"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x-none" sz="1800" dirty="0"/>
              <a:t>Keeper</a:t>
            </a:r>
            <a:r>
              <a:rPr lang="en-US" altLang="en-US" sz="1800" dirty="0"/>
              <a:t>’</a:t>
            </a:r>
            <a:r>
              <a:rPr lang="en-US" altLang="ja-JP" sz="1800" dirty="0"/>
              <a:t>s q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 sz="18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 sz="1800" dirty="0"/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5497513" y="1516063"/>
            <a:ext cx="5334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p</a:t>
            </a: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5410200" y="2233613"/>
            <a:ext cx="6858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1-p</a:t>
            </a: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7283450" y="1211263"/>
            <a:ext cx="457200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q</a:t>
            </a: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8382000" y="1219200"/>
            <a:ext cx="7620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kern="0" dirty="0">
                <a:solidFill>
                  <a:srgbClr val="3333FF"/>
                </a:solidFill>
                <a:latin typeface="Calibri" pitchFamily="34" charset="0"/>
                <a:ea typeface="+mn-ea"/>
              </a:rPr>
              <a:t>1-q</a:t>
            </a: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85800" y="27432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1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26" name="Rectangle 3"/>
          <p:cNvSpPr txBox="1">
            <a:spLocks noChangeArrowheads="1"/>
          </p:cNvSpPr>
          <p:nvPr/>
        </p:nvSpPr>
        <p:spPr bwMode="auto">
          <a:xfrm>
            <a:off x="228600" y="1143000"/>
            <a:ext cx="3962400" cy="1355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indent="-5143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marL="0"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x-none" sz="2000" dirty="0">
                <a:solidFill>
                  <a:srgbClr val="009900"/>
                </a:solidFill>
              </a:rPr>
              <a:t>Keeper</a:t>
            </a:r>
            <a:r>
              <a:rPr lang="en-US" altLang="en-US" sz="2000" dirty="0">
                <a:solidFill>
                  <a:srgbClr val="009900"/>
                </a:solidFill>
              </a:rPr>
              <a:t>’</a:t>
            </a:r>
            <a:r>
              <a:rPr lang="en-US" altLang="ja-JP" sz="2000" dirty="0">
                <a:solidFill>
                  <a:srgbClr val="009900"/>
                </a:solidFill>
              </a:rPr>
              <a:t>s best response function to Striker’s p choice</a:t>
            </a:r>
          </a:p>
          <a:p>
            <a:pPr marL="0"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x-none" sz="2000" dirty="0"/>
          </a:p>
          <a:p>
            <a:pPr marL="0"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00B0F0"/>
                </a:solidFill>
              </a:rPr>
              <a:t>Striker’</a:t>
            </a:r>
            <a:r>
              <a:rPr lang="en-US" altLang="ja-JP" sz="2000" dirty="0">
                <a:solidFill>
                  <a:srgbClr val="00B0F0"/>
                </a:solidFill>
              </a:rPr>
              <a:t>s best response function to Keeper’s q choice</a:t>
            </a:r>
            <a:endParaRPr lang="en-US" altLang="x-none" sz="2000" dirty="0">
              <a:solidFill>
                <a:srgbClr val="00B0F0"/>
              </a:solidFill>
            </a:endParaRPr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 bwMode="auto">
          <a:xfrm>
            <a:off x="3124200" y="6324600"/>
            <a:ext cx="1447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indent="-5143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marL="0"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Striker’</a:t>
            </a:r>
            <a:r>
              <a:rPr lang="en-US" altLang="ja-JP" sz="1800" dirty="0"/>
              <a:t>s p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 sz="18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 sz="1800" dirty="0"/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533400" y="4267200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0.5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685800" y="5867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0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2362200" y="6019800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0.5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31" name="Rectangle 3"/>
          <p:cNvSpPr txBox="1">
            <a:spLocks noChangeArrowheads="1"/>
          </p:cNvSpPr>
          <p:nvPr/>
        </p:nvSpPr>
        <p:spPr bwMode="auto">
          <a:xfrm>
            <a:off x="3962400" y="60198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800" kern="0" dirty="0">
                <a:latin typeface="Calibri" pitchFamily="34" charset="0"/>
                <a:ea typeface="+mn-ea"/>
              </a:rPr>
              <a:t>1</a:t>
            </a: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  <a:p>
            <a:pPr indent="-342900">
              <a:lnSpc>
                <a:spcPct val="80000"/>
              </a:lnSpc>
              <a:spcBef>
                <a:spcPts val="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endParaRPr lang="en-US" sz="1800" kern="0" dirty="0">
              <a:latin typeface="Calibri" pitchFamily="34" charset="0"/>
              <a:ea typeface="+mn-ea"/>
            </a:endParaRPr>
          </a:p>
        </p:txBody>
      </p:sp>
      <p:sp>
        <p:nvSpPr>
          <p:cNvPr id="32" name="Rectangle 3"/>
          <p:cNvSpPr>
            <a:spLocks noGrp="1" noChangeArrowheads="1"/>
          </p:cNvSpPr>
          <p:nvPr>
            <p:ph idx="1"/>
          </p:nvPr>
        </p:nvSpPr>
        <p:spPr>
          <a:xfrm>
            <a:off x="4267200" y="3048000"/>
            <a:ext cx="4876800" cy="3352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The only situation where both play best response is where the best reply functions intersect: at p=q=0.5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In math: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2400">
                <a:latin typeface="Calibri" charset="0"/>
                <a:ea typeface="ＭＳ Ｐゴシック" charset="-128"/>
              </a:rPr>
              <a:t>p*20+(1-p)*-20 = p*-20+(1-p)*20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2400">
                <a:latin typeface="Calibri" charset="0"/>
                <a:ea typeface="ＭＳ Ｐゴシック" charset="-128"/>
              </a:rPr>
              <a:t>20p-20+20p=-20p+20-20p   |+20+40p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x-none" sz="2400">
                <a:latin typeface="Calibri" charset="0"/>
                <a:ea typeface="ＭＳ Ｐゴシック" charset="-128"/>
              </a:rPr>
              <a:t>80p=40 </a:t>
            </a:r>
            <a:r>
              <a:rPr lang="en-US" altLang="x-none" sz="2400">
                <a:latin typeface="Calibri" charset="0"/>
                <a:ea typeface="ＭＳ Ｐゴシック" charset="-128"/>
                <a:sym typeface="Wingdings" charset="2"/>
              </a:rPr>
              <a:t> </a:t>
            </a:r>
            <a:r>
              <a:rPr lang="en-US" altLang="x-none" sz="2400" b="1">
                <a:latin typeface="Calibri" charset="0"/>
                <a:ea typeface="ＭＳ Ｐゴシック" charset="-128"/>
                <a:sym typeface="Wingdings" charset="2"/>
              </a:rPr>
              <a:t>p=0.5</a:t>
            </a:r>
            <a:endParaRPr lang="en-US" altLang="x-none" sz="2400" b="1">
              <a:latin typeface="Calibri" charset="0"/>
              <a:ea typeface="ＭＳ Ｐゴシック" charset="-128"/>
            </a:endParaRPr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2559050" y="4403725"/>
            <a:ext cx="92075" cy="92075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34" name="Rectangle 3"/>
          <p:cNvSpPr txBox="1">
            <a:spLocks noChangeArrowheads="1"/>
          </p:cNvSpPr>
          <p:nvPr/>
        </p:nvSpPr>
        <p:spPr bwMode="auto">
          <a:xfrm>
            <a:off x="228600" y="5638800"/>
            <a:ext cx="685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5143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lvl="1" eaLnBrk="1" hangingPunct="1">
              <a:lnSpc>
                <a:spcPct val="80000"/>
              </a:lnSpc>
              <a:defRPr/>
            </a:pPr>
            <a:r>
              <a:rPr lang="en-US" sz="1800" dirty="0">
                <a:solidFill>
                  <a:schemeClr val="accent5">
                    <a:lumMod val="75000"/>
                  </a:schemeClr>
                </a:solidFill>
                <a:latin typeface="Calibri" charset="0"/>
                <a:cs typeface="ＭＳ Ｐゴシック" charset="0"/>
              </a:rPr>
              <a:t>Right</a:t>
            </a:r>
            <a:endParaRPr lang="en-US" altLang="ja-JP" sz="1800" dirty="0">
              <a:solidFill>
                <a:schemeClr val="accent5">
                  <a:lumMod val="75000"/>
                </a:schemeClr>
              </a:solidFill>
              <a:latin typeface="Calibri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</p:txBody>
      </p:sp>
      <p:sp>
        <p:nvSpPr>
          <p:cNvPr id="35" name="Rectangle 3"/>
          <p:cNvSpPr txBox="1">
            <a:spLocks noChangeArrowheads="1"/>
          </p:cNvSpPr>
          <p:nvPr/>
        </p:nvSpPr>
        <p:spPr bwMode="auto">
          <a:xfrm>
            <a:off x="381000" y="2971800"/>
            <a:ext cx="685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5143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lvl="1" eaLnBrk="1" hangingPunct="1">
              <a:lnSpc>
                <a:spcPct val="80000"/>
              </a:lnSpc>
              <a:defRPr/>
            </a:pPr>
            <a:r>
              <a:rPr lang="en-US" altLang="ja-JP" sz="1800" dirty="0">
                <a:solidFill>
                  <a:schemeClr val="accent5">
                    <a:lumMod val="75000"/>
                  </a:schemeClr>
                </a:solidFill>
                <a:latin typeface="Calibri" charset="0"/>
                <a:cs typeface="ＭＳ Ｐゴシック" charset="0"/>
              </a:rPr>
              <a:t>Left</a:t>
            </a: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3581400" y="6057900"/>
            <a:ext cx="685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5143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lvl="1" eaLnBrk="1" hangingPunct="1">
              <a:lnSpc>
                <a:spcPct val="80000"/>
              </a:lnSpc>
              <a:defRPr/>
            </a:pPr>
            <a:r>
              <a:rPr lang="en-US" sz="1800" dirty="0">
                <a:solidFill>
                  <a:schemeClr val="accent5">
                    <a:lumMod val="75000"/>
                  </a:schemeClr>
                </a:solidFill>
                <a:latin typeface="Calibri" charset="0"/>
                <a:cs typeface="ＭＳ Ｐゴシック" charset="0"/>
              </a:rPr>
              <a:t>Left</a:t>
            </a:r>
            <a:endParaRPr lang="en-US" altLang="ja-JP" sz="1800" dirty="0">
              <a:solidFill>
                <a:schemeClr val="accent5">
                  <a:lumMod val="75000"/>
                </a:schemeClr>
              </a:solidFill>
              <a:latin typeface="Calibri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</p:txBody>
      </p:sp>
      <p:sp>
        <p:nvSpPr>
          <p:cNvPr id="37" name="Rectangle 3"/>
          <p:cNvSpPr txBox="1">
            <a:spLocks noChangeArrowheads="1"/>
          </p:cNvSpPr>
          <p:nvPr/>
        </p:nvSpPr>
        <p:spPr bwMode="auto">
          <a:xfrm>
            <a:off x="876300" y="6057900"/>
            <a:ext cx="7239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5143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0" lvl="1" eaLnBrk="1" hangingPunct="1">
              <a:lnSpc>
                <a:spcPct val="80000"/>
              </a:lnSpc>
              <a:defRPr/>
            </a:pPr>
            <a:r>
              <a:rPr lang="en-US" sz="1800" dirty="0">
                <a:solidFill>
                  <a:schemeClr val="accent5">
                    <a:lumMod val="75000"/>
                  </a:schemeClr>
                </a:solidFill>
                <a:latin typeface="Calibri" charset="0"/>
                <a:cs typeface="ＭＳ Ｐゴシック" charset="0"/>
              </a:rPr>
              <a:t>Right</a:t>
            </a:r>
            <a:endParaRPr lang="en-US" altLang="ja-JP" sz="1800" dirty="0">
              <a:solidFill>
                <a:schemeClr val="accent5">
                  <a:lumMod val="75000"/>
                </a:schemeClr>
              </a:solidFill>
              <a:latin typeface="Calibri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  <a:p>
            <a:pPr eaLnBrk="1" hangingPunct="1">
              <a:lnSpc>
                <a:spcPct val="80000"/>
              </a:lnSpc>
              <a:buClr>
                <a:srgbClr val="01326D"/>
              </a:buClr>
              <a:buFont typeface="Wingdings" charset="0"/>
              <a:buChar char="§"/>
              <a:defRPr/>
            </a:pPr>
            <a:endParaRPr lang="en-US" sz="1800" dirty="0">
              <a:solidFill>
                <a:schemeClr val="accent5">
                  <a:lumMod val="75000"/>
                </a:schemeClr>
              </a:solidFill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764449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152400"/>
            <a:ext cx="8077200" cy="76200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13: Penalty kick</a:t>
            </a:r>
          </a:p>
        </p:txBody>
      </p:sp>
      <p:sp>
        <p:nvSpPr>
          <p:cNvPr id="91138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b="1" dirty="0">
                <a:latin typeface="Calibri" charset="0"/>
                <a:ea typeface="ＭＳ Ｐゴシック" charset="-128"/>
              </a:rPr>
              <a:t>Data</a:t>
            </a:r>
          </a:p>
          <a:p>
            <a:pPr marL="914400" lvl="1" indent="-514350" eaLnBrk="1" hangingPunct="1">
              <a:lnSpc>
                <a:spcPct val="80000"/>
              </a:lnSpc>
              <a:buFont typeface="Times New Roman" charset="0"/>
              <a:buAutoNum type="alphaLcParenR" startAt="4"/>
            </a:pPr>
            <a:r>
              <a:rPr lang="en-US" dirty="0"/>
              <a:t>Analyze the data set of this experiment. Specifically, look at how individual participants play over the rounds. How does that relate to the results from your analysis under c)?</a:t>
            </a:r>
            <a:r>
              <a:rPr lang="en-AU" dirty="0"/>
              <a:t> </a:t>
            </a:r>
            <a:r>
              <a:rPr lang="en-US" dirty="0"/>
              <a:t>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9813076"/>
      </p:ext>
    </p:extLst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077200" cy="762000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Calibri" charset="0"/>
                <a:ea typeface="ＭＳ Ｐゴシック" charset="-128"/>
              </a:rPr>
              <a:t>Experiment 13: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Penalty kick</a:t>
            </a:r>
            <a:endParaRPr lang="en-US" altLang="en-US" dirty="0">
              <a:latin typeface="Calibri" charset="0"/>
              <a:ea typeface="ＭＳ Ｐゴシック" charset="-12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789077"/>
              </p:ext>
            </p:extLst>
          </p:nvPr>
        </p:nvGraphicFramePr>
        <p:xfrm>
          <a:off x="228600" y="762000"/>
          <a:ext cx="6553200" cy="1228727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988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Keeper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Left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74%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Right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26%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91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Striker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Left     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63%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-20, 20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20, -20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9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Right   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37%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20, -20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-20, 20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0376" name="Rectangle 3"/>
          <p:cNvSpPr>
            <a:spLocks noGrp="1" noChangeArrowheads="1"/>
          </p:cNvSpPr>
          <p:nvPr>
            <p:ph idx="1"/>
          </p:nvPr>
        </p:nvSpPr>
        <p:spPr>
          <a:xfrm>
            <a:off x="2057400" y="990600"/>
            <a:ext cx="1295400" cy="457200"/>
          </a:xfrm>
        </p:spPr>
        <p:txBody>
          <a:bodyPr/>
          <a:lstStyle/>
          <a:p>
            <a:pPr marL="0" lvl="1" indent="-51435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Calibri" charset="0"/>
                <a:ea typeface="ＭＳ Ｐゴシック" charset="-128"/>
              </a:rPr>
              <a:t>Round 1</a:t>
            </a: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2600972"/>
              </p:ext>
            </p:extLst>
          </p:nvPr>
        </p:nvGraphicFramePr>
        <p:xfrm>
          <a:off x="228600" y="1951038"/>
          <a:ext cx="6553200" cy="1228727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988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Keeper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Left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52%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Right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48%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91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Striker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Left     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48%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-20, 20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20, -20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9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Right   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52%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20, -20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-20, 20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2057400" y="2179638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defRPr/>
            </a:pPr>
            <a:r>
              <a:rPr lang="en-US" kern="0" dirty="0">
                <a:latin typeface="Calibri" pitchFamily="34" charset="0"/>
                <a:ea typeface="+mn-ea"/>
              </a:rPr>
              <a:t>Round 2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9153041"/>
              </p:ext>
            </p:extLst>
          </p:nvPr>
        </p:nvGraphicFramePr>
        <p:xfrm>
          <a:off x="228600" y="3135313"/>
          <a:ext cx="6553200" cy="1228727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988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Keeper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Left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44%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Right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56%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91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Striker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Left     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44%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-20, 20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20, -20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9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Right   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56%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20, -20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-20, 20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6" name="Rectangle 3"/>
          <p:cNvSpPr txBox="1">
            <a:spLocks noChangeArrowheads="1"/>
          </p:cNvSpPr>
          <p:nvPr/>
        </p:nvSpPr>
        <p:spPr bwMode="auto">
          <a:xfrm>
            <a:off x="2057400" y="3363913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defRPr/>
            </a:pPr>
            <a:r>
              <a:rPr lang="en-US" kern="0" dirty="0">
                <a:latin typeface="Calibri" pitchFamily="34" charset="0"/>
                <a:ea typeface="+mn-ea"/>
              </a:rPr>
              <a:t>Round 3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821589"/>
              </p:ext>
            </p:extLst>
          </p:nvPr>
        </p:nvGraphicFramePr>
        <p:xfrm>
          <a:off x="228600" y="4322763"/>
          <a:ext cx="6553200" cy="1228727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988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Keeper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Left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37%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Right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63%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91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Striker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Left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    44%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-20, 20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20, -20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9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Right   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56%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20, -20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-20, 20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2057400" y="4551363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defRPr/>
            </a:pPr>
            <a:r>
              <a:rPr lang="en-US" kern="0" dirty="0">
                <a:latin typeface="Calibri" pitchFamily="34" charset="0"/>
                <a:ea typeface="+mn-ea"/>
              </a:rPr>
              <a:t>Round 4</a:t>
            </a: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695113"/>
              </p:ext>
            </p:extLst>
          </p:nvPr>
        </p:nvGraphicFramePr>
        <p:xfrm>
          <a:off x="228600" y="5497513"/>
          <a:ext cx="6553200" cy="1228727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988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Keeper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Left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52%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Right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 48%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91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Striker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Left     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48%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-20, 20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20, -20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9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Right      </a:t>
                      </a: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52%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20, -20</a:t>
                      </a: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Calibri" charset="0"/>
                        </a:rPr>
                        <a:t>-20, 20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2057400" y="5726113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indent="-514350">
              <a:lnSpc>
                <a:spcPct val="80000"/>
              </a:lnSpc>
              <a:defRPr/>
            </a:pPr>
            <a:r>
              <a:rPr lang="en-US" kern="0" dirty="0">
                <a:latin typeface="Calibri" pitchFamily="34" charset="0"/>
                <a:ea typeface="+mn-ea"/>
              </a:rPr>
              <a:t>Round 5</a:t>
            </a:r>
          </a:p>
        </p:txBody>
      </p:sp>
      <p:sp>
        <p:nvSpPr>
          <p:cNvPr id="31" name="Rectangle 3"/>
          <p:cNvSpPr txBox="1">
            <a:spLocks noChangeArrowheads="1"/>
          </p:cNvSpPr>
          <p:nvPr/>
        </p:nvSpPr>
        <p:spPr bwMode="auto">
          <a:xfrm>
            <a:off x="6858000" y="609600"/>
            <a:ext cx="22098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sz="2800" b="1" kern="0" dirty="0">
                <a:latin typeface="Calibri" pitchFamily="34" charset="0"/>
                <a:ea typeface="+mn-ea"/>
              </a:rPr>
              <a:t>% message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sz="2800" b="1" kern="0" dirty="0">
                <a:latin typeface="Calibri" pitchFamily="34" charset="0"/>
                <a:ea typeface="+mn-ea"/>
              </a:rPr>
              <a:t>left   correct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85%      65%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endParaRPr lang="en-US" sz="1600" kern="0" dirty="0">
              <a:latin typeface="Calibri" pitchFamily="34" charset="0"/>
              <a:ea typeface="+mn-ea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81%      52%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endParaRPr lang="en-US" sz="1600" kern="0" dirty="0">
              <a:latin typeface="Calibri" pitchFamily="34" charset="0"/>
              <a:ea typeface="+mn-ea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56%      52%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63%      52%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endParaRPr lang="en-US" sz="2800" kern="0" dirty="0">
              <a:latin typeface="Calibri" pitchFamily="34" charset="0"/>
              <a:ea typeface="+mn-ea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63%     56%</a:t>
            </a:r>
          </a:p>
        </p:txBody>
      </p:sp>
    </p:spTree>
    <p:extLst>
      <p:ext uri="{BB962C8B-B14F-4D97-AF65-F5344CB8AC3E}">
        <p14:creationId xmlns:p14="http://schemas.microsoft.com/office/powerpoint/2010/main" val="717948919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p"/>
      <p:bldP spid="26" grpId="0" build="p"/>
      <p:bldP spid="28" grpId="0" build="p"/>
      <p:bldP spid="30" grpId="0" build="p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077200" cy="76200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13: Penalty kick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152399" y="990600"/>
            <a:ext cx="3825713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0"/>
              <a:buChar char="§"/>
              <a:defRPr/>
            </a:pPr>
            <a:r>
              <a:rPr lang="en-US" dirty="0">
                <a:latin typeface="Calibri" charset="0"/>
              </a:rPr>
              <a:t>Individual behavior over rounds</a:t>
            </a:r>
          </a:p>
          <a:p>
            <a:pPr marL="0" indent="0"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en-US" dirty="0">
                <a:latin typeface="Calibri" charset="0"/>
              </a:rPr>
              <a:t> 	</a:t>
            </a:r>
            <a:r>
              <a:rPr lang="en-US" dirty="0" err="1">
                <a:latin typeface="Calibri" charset="0"/>
              </a:rPr>
              <a:t>left:right</a:t>
            </a:r>
            <a:endParaRPr lang="en-US" dirty="0">
              <a:latin typeface="Calibri" charset="0"/>
            </a:endParaRPr>
          </a:p>
          <a:p>
            <a:pPr lvl="1" eaLnBrk="1" hangingPunct="1">
              <a:lnSpc>
                <a:spcPct val="80000"/>
              </a:lnSpc>
              <a:defRPr/>
            </a:pPr>
            <a:endParaRPr lang="en-US" dirty="0">
              <a:latin typeface="Calibri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Char char="§"/>
              <a:defRPr/>
            </a:pPr>
            <a:r>
              <a:rPr lang="en-US" dirty="0">
                <a:latin typeface="Calibri" charset="0"/>
              </a:rPr>
              <a:t>Participants seem to randomize (only 3 rounds observed </a:t>
            </a:r>
            <a:r>
              <a:rPr lang="en-US" dirty="0">
                <a:latin typeface="Calibri" charset="0"/>
                <a:sym typeface="Wingdings"/>
              </a:rPr>
              <a:t></a:t>
            </a:r>
            <a:r>
              <a:rPr lang="en-US" dirty="0">
                <a:latin typeface="Calibri" charset="0"/>
              </a:rPr>
              <a:t>):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>
                <a:latin typeface="Calibri" charset="0"/>
              </a:rPr>
              <a:t>83% switch at least once within a role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>
                <a:latin typeface="Calibri" charset="0"/>
              </a:rPr>
              <a:t>72% sent the wrong message at least once as Striker</a:t>
            </a:r>
          </a:p>
        </p:txBody>
      </p:sp>
      <p:sp useBgFill="1">
        <p:nvSpPr>
          <p:cNvPr id="95235" name="Rectangle 4"/>
          <p:cNvSpPr>
            <a:spLocks noChangeArrowheads="1"/>
          </p:cNvSpPr>
          <p:nvPr/>
        </p:nvSpPr>
        <p:spPr bwMode="auto">
          <a:xfrm>
            <a:off x="7543800" y="838200"/>
            <a:ext cx="1143000" cy="57912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2D4FB-1A44-9B45-B77B-0279F85FF84A}" type="slidenum">
              <a:rPr lang="en-US" altLang="en-US" smtClean="0"/>
              <a:pPr/>
              <a:t>9</a:t>
            </a:fld>
            <a:endParaRPr lang="en-US" alt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1FA56E-3646-5246-967C-5B215AA1C4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081199"/>
              </p:ext>
            </p:extLst>
          </p:nvPr>
        </p:nvGraphicFramePr>
        <p:xfrm>
          <a:off x="6689888" y="221310"/>
          <a:ext cx="2438401" cy="6615480"/>
        </p:xfrm>
        <a:graphic>
          <a:graphicData uri="http://schemas.openxmlformats.org/drawingml/2006/table">
            <a:tbl>
              <a:tblPr/>
              <a:tblGrid>
                <a:gridCol w="3657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56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 ID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</a:t>
                      </a:r>
                      <a:b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Striker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</a:t>
                      </a:r>
                      <a:b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Keeper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Mess.</a:t>
                      </a:r>
                      <a:b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 Str.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6213644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2408127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4578406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233973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429082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327301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A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617A4AA-CD52-9F49-8FDB-1E36244F9F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607849"/>
              </p:ext>
            </p:extLst>
          </p:nvPr>
        </p:nvGraphicFramePr>
        <p:xfrm>
          <a:off x="4114800" y="221310"/>
          <a:ext cx="2438401" cy="6615480"/>
        </p:xfrm>
        <a:graphic>
          <a:graphicData uri="http://schemas.openxmlformats.org/drawingml/2006/table">
            <a:tbl>
              <a:tblPr/>
              <a:tblGrid>
                <a:gridCol w="3657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56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 ID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</a:t>
                      </a:r>
                      <a:b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Striker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</a:t>
                      </a:r>
                      <a:b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Keeper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Mess.</a:t>
                      </a:r>
                      <a:b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 Str.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6213644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2408127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4578406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233973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429082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327301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02228"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2:1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0:2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701442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nsw">
  <a:themeElements>
    <a:clrScheme name="">
      <a:dk1>
        <a:srgbClr val="000000"/>
      </a:dk1>
      <a:lt1>
        <a:srgbClr val="CCCC99"/>
      </a:lt1>
      <a:dk2>
        <a:srgbClr val="780000"/>
      </a:dk2>
      <a:lt2>
        <a:srgbClr val="000000"/>
      </a:lt2>
      <a:accent1>
        <a:srgbClr val="336699"/>
      </a:accent1>
      <a:accent2>
        <a:srgbClr val="996600"/>
      </a:accent2>
      <a:accent3>
        <a:srgbClr val="E2E2CA"/>
      </a:accent3>
      <a:accent4>
        <a:srgbClr val="000000"/>
      </a:accent4>
      <a:accent5>
        <a:srgbClr val="ADB8CA"/>
      </a:accent5>
      <a:accent6>
        <a:srgbClr val="8A5C00"/>
      </a:accent6>
      <a:hlink>
        <a:srgbClr val="9B1633"/>
      </a:hlink>
      <a:folHlink>
        <a:srgbClr val="666666"/>
      </a:folHlink>
    </a:clrScheme>
    <a:fontScheme name="HBS_m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BS_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BS_m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unsw</Template>
  <TotalTime>8629</TotalTime>
  <Words>1794</Words>
  <Application>Microsoft Macintosh PowerPoint</Application>
  <PresentationFormat>On-screen Show (4:3)</PresentationFormat>
  <Paragraphs>671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ＭＳ Ｐゴシック</vt:lpstr>
      <vt:lpstr>ＭＳ Ｐゴシック</vt:lpstr>
      <vt:lpstr>Arial</vt:lpstr>
      <vt:lpstr>Calibri</vt:lpstr>
      <vt:lpstr>Times New Roman</vt:lpstr>
      <vt:lpstr>Wingdings</vt:lpstr>
      <vt:lpstr>unsw</vt:lpstr>
      <vt:lpstr>Experiment 13: Penalty kick</vt:lpstr>
      <vt:lpstr>Experiment 13: Penalty kick</vt:lpstr>
      <vt:lpstr>Experiment 13: Penalty kick</vt:lpstr>
      <vt:lpstr>Experiment 13: Penalty kick</vt:lpstr>
      <vt:lpstr>Experiment 13: Penalty kick</vt:lpstr>
      <vt:lpstr>Experiment 13: Penalty kick</vt:lpstr>
      <vt:lpstr>Experiment 13: Penalty kick</vt:lpstr>
      <vt:lpstr>Experiment 13: Penalty kick</vt:lpstr>
      <vt:lpstr>Experiment 13: Penalty kick</vt:lpstr>
      <vt:lpstr>PowerPoint Presentation</vt:lpstr>
      <vt:lpstr>PowerPoint Presentation</vt:lpstr>
      <vt:lpstr>Mixed strategies</vt:lpstr>
      <vt:lpstr>Mixed strategies</vt:lpstr>
      <vt:lpstr>Experiment 12: Market Entry Game</vt:lpstr>
      <vt:lpstr>Experiment 12: Market Entry Game</vt:lpstr>
      <vt:lpstr>Experiment 12: Market Entry Game</vt:lpstr>
      <vt:lpstr>Scissors, Paper, Rock</vt:lpstr>
      <vt:lpstr>Scissors, Paper, Rock</vt:lpstr>
      <vt:lpstr>Scissors, Paper, Rock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Stephanides, Marianne</dc:creator>
  <cp:lastModifiedBy>Ben Greiner</cp:lastModifiedBy>
  <cp:revision>2372</cp:revision>
  <cp:lastPrinted>2012-12-18T14:53:29Z</cp:lastPrinted>
  <dcterms:created xsi:type="dcterms:W3CDTF">1601-01-01T00:00:00Z</dcterms:created>
  <dcterms:modified xsi:type="dcterms:W3CDTF">2018-09-05T22:50:27Z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