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6"/>
  </p:notesMasterIdLst>
  <p:handoutMasterIdLst>
    <p:handoutMasterId r:id="rId17"/>
  </p:handoutMasterIdLst>
  <p:sldIdLst>
    <p:sldId id="276" r:id="rId2"/>
    <p:sldId id="277" r:id="rId3"/>
    <p:sldId id="278" r:id="rId4"/>
    <p:sldId id="279" r:id="rId5"/>
    <p:sldId id="280" r:id="rId6"/>
    <p:sldId id="345" r:id="rId7"/>
    <p:sldId id="281" r:id="rId8"/>
    <p:sldId id="346" r:id="rId9"/>
    <p:sldId id="282" r:id="rId10"/>
    <p:sldId id="283" r:id="rId11"/>
    <p:sldId id="284" r:id="rId12"/>
    <p:sldId id="285" r:id="rId13"/>
    <p:sldId id="364" r:id="rId14"/>
    <p:sldId id="36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8CBF"/>
    <a:srgbClr val="FFFFF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72" autoAdjust="0"/>
    <p:restoredTop sz="94643"/>
  </p:normalViewPr>
  <p:slideViewPr>
    <p:cSldViewPr>
      <p:cViewPr varScale="1">
        <p:scale>
          <a:sx n="122" d="100"/>
          <a:sy n="122" d="100"/>
        </p:scale>
        <p:origin x="78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31DE9DD-B183-F149-8D6F-A3D5BFD13FF1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BC2F2AA-E2E7-9542-86E7-FA335AA86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7C719A16-0A92-D74D-8DD6-1BF791E480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B8314AB-A88D-C642-9317-53AD8278A7C5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11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769C42C-5FB9-AC46-B04B-4C94B846C226}" type="slidenum">
              <a:rPr lang="en-US" altLang="x-none" sz="1200">
                <a:latin typeface="Arial" charset="0"/>
              </a:rPr>
              <a:pPr/>
              <a:t>10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029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C7622B8-7FF0-0041-B3D7-9F8A6B896B53}" type="slidenum">
              <a:rPr lang="en-US" altLang="x-none" sz="1200">
                <a:latin typeface="Arial" charset="0"/>
              </a:rPr>
              <a:pPr/>
              <a:t>11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45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50EE62D-FB8F-C241-AE22-D3F8AC0B3A71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0403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50EE62D-FB8F-C241-AE22-D3F8AC0B3A71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072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50EE62D-FB8F-C241-AE22-D3F8AC0B3A71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99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31F9EC0-5559-E44C-B55A-A08E762C3E5F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453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35035AF-72C9-7547-B7BF-2ABF7E8AF40A}" type="slidenum">
              <a:rPr lang="en-US" altLang="x-none" sz="1200">
                <a:latin typeface="Arial" charset="0"/>
                <a:ea typeface="MS PGothic" charset="-128"/>
              </a:rPr>
              <a:pPr/>
              <a:t>3</a:t>
            </a:fld>
            <a:endParaRPr lang="en-US" altLang="x-none" sz="1200">
              <a:latin typeface="Arial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9691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8DEEEB9-876B-8F4D-A298-D7D51C96D3B3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34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2563A39-EBEC-3347-8EE5-0EAF03134821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368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8DEEEB9-876B-8F4D-A298-D7D51C96D3B3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4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4826EEA-F5DF-FB4E-B72D-B6D0C607F212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BB3BDF8-84B9-164D-9593-DFE93FF7162D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63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BB3BDF8-84B9-164D-9593-DFE93FF7162D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398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3BE99143-9491-374F-97F8-AE90C9040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028839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BF915C1-E760-C34D-A102-4BB9069266B1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460002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7143E521-A0F0-3747-87D9-1E1532B6ED3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798208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C53F2F4B-0177-1A4F-A8BF-86015EDB2D6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417090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ABE6827-7E47-5647-91EF-F5A32296121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66619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50900F2-EE00-754E-8BC3-6D862A1CE05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8612367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F662250A-9685-3A42-9976-AB8521190BBA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786264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102E7DA8-507D-AE49-8220-69B9B676607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512792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b="1" dirty="0">
                <a:ea typeface="+mn-ea"/>
                <a:cs typeface="+mn-cs"/>
              </a:rPr>
              <a:t>Monopoly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/>
              <a:defRPr/>
            </a:pPr>
            <a:r>
              <a:rPr lang="en-US" dirty="0"/>
              <a:t>What kind of experiment is this: sequential or simultaneous? What is the best approach to solve the game?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/>
              <a:defRPr/>
            </a:pPr>
            <a:r>
              <a:rPr lang="en-US" dirty="0"/>
              <a:t>Determine the optimal strategy of each buyer, and the optimal strategy of the seller. Take into account the order of play. Assume that if a buyer is indifferent between buying or not buying (i.e. he makes the same profit in either case), he would buy.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/>
              <a:defRPr/>
            </a:pPr>
            <a:r>
              <a:rPr lang="en-US" dirty="0"/>
              <a:t>Is what you found a Nash equilibrium? Is it the only Nash equilibrium?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535862-7AD4-AE43-BB63-1AC5AF0D6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552237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b="1" dirty="0">
                <a:ea typeface="+mn-ea"/>
                <a:cs typeface="+mn-cs"/>
              </a:rPr>
              <a:t>Data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4"/>
              <a:defRPr/>
            </a:pPr>
            <a:r>
              <a:rPr lang="en-US" dirty="0"/>
              <a:t>Analyze the data set. What can you tell about the behavior of buyers and seller? Do they behave as your analysis above suggested? Is there a change in behavior over time, in the different rounds of the market?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337520-146A-4844-885D-2C74805601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22158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C156A6-8AD5-1444-9BC3-D323545426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44574"/>
            <a:ext cx="6953053" cy="5564899"/>
          </a:xfrm>
          <a:prstGeom prst="rect">
            <a:avLst/>
          </a:prstGeom>
        </p:spPr>
      </p:pic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0" y="4572000"/>
            <a:ext cx="89916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dirty="0" err="1">
                <a:latin typeface="Calibri" charset="0"/>
                <a:ea typeface="ＭＳ Ｐゴシック" charset="-128"/>
              </a:rPr>
              <a:t>Avg</a:t>
            </a:r>
            <a:r>
              <a:rPr lang="en-US" altLang="x-none" sz="2400" dirty="0">
                <a:latin typeface="Calibri" charset="0"/>
                <a:ea typeface="ＭＳ Ｐゴシック" charset="-128"/>
              </a:rPr>
              <a:t> Price:       32.5                     48.0                   53.0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624AB4-868A-7740-A92A-40E91BBC78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07276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A24175-BFC0-9648-8F6C-325B900AA9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060696"/>
            <a:ext cx="6951976" cy="5564037"/>
          </a:xfrm>
          <a:prstGeom prst="rect">
            <a:avLst/>
          </a:prstGeom>
        </p:spPr>
      </p:pic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A5603D-6290-8F43-9828-C8D57737B1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034983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E27FB8-26E8-8B4C-BDF4-852A3EB9E4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20" y="1066799"/>
            <a:ext cx="6928938" cy="5545599"/>
          </a:xfrm>
          <a:prstGeom prst="rect">
            <a:avLst/>
          </a:prstGeom>
        </p:spPr>
      </p:pic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70EFC6-D19A-4849-8196-8646E11929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899112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BF14C08-5719-2A45-B732-C81826310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09" y="1066800"/>
            <a:ext cx="6934201" cy="5549811"/>
          </a:xfrm>
          <a:prstGeom prst="rect">
            <a:avLst/>
          </a:prstGeom>
        </p:spPr>
      </p:pic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4546600" y="2057400"/>
            <a:ext cx="4495800" cy="30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600" dirty="0">
                <a:ea typeface="+mn-ea"/>
                <a:cs typeface="+mn-cs"/>
              </a:rPr>
              <a:t>Society’s profit = sum of seller’s </a:t>
            </a:r>
            <a:r>
              <a:rPr lang="en-US" sz="1600">
                <a:ea typeface="+mn-ea"/>
                <a:cs typeface="+mn-cs"/>
              </a:rPr>
              <a:t>and buyer’s profit</a:t>
            </a:r>
            <a:endParaRPr lang="en-US" sz="1600" dirty="0"/>
          </a:p>
          <a:p>
            <a:pPr marL="457200" lvl="1" indent="0" eaLnBrk="1" hangingPunct="1">
              <a:lnSpc>
                <a:spcPct val="80000"/>
              </a:lnSpc>
              <a:buNone/>
              <a:defRPr/>
            </a:pPr>
            <a:endParaRPr lang="en-US" sz="160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1600" dirty="0">
              <a:ea typeface="+mn-ea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1600" dirty="0">
              <a:ea typeface="+mn-ea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66699" y="2214880"/>
            <a:ext cx="1295401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1600" b="1" kern="0" dirty="0">
                <a:solidFill>
                  <a:srgbClr val="FF0000"/>
                </a:solidFill>
                <a:ea typeface="+mn-ea"/>
                <a:cs typeface="+mn-cs"/>
              </a:rPr>
              <a:t>Welfare/</a:t>
            </a:r>
            <a:br>
              <a:rPr lang="en-US" sz="1600" b="1" kern="0" dirty="0">
                <a:solidFill>
                  <a:srgbClr val="FF0000"/>
                </a:solidFill>
                <a:ea typeface="+mn-ea"/>
                <a:cs typeface="+mn-cs"/>
              </a:rPr>
            </a:br>
            <a:r>
              <a:rPr lang="en-US" sz="1600" b="1" kern="0" dirty="0">
                <a:solidFill>
                  <a:srgbClr val="FF0000"/>
                </a:solidFill>
                <a:ea typeface="+mn-ea"/>
                <a:cs typeface="+mn-cs"/>
              </a:rPr>
              <a:t>efficiency loss due to monopoly</a:t>
            </a:r>
          </a:p>
          <a:p>
            <a:pPr marL="0" indent="0"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1600" b="1" kern="0" dirty="0">
              <a:solidFill>
                <a:srgbClr val="FF0000"/>
              </a:solidFill>
              <a:ea typeface="+mn-ea"/>
              <a:cs typeface="+mn-cs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828800" y="1752600"/>
            <a:ext cx="0" cy="16002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triangle" w="med" len="lg"/>
            <a:tailEnd type="triangle" w="med" len="lg"/>
          </a:ln>
          <a:effectLst/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4E811D-8EAA-514D-AEC7-430796FD05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05548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Monopoly: only one seller, can set the price alone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Sequential game: monopolist moves first, buyers follow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Solve backwards: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What will buyers do depending on price?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Which price will monopolist set?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CE75F0-458F-A44F-ADB5-0E8D9CD21C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450301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auto">
          <a:xfrm>
            <a:off x="990600" y="990600"/>
            <a:ext cx="6781800" cy="4267200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267200" y="1066800"/>
            <a:ext cx="3352800" cy="3962400"/>
          </a:xfrm>
          <a:prstGeom prst="rect">
            <a:avLst/>
          </a:prstGeom>
          <a:solidFill>
            <a:schemeClr val="tx2">
              <a:lumMod val="20000"/>
              <a:lumOff val="80000"/>
              <a:alpha val="31000"/>
            </a:schemeClr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MS PGothic" charset="-128"/>
              </a:rPr>
              <a:t>Experiment 4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MS PGothic" charset="-128"/>
              </a:rPr>
              <a:t>Extensive Form</a:t>
            </a:r>
          </a:p>
        </p:txBody>
      </p:sp>
      <p:sp>
        <p:nvSpPr>
          <p:cNvPr id="107523" name="Oval 3"/>
          <p:cNvSpPr>
            <a:spLocks noChangeArrowheads="1"/>
          </p:cNvSpPr>
          <p:nvPr/>
        </p:nvSpPr>
        <p:spPr bwMode="auto">
          <a:xfrm>
            <a:off x="1219200" y="2743200"/>
            <a:ext cx="6858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S</a:t>
            </a:r>
          </a:p>
        </p:txBody>
      </p:sp>
      <p:sp>
        <p:nvSpPr>
          <p:cNvPr id="107525" name="Oval 5"/>
          <p:cNvSpPr>
            <a:spLocks noChangeArrowheads="1"/>
          </p:cNvSpPr>
          <p:nvPr/>
        </p:nvSpPr>
        <p:spPr bwMode="auto">
          <a:xfrm>
            <a:off x="4267200" y="2743200"/>
            <a:ext cx="6858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000" b="1" dirty="0" err="1">
                <a:latin typeface="Times New Roman" charset="0"/>
              </a:rPr>
              <a:t>B</a:t>
            </a:r>
            <a:r>
              <a:rPr lang="en-US" altLang="x-none" sz="2000" b="1" baseline="-25000" dirty="0" err="1">
                <a:latin typeface="Times New Roman" charset="0"/>
              </a:rPr>
              <a:t>v</a:t>
            </a:r>
            <a:endParaRPr lang="en-US" altLang="x-none" sz="2000" b="1" baseline="-25000" dirty="0">
              <a:latin typeface="Times New Roman" charset="0"/>
            </a:endParaRPr>
          </a:p>
        </p:txBody>
      </p:sp>
      <p:sp>
        <p:nvSpPr>
          <p:cNvPr id="45" name="Pie 44"/>
          <p:cNvSpPr/>
          <p:nvPr/>
        </p:nvSpPr>
        <p:spPr bwMode="auto">
          <a:xfrm>
            <a:off x="-381000" y="1066800"/>
            <a:ext cx="4648200" cy="39624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" name="TextBox 20"/>
          <p:cNvSpPr txBox="1">
            <a:spLocks noChangeArrowheads="1"/>
          </p:cNvSpPr>
          <p:nvPr/>
        </p:nvSpPr>
        <p:spPr bwMode="auto">
          <a:xfrm>
            <a:off x="3276600" y="4572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0</a:t>
            </a:r>
          </a:p>
        </p:txBody>
      </p:sp>
      <p:sp>
        <p:nvSpPr>
          <p:cNvPr id="47" name="TextBox 20"/>
          <p:cNvSpPr txBox="1">
            <a:spLocks noChangeArrowheads="1"/>
          </p:cNvSpPr>
          <p:nvPr/>
        </p:nvSpPr>
        <p:spPr bwMode="auto">
          <a:xfrm>
            <a:off x="3048000" y="9906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100</a:t>
            </a:r>
          </a:p>
        </p:txBody>
      </p:sp>
      <p:sp>
        <p:nvSpPr>
          <p:cNvPr id="48" name="TextBox 19"/>
          <p:cNvSpPr txBox="1">
            <a:spLocks noChangeArrowheads="1"/>
          </p:cNvSpPr>
          <p:nvPr/>
        </p:nvSpPr>
        <p:spPr bwMode="auto">
          <a:xfrm>
            <a:off x="3276600" y="27432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Price</a:t>
            </a:r>
          </a:p>
        </p:txBody>
      </p:sp>
      <p:sp>
        <p:nvSpPr>
          <p:cNvPr id="49" name="Pie 48"/>
          <p:cNvSpPr/>
          <p:nvPr/>
        </p:nvSpPr>
        <p:spPr bwMode="auto">
          <a:xfrm>
            <a:off x="2667000" y="1066800"/>
            <a:ext cx="4648200" cy="39624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" name="TextBox 20"/>
          <p:cNvSpPr txBox="1">
            <a:spLocks noChangeArrowheads="1"/>
          </p:cNvSpPr>
          <p:nvPr/>
        </p:nvSpPr>
        <p:spPr bwMode="auto">
          <a:xfrm>
            <a:off x="6324600" y="45720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0</a:t>
            </a:r>
          </a:p>
        </p:txBody>
      </p:sp>
      <p:sp>
        <p:nvSpPr>
          <p:cNvPr id="51" name="TextBox 20"/>
          <p:cNvSpPr txBox="1">
            <a:spLocks noChangeArrowheads="1"/>
          </p:cNvSpPr>
          <p:nvPr/>
        </p:nvSpPr>
        <p:spPr bwMode="auto">
          <a:xfrm>
            <a:off x="6096000" y="9906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200</a:t>
            </a:r>
          </a:p>
        </p:txBody>
      </p:sp>
      <p:sp>
        <p:nvSpPr>
          <p:cNvPr id="52" name="TextBox 19"/>
          <p:cNvSpPr txBox="1">
            <a:spLocks noChangeArrowheads="1"/>
          </p:cNvSpPr>
          <p:nvPr/>
        </p:nvSpPr>
        <p:spPr bwMode="auto">
          <a:xfrm>
            <a:off x="5105400" y="2438400"/>
            <a:ext cx="2362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Quantity (Price, Value)</a:t>
            </a:r>
          </a:p>
        </p:txBody>
      </p:sp>
      <p:grpSp>
        <p:nvGrpSpPr>
          <p:cNvPr id="54" name="Group 38"/>
          <p:cNvGrpSpPr>
            <a:grpSpLocks/>
          </p:cNvGrpSpPr>
          <p:nvPr/>
        </p:nvGrpSpPr>
        <p:grpSpPr bwMode="auto">
          <a:xfrm>
            <a:off x="1143000" y="4953000"/>
            <a:ext cx="6324600" cy="457200"/>
            <a:chOff x="762000" y="1469572"/>
            <a:chExt cx="6324600" cy="457200"/>
          </a:xfrm>
        </p:grpSpPr>
        <p:cxnSp>
          <p:nvCxnSpPr>
            <p:cNvPr id="49171" name="Straight Arrow Connector 36"/>
            <p:cNvCxnSpPr>
              <a:cxnSpLocks noChangeShapeType="1"/>
            </p:cNvCxnSpPr>
            <p:nvPr/>
          </p:nvCxnSpPr>
          <p:spPr bwMode="auto">
            <a:xfrm rot="10800000">
              <a:off x="762000" y="1827211"/>
              <a:ext cx="6324600" cy="1588"/>
            </a:xfrm>
            <a:prstGeom prst="straightConnector1">
              <a:avLst/>
            </a:prstGeom>
            <a:noFill/>
            <a:ln w="889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Rectangle 3"/>
            <p:cNvSpPr txBox="1">
              <a:spLocks noChangeArrowheads="1"/>
            </p:cNvSpPr>
            <p:nvPr/>
          </p:nvSpPr>
          <p:spPr bwMode="auto">
            <a:xfrm>
              <a:off x="2862263" y="1469572"/>
              <a:ext cx="2819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Clr>
                  <a:srgbClr val="01326D"/>
                </a:buClr>
                <a:defRPr/>
              </a:pPr>
              <a:r>
                <a:rPr lang="en-US" sz="2000" b="1" kern="0" dirty="0">
                  <a:latin typeface="Calibri" pitchFamily="34" charset="0"/>
                  <a:ea typeface="+mn-ea"/>
                </a:rPr>
                <a:t>Solve backwards</a:t>
              </a:r>
            </a:p>
          </p:txBody>
        </p:sp>
      </p:grp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0" y="5462588"/>
            <a:ext cx="9144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/>
              <a:t>What will buyers do depending on price and their value?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/>
              <a:t>Given this: which price will the monopolist set given the optimal strategies and values of the buyers?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eaLnBrk="1" hangingPunct="1">
              <a:lnSpc>
                <a:spcPct val="80000"/>
              </a:lnSpc>
            </a:pPr>
            <a:endParaRPr lang="en-US" altLang="x-none"/>
          </a:p>
          <a:p>
            <a:pPr eaLnBrk="1" hangingPunct="1">
              <a:lnSpc>
                <a:spcPct val="80000"/>
              </a:lnSpc>
            </a:pPr>
            <a:endParaRPr lang="en-US" altLang="x-none"/>
          </a:p>
        </p:txBody>
      </p:sp>
      <p:sp>
        <p:nvSpPr>
          <p:cNvPr id="19" name="TextBox 28"/>
          <p:cNvSpPr txBox="1">
            <a:spLocks noChangeArrowheads="1"/>
          </p:cNvSpPr>
          <p:nvPr/>
        </p:nvSpPr>
        <p:spPr bwMode="auto">
          <a:xfrm>
            <a:off x="4495800" y="12192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Subgame 1</a:t>
            </a:r>
          </a:p>
        </p:txBody>
      </p:sp>
      <p:sp>
        <p:nvSpPr>
          <p:cNvPr id="21" name="TextBox 28"/>
          <p:cNvSpPr txBox="1">
            <a:spLocks noChangeArrowheads="1"/>
          </p:cNvSpPr>
          <p:nvPr/>
        </p:nvSpPr>
        <p:spPr bwMode="auto">
          <a:xfrm>
            <a:off x="1066800" y="12192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solidFill>
                  <a:srgbClr val="3333FF"/>
                </a:solidFill>
              </a:rPr>
              <a:t>Subgame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1DA073-56C0-0C44-BF62-5FFE74CBFC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86059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8" grpId="0" animBg="1"/>
      <p:bldP spid="107523" grpId="0" animBg="1"/>
      <p:bldP spid="107525" grpId="0" animBg="1"/>
      <p:bldP spid="46" grpId="0"/>
      <p:bldP spid="47" grpId="0"/>
      <p:bldP spid="48" grpId="0"/>
      <p:bldP spid="50" grpId="0"/>
      <p:bldP spid="51" grpId="0"/>
      <p:bldP spid="52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Buyers should buy if they make profit by buying from the monopolist and selling to their customers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In particular: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1 should buy 200 if price &lt; E$4, is indifferent if price = E$4, and should not buy if price &gt; E$4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2 should buy 200 if price &lt; E$14, is indifferent if price = E$14, and should not buy if price &gt; E$14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3 should buy 200 if price &lt; E$34, is indifferent if price = E$34, and should not buy if price &gt; E$34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4 should buy 200 if price &lt; E$54, is indifferent if price = E$54, and should not buy if price &gt; E$54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5 should buy 200 if price &lt; E$74, is indifferent if price = E$74, and should not buy if price &gt; E$74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346F03-EC5F-DB4A-AC79-065269D0E5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9033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What prospects does the monopolist have?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Assume buyers do buy if indifferent. Then: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he sets a price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  </a:t>
            </a:r>
            <a:r>
              <a:rPr lang="en-US" altLang="x-none">
                <a:latin typeface="Calibri" charset="0"/>
                <a:ea typeface="ＭＳ Ｐゴシック" charset="-128"/>
              </a:rPr>
              <a:t>E$  4, he will sell 1000 bottles.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he sets a price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  </a:t>
            </a:r>
            <a:r>
              <a:rPr lang="en-US" altLang="x-none">
                <a:latin typeface="Calibri" charset="0"/>
                <a:ea typeface="ＭＳ Ｐゴシック" charset="-128"/>
              </a:rPr>
              <a:t>E$14, he will sell   800 bottles.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he sets a price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  </a:t>
            </a:r>
            <a:r>
              <a:rPr lang="en-US" altLang="x-none">
                <a:latin typeface="Calibri" charset="0"/>
                <a:ea typeface="ＭＳ Ｐゴシック" charset="-128"/>
              </a:rPr>
              <a:t>E$34, he will sell   600 bottles.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he sets a price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  </a:t>
            </a:r>
            <a:r>
              <a:rPr lang="en-US" altLang="x-none">
                <a:latin typeface="Calibri" charset="0"/>
                <a:ea typeface="ＭＳ Ｐゴシック" charset="-128"/>
              </a:rPr>
              <a:t>E$54, he will sell   400 bottles.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If he sets a price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  </a:t>
            </a:r>
            <a:r>
              <a:rPr lang="en-US" altLang="x-none">
                <a:latin typeface="Calibri" charset="0"/>
                <a:ea typeface="ＭＳ Ｐゴシック" charset="-128"/>
              </a:rPr>
              <a:t>E$74, he will sell   200 bottles.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profits are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P=E$   4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=$E   4 * 1000 = E$  4000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P=E$ 14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=$E14 *   800 = E$ 11200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P=E$ 34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=$E34 *   600 = E$ 20400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P=E$ 54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=$E54 *   400 = E$ 21600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P=E$ 74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=$E74 *   200 = E$ 14800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14400" y="5680075"/>
            <a:ext cx="5715000" cy="381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64F54A-BC2A-A047-94BF-DE3530132A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70496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991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So the (subgame perfect)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Nash equilibrium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which we found by rollback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is</a:t>
            </a:r>
            <a:r>
              <a:rPr lang="en-US" altLang="x-none" dirty="0">
                <a:latin typeface="Calibri" charset="0"/>
                <a:ea typeface="ＭＳ Ｐゴシック" charset="-128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1: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2: buy if p&lt;=14, don’t buy if p&gt;14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3: buy if p&lt;=34, don’t buy if p&gt;34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4: buy if p&lt;=54, don’t buy if p&gt;54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5: buy if p&lt;=74, don’t buy if p&gt;74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Seller: offer price of 54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Remember: When stating the NE, we name each player’s equilibrium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strategy</a:t>
            </a:r>
            <a:r>
              <a:rPr lang="en-US" altLang="x-none" dirty="0">
                <a:latin typeface="Calibri" charset="0"/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" y="1828800"/>
            <a:ext cx="6248400" cy="2590800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2C7961-23D4-9F48-B402-199E903F81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102169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Compare to competition experiments: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Add E$26 constant variable costs to all prices, divide all by 100 </a:t>
            </a: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costs 0.26, prices 0.30, 0.40, 0.60, 0.80, 1.00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Multiply demand with 0.6, and you get 120, 240, 360, 480, 600.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 That</a:t>
            </a:r>
            <a:r>
              <a:rPr lang="en-US" altLang="en-US">
                <a:latin typeface="Calibri" charset="0"/>
                <a:ea typeface="ＭＳ Ｐゴシック" charset="-128"/>
                <a:sym typeface="Wingdings" charset="2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  <a:sym typeface="Wingdings" charset="2"/>
              </a:rPr>
              <a:t>s our experiment 2 from last lecture!!!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Only that in experiment 2, 5 firms were interacting in the market, simultaneously announcing prices and trying to undercut each other, while here they are all </a:t>
            </a:r>
            <a:r>
              <a:rPr lang="en-US" altLang="en-US">
                <a:latin typeface="Calibri" charset="0"/>
                <a:ea typeface="ＭＳ Ｐゴシック" charset="-128"/>
                <a:sym typeface="Wingdings" charset="2"/>
              </a:rPr>
              <a:t>“</a:t>
            </a:r>
            <a:r>
              <a:rPr lang="en-US" altLang="ja-JP">
                <a:latin typeface="Calibri" charset="0"/>
                <a:ea typeface="ＭＳ Ｐゴシック" charset="-128"/>
                <a:sym typeface="Wingdings" charset="2"/>
              </a:rPr>
              <a:t>aggregated” to one firm, which makes one single decision.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Price in competition: E$ 0.30 (= $E 4 here in experiment 4)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Monopoly price: E$ 0.80 (= $E 54 here in experiment 4)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  <a:sym typeface="Wingdings" charset="2"/>
              </a:rPr>
              <a:t>The monopoly price is the price at which firms would coordinate if they could effectively collude.</a:t>
            </a: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6C6E851-F29C-CA4C-B546-7A9D5E3C0B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32101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This is the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only subgame perfect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equilibrium in this game. But that there are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many other Nash equilibria</a:t>
            </a:r>
            <a:r>
              <a:rPr lang="en-US" altLang="x-none" dirty="0">
                <a:latin typeface="Calibri" charset="0"/>
                <a:ea typeface="ＭＳ Ｐゴシック" charset="-128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Assume, for example, the following strategies: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1: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2: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3: buy if p&lt;=4, don’t buy if p&gt;4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4: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5: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Seller: offer price of 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best response of the monopolist is to offer a price of E$4. To the offer of $E4, the buyers’ strategies described above is one of the best responses.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So we have a Nash equilibrium.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2133600"/>
            <a:ext cx="6248400" cy="2590800"/>
          </a:xfrm>
          <a:prstGeom prst="rect">
            <a:avLst/>
          </a:prstGeom>
          <a:noFill/>
          <a:ln w="38100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4C5D4A-4DCE-A245-A4EC-5C0F617654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420039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4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410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1: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2: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3: buy if p&lt;=4, don’t buy if p&gt;4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4: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Buyer 5: buy if p&lt;=4, don’t buy if p&gt;4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Seller: offer price of 4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But: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threat of buyers 2, 3, 4 and 5 to only buy at $4 is not credible if they are selfish and rational. If they were offered a higher price &gt; $E 4, some of them would still buy.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Thus, the monopolist should not believe the threat. This Nash Equilibrium is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not subgame perfect</a:t>
            </a:r>
            <a:r>
              <a:rPr lang="en-US" altLang="x-none" dirty="0">
                <a:latin typeface="Calibri" charset="0"/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1028700"/>
            <a:ext cx="6248400" cy="2590800"/>
          </a:xfrm>
          <a:prstGeom prst="rect">
            <a:avLst/>
          </a:prstGeom>
          <a:noFill/>
          <a:ln w="38100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F955CB-11AD-4943-81AE-F63F780C47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99143-9491-374F-97F8-AE90C9040AE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58205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5738</TotalTime>
  <Words>1208</Words>
  <Application>Microsoft Macintosh PowerPoint</Application>
  <PresentationFormat>On-screen Show (4:3)</PresentationFormat>
  <Paragraphs>163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Symbol</vt:lpstr>
      <vt:lpstr>Times New Roman</vt:lpstr>
      <vt:lpstr>Wingdings</vt:lpstr>
      <vt:lpstr>unsw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  <vt:lpstr>Experiment 4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2202</cp:revision>
  <cp:lastPrinted>2018-03-12T20:26:46Z</cp:lastPrinted>
  <dcterms:created xsi:type="dcterms:W3CDTF">1601-01-01T00:00:00Z</dcterms:created>
  <dcterms:modified xsi:type="dcterms:W3CDTF">2018-09-05T22:23:38Z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