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9"/>
  </p:notesMasterIdLst>
  <p:handoutMasterIdLst>
    <p:handoutMasterId r:id="rId10"/>
  </p:handoutMasterIdLst>
  <p:sldIdLst>
    <p:sldId id="263" r:id="rId2"/>
    <p:sldId id="264" r:id="rId3"/>
    <p:sldId id="265" r:id="rId4"/>
    <p:sldId id="266" r:id="rId5"/>
    <p:sldId id="267" r:id="rId6"/>
    <p:sldId id="268" r:id="rId7"/>
    <p:sldId id="269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658CBF"/>
    <a:srgbClr val="102863"/>
    <a:srgbClr val="5399D7"/>
    <a:srgbClr val="002C61"/>
    <a:srgbClr val="83B43A"/>
    <a:srgbClr val="005F3B"/>
    <a:srgbClr val="4B25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3250" autoAdjust="0"/>
    <p:restoredTop sz="94643"/>
  </p:normalViewPr>
  <p:slideViewPr>
    <p:cSldViewPr>
      <p:cViewPr varScale="1">
        <p:scale>
          <a:sx n="120" d="100"/>
          <a:sy n="120" d="100"/>
        </p:scale>
        <p:origin x="184" y="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F11CB71B-AA3F-5E42-AAAA-696BC50C1896}" type="datetimeFigureOut">
              <a:rPr lang="en-US" altLang="en-US"/>
              <a:pPr>
                <a:defRPr/>
              </a:pPr>
              <a:t>9/6/18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0CFF2267-458D-F84C-A92B-7197887BA9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921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1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1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6E94CD62-4F16-DC4D-AF68-85C925871BD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EB5B40D1-EA8F-904A-B184-54D6805A24F7}" type="slidenum">
              <a:rPr lang="en-US" altLang="x-none" sz="1200">
                <a:latin typeface="Arial" charset="0"/>
              </a:rPr>
              <a:pPr/>
              <a:t>1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86658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993A8345-09B8-1A4B-969E-7E058EA519BD}" type="slidenum">
              <a:rPr lang="en-US" altLang="x-none" sz="1200">
                <a:latin typeface="Arial" charset="0"/>
              </a:rPr>
              <a:pPr/>
              <a:t>2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5040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2D9088CD-12FC-2D4E-B260-390DCF7E082F}" type="slidenum">
              <a:rPr lang="en-US" altLang="x-none" sz="1200">
                <a:latin typeface="Arial" charset="0"/>
              </a:rPr>
              <a:pPr/>
              <a:t>3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85514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E7F07B38-D507-6140-9BE0-B697D5C37D76}" type="slidenum">
              <a:rPr lang="en-US" altLang="x-none" sz="1200">
                <a:latin typeface="Arial" charset="0"/>
              </a:rPr>
              <a:pPr/>
              <a:t>4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4332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6B25982E-AE16-7347-82A3-2E9D88BFF7CF}" type="slidenum">
              <a:rPr lang="en-US" altLang="x-none" sz="1200">
                <a:latin typeface="Arial" charset="0"/>
              </a:rPr>
              <a:pPr/>
              <a:t>5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8227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4D738871-8562-4749-A838-CF19E0017CA9}" type="slidenum">
              <a:rPr lang="en-US" altLang="x-none" sz="1200">
                <a:latin typeface="Arial" charset="0"/>
              </a:rPr>
              <a:pPr/>
              <a:t>6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600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97FB939D-32F7-EE4D-B002-94736E49DAC4}" type="slidenum">
              <a:rPr lang="en-US" altLang="x-none" sz="1200">
                <a:latin typeface="Arial" charset="0"/>
              </a:rPr>
              <a:pPr/>
              <a:t>7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4734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 userDrawn="1"/>
        </p:nvSpPr>
        <p:spPr>
          <a:xfrm>
            <a:off x="0" y="6661150"/>
            <a:ext cx="990600" cy="20637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r>
              <a:rPr lang="de-DE" altLang="en-US" sz="1000">
                <a:solidFill>
                  <a:srgbClr val="FFFFFF"/>
                </a:solidFill>
                <a:latin typeface="Calibri" charset="0"/>
              </a:rPr>
              <a:t>© WU IMS </a:t>
            </a:r>
            <a:endParaRPr lang="en-US" altLang="en-US" sz="10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34400" y="6619875"/>
            <a:ext cx="609600" cy="238125"/>
          </a:xfrm>
        </p:spPr>
        <p:txBody>
          <a:bodyPr/>
          <a:lstStyle>
            <a:lvl1pPr>
              <a:defRPr sz="1400" b="1"/>
            </a:lvl1pPr>
          </a:lstStyle>
          <a:p>
            <a:fld id="{9282D4FB-1A44-9B45-B77B-0279F85FF8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5398521"/>
      </p:ext>
    </p:extLst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A6BF0846-0F2F-6041-9457-F3097D2BD23B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2599961"/>
      </p:ext>
    </p:extLst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31C9AB37-1FCA-1E46-A53C-6D7635157E17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066800"/>
            <a:ext cx="40386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066800"/>
            <a:ext cx="40386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6651743"/>
      </p:ext>
    </p:extLst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9342BF09-AD5C-E647-B288-0980A39697DE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668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06562"/>
            <a:ext cx="4040188" cy="49133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0668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06562"/>
            <a:ext cx="4041775" cy="49133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810178"/>
      </p:ext>
    </p:extLst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E3F1AB0E-A6AF-5E40-A216-4AA957DA6696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4396157"/>
      </p:ext>
    </p:extLst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00F20CB8-5533-934D-9315-788B7F8BFCEA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8255990"/>
      </p:ext>
    </p:extLst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23140C83-3433-7744-A755-465955EEDC6D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066800"/>
            <a:ext cx="40386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066800"/>
            <a:ext cx="40386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3227455"/>
      </p:ext>
    </p:extLst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A05CAA0F-EE43-1346-9D6D-28F2D8D9D718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0668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0668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33400" y="38862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38862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4609721"/>
      </p:ext>
    </p:extLst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auto">
          <a:xfrm>
            <a:off x="0" y="6705600"/>
            <a:ext cx="9144000" cy="152400"/>
          </a:xfrm>
          <a:prstGeom prst="rect">
            <a:avLst/>
          </a:prstGeom>
          <a:solidFill>
            <a:srgbClr val="102863"/>
          </a:solidFill>
          <a:ln w="9525">
            <a:solidFill>
              <a:srgbClr val="005F3B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1027" name="Line 4"/>
          <p:cNvSpPr>
            <a:spLocks noChangeShapeType="1"/>
          </p:cNvSpPr>
          <p:nvPr/>
        </p:nvSpPr>
        <p:spPr bwMode="auto">
          <a:xfrm>
            <a:off x="533400" y="990600"/>
            <a:ext cx="8077200" cy="0"/>
          </a:xfrm>
          <a:prstGeom prst="line">
            <a:avLst/>
          </a:prstGeom>
          <a:noFill/>
          <a:ln w="34925">
            <a:solidFill>
              <a:srgbClr val="10286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066800"/>
            <a:ext cx="82296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0" name="Rectangle 2"/>
          <p:cNvSpPr>
            <a:spLocks noChangeArrowheads="1"/>
          </p:cNvSpPr>
          <p:nvPr userDrawn="1"/>
        </p:nvSpPr>
        <p:spPr bwMode="auto">
          <a:xfrm>
            <a:off x="0" y="6629400"/>
            <a:ext cx="9144000" cy="76200"/>
          </a:xfrm>
          <a:prstGeom prst="rect">
            <a:avLst/>
          </a:prstGeom>
          <a:solidFill>
            <a:srgbClr val="658CBF"/>
          </a:solidFill>
          <a:ln w="9525">
            <a:solidFill>
              <a:srgbClr val="658CB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1031" name="Line 4"/>
          <p:cNvSpPr>
            <a:spLocks noChangeShapeType="1"/>
          </p:cNvSpPr>
          <p:nvPr userDrawn="1"/>
        </p:nvSpPr>
        <p:spPr bwMode="auto">
          <a:xfrm>
            <a:off x="533400" y="958850"/>
            <a:ext cx="8077200" cy="0"/>
          </a:xfrm>
          <a:prstGeom prst="line">
            <a:avLst/>
          </a:prstGeom>
          <a:noFill/>
          <a:ln w="34925">
            <a:solidFill>
              <a:srgbClr val="658CB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0" y="6661150"/>
            <a:ext cx="990600" cy="2063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FF"/>
                </a:solidFill>
                <a:latin typeface="Calibri" charset="0"/>
              </a:defRPr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55" r:id="rId1"/>
    <p:sldLayoutId id="2147485556" r:id="rId2"/>
    <p:sldLayoutId id="2147485557" r:id="rId3"/>
    <p:sldLayoutId id="2147485558" r:id="rId4"/>
    <p:sldLayoutId id="2147485559" r:id="rId5"/>
    <p:sldLayoutId id="2147485560" r:id="rId6"/>
    <p:sldLayoutId id="2147485561" r:id="rId7"/>
    <p:sldLayoutId id="2147485562" r:id="rId8"/>
  </p:sldLayoutIdLst>
  <p:transition spd="med">
    <p:wipe dir="r"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1326D"/>
        </a:buClr>
        <a:buFont typeface="Wingdings" charset="2"/>
        <a:buChar char="§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15: Minimum Game</a:t>
            </a:r>
          </a:p>
        </p:txBody>
      </p:sp>
      <p:sp>
        <p:nvSpPr>
          <p:cNvPr id="18434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marL="914400" lvl="1" indent="-514350" eaLnBrk="1" hangingPunct="1">
              <a:lnSpc>
                <a:spcPct val="80000"/>
              </a:lnSpc>
              <a:buFont typeface="Times New Roman" charset="0"/>
              <a:buAutoNum type="alphaLcParenR"/>
            </a:pPr>
            <a:r>
              <a:rPr lang="en-AU" dirty="0"/>
              <a:t>Derive all Nash equilibria of the one-shot version of this simultaneous game, assuming that all players are rational and that payoffs represent utility. (As it is difficult to write down a Normal form game for 6 players, argue logically: In which situations does no player have an incentive to deviate, given what the other players are doing?)</a:t>
            </a:r>
            <a:r>
              <a:rPr lang="en-US" dirty="0"/>
              <a:t>  </a:t>
            </a:r>
            <a:endParaRPr lang="en-US" altLang="x-none" dirty="0">
              <a:latin typeface="Calibri" charset="0"/>
              <a:ea typeface="ＭＳ Ｐゴシック" charset="-128"/>
            </a:endParaRPr>
          </a:p>
          <a:p>
            <a:pPr marL="914400" lvl="1" indent="-514350" eaLnBrk="1" hangingPunct="1">
              <a:lnSpc>
                <a:spcPct val="80000"/>
              </a:lnSpc>
              <a:buFont typeface="Times New Roman" charset="0"/>
              <a:buAutoNum type="alphaLcParenR"/>
            </a:pPr>
            <a:r>
              <a:rPr lang="en-AU" dirty="0"/>
              <a:t>How do the equilibria differ from each other? Pick two equilibria and present arguments why the players would coordinate on one or the other?</a:t>
            </a:r>
            <a:r>
              <a:rPr lang="en-US" dirty="0"/>
              <a:t>  </a:t>
            </a: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5300930"/>
      </p:ext>
    </p:extLst>
  </p:cSld>
  <p:clrMapOvr>
    <a:masterClrMapping/>
  </p:clrMapOvr>
  <p:transition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15: Minimum Game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3810000"/>
            <a:ext cx="8991600" cy="2590800"/>
          </a:xfrm>
        </p:spPr>
        <p:txBody>
          <a:bodyPr/>
          <a:lstStyle/>
          <a:p>
            <a:pPr marL="514350" indent="-514350" eaLnBrk="1" hangingPunct="1">
              <a:lnSpc>
                <a:spcPct val="80000"/>
              </a:lnSpc>
            </a:pPr>
            <a:r>
              <a:rPr lang="en-US" altLang="x-none" sz="2700">
                <a:latin typeface="Calibri" charset="0"/>
                <a:ea typeface="ＭＳ Ｐゴシック" charset="-128"/>
              </a:rPr>
              <a:t>All strategy combinations where all players choose the same are an Nash equilibrium. Thus, we have 7 NE.</a:t>
            </a:r>
          </a:p>
          <a:p>
            <a:pPr marL="514350" indent="-514350" eaLnBrk="1" hangingPunct="1">
              <a:lnSpc>
                <a:spcPct val="80000"/>
              </a:lnSpc>
            </a:pPr>
            <a:r>
              <a:rPr lang="en-US" altLang="x-none" sz="2700">
                <a:latin typeface="Calibri" charset="0"/>
                <a:ea typeface="ＭＳ Ｐゴシック" charset="-128"/>
              </a:rPr>
              <a:t>The equilibrium </a:t>
            </a:r>
            <a:r>
              <a:rPr lang="en-US" altLang="en-US" sz="2700">
                <a:latin typeface="Calibri" charset="0"/>
                <a:ea typeface="ＭＳ Ｐゴシック" charset="-128"/>
              </a:rPr>
              <a:t>“</a:t>
            </a:r>
            <a:r>
              <a:rPr lang="en-US" altLang="x-none" sz="2700">
                <a:latin typeface="Calibri" charset="0"/>
                <a:ea typeface="ＭＳ Ｐゴシック" charset="-128"/>
              </a:rPr>
              <a:t>all choose 7</a:t>
            </a:r>
            <a:r>
              <a:rPr lang="en-US" altLang="en-US" sz="2700">
                <a:latin typeface="Calibri" charset="0"/>
                <a:ea typeface="ＭＳ Ｐゴシック" charset="-128"/>
              </a:rPr>
              <a:t>”</a:t>
            </a:r>
            <a:r>
              <a:rPr lang="en-US" altLang="x-none" sz="2700">
                <a:latin typeface="Calibri" charset="0"/>
                <a:ea typeface="ＭＳ Ｐゴシック" charset="-128"/>
              </a:rPr>
              <a:t> yields the highest payoffs for all. However, when you go for 7, any deviation by another player reduces your payoff dramatically.</a:t>
            </a:r>
          </a:p>
          <a:p>
            <a:pPr marL="514350" indent="-514350" eaLnBrk="1" hangingPunct="1">
              <a:lnSpc>
                <a:spcPct val="80000"/>
              </a:lnSpc>
            </a:pPr>
            <a:r>
              <a:rPr lang="en-US" altLang="x-none" sz="2700">
                <a:latin typeface="Calibri" charset="0"/>
                <a:ea typeface="ＭＳ Ｐゴシック" charset="-128"/>
              </a:rPr>
              <a:t>The equilibrium </a:t>
            </a:r>
            <a:r>
              <a:rPr lang="en-US" altLang="en-US" sz="2700">
                <a:latin typeface="Calibri" charset="0"/>
                <a:ea typeface="ＭＳ Ｐゴシック" charset="-128"/>
              </a:rPr>
              <a:t>“</a:t>
            </a:r>
            <a:r>
              <a:rPr lang="en-US" altLang="x-none" sz="2700">
                <a:latin typeface="Calibri" charset="0"/>
                <a:ea typeface="ＭＳ Ｐゴシック" charset="-128"/>
              </a:rPr>
              <a:t>all choose 1</a:t>
            </a:r>
            <a:r>
              <a:rPr lang="en-US" altLang="en-US" sz="2700">
                <a:latin typeface="Calibri" charset="0"/>
                <a:ea typeface="ＭＳ Ｐゴシック" charset="-128"/>
              </a:rPr>
              <a:t>”</a:t>
            </a:r>
            <a:r>
              <a:rPr lang="en-US" altLang="x-none" sz="2700">
                <a:latin typeface="Calibri" charset="0"/>
                <a:ea typeface="ＭＳ Ｐゴシック" charset="-128"/>
              </a:rPr>
              <a:t> is the safest. If you go for 1, you earn $8 for sure. It also guarantees you the </a:t>
            </a:r>
            <a:r>
              <a:rPr lang="en-US" altLang="en-US" sz="2700">
                <a:latin typeface="Calibri" charset="0"/>
                <a:ea typeface="ＭＳ Ｐゴシック" charset="-128"/>
              </a:rPr>
              <a:t>“</a:t>
            </a:r>
            <a:r>
              <a:rPr lang="en-US" altLang="ja-JP" sz="2700">
                <a:latin typeface="Calibri" charset="0"/>
                <a:ea typeface="ＭＳ Ｐゴシック" charset="-128"/>
              </a:rPr>
              <a:t>highest minimum payoff” (maximin)	</a:t>
            </a:r>
            <a:r>
              <a:rPr lang="en-US" altLang="ja-JP" sz="2700" b="1">
                <a:latin typeface="Calibri" charset="0"/>
                <a:ea typeface="ＭＳ Ｐゴシック" charset="-128"/>
                <a:sym typeface="Wingdings" charset="2"/>
              </a:rPr>
              <a:t> coordination problems</a:t>
            </a:r>
            <a:endParaRPr lang="en-US" altLang="ja-JP" sz="2700" b="1">
              <a:latin typeface="Calibri" charset="0"/>
              <a:ea typeface="ＭＳ Ｐゴシック" charset="-128"/>
            </a:endParaRPr>
          </a:p>
          <a:p>
            <a:pPr marL="514350" indent="-514350"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marL="514350" indent="-514350"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4800" y="971550"/>
          <a:ext cx="8382000" cy="2843217"/>
        </p:xfrm>
        <a:graphic>
          <a:graphicData uri="http://schemas.openxmlformats.org/drawingml/2006/table">
            <a:tbl>
              <a:tblPr/>
              <a:tblGrid>
                <a:gridCol w="931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0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18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18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02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18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18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302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3186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159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Smallest Value of X Chosen in the Group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3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4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5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6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7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59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E$8.00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59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Your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E$4.00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E$14.40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59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Choice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3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E$2.00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E$7.20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E$17.60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59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of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4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E$1.00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E$3.60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E$8.80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E$19.20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59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X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5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E$0.50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E$1.80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E$4.40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E$9.60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E$20.00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59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6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E$0.25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E$0.90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E$2.20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E$4.80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E$10.00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E$20.40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59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7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E$0.13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E$0.45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E$1.10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E$2.40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E$5.00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E$10.20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E$20.60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772400" y="3486150"/>
            <a:ext cx="914400" cy="304800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858000" y="3201988"/>
            <a:ext cx="914400" cy="304800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910263" y="2876550"/>
            <a:ext cx="914400" cy="304800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964113" y="2560638"/>
            <a:ext cx="914400" cy="304800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4029075" y="2244725"/>
            <a:ext cx="914400" cy="304800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113088" y="1927225"/>
            <a:ext cx="914400" cy="304800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2185988" y="1612900"/>
            <a:ext cx="914400" cy="304800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3270602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15: Minimum Game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5410200"/>
          </a:xfrm>
        </p:spPr>
        <p:txBody>
          <a:bodyPr/>
          <a:lstStyle/>
          <a:p>
            <a:pPr marL="514350" indent="-514350"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Question: How do people coordinate on a specific equilibrium if there are multiple equilibria, if no communication is allowed? In game theory, this is called the problem of </a:t>
            </a:r>
            <a:r>
              <a:rPr lang="en-US" altLang="x-none" b="1">
                <a:latin typeface="Calibri" charset="0"/>
                <a:ea typeface="ＭＳ Ｐゴシック" charset="-128"/>
              </a:rPr>
              <a:t>equilibrium selection</a:t>
            </a:r>
            <a:r>
              <a:rPr lang="en-US" altLang="x-none">
                <a:latin typeface="Calibri" charset="0"/>
                <a:ea typeface="ＭＳ Ｐゴシック" charset="-128"/>
              </a:rPr>
              <a:t>.</a:t>
            </a:r>
          </a:p>
          <a:p>
            <a:pPr marL="514350" indent="-514350"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marL="514350" indent="-514350"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  <a:sym typeface="Wingdings" charset="2"/>
              </a:rPr>
              <a:t> </a:t>
            </a:r>
            <a:r>
              <a:rPr lang="en-US" altLang="x-none" b="1">
                <a:latin typeface="Calibri" charset="0"/>
                <a:ea typeface="ＭＳ Ｐゴシック" charset="-128"/>
                <a:sym typeface="Wingdings" charset="2"/>
              </a:rPr>
              <a:t>refinements</a:t>
            </a:r>
            <a:r>
              <a:rPr lang="en-US" altLang="x-none">
                <a:latin typeface="Calibri" charset="0"/>
                <a:ea typeface="ＭＳ Ｐゴシック" charset="-128"/>
                <a:sym typeface="Wingdings" charset="2"/>
              </a:rPr>
              <a:t>: which of many Nash equilibria are </a:t>
            </a:r>
            <a:r>
              <a:rPr lang="en-US" altLang="en-US">
                <a:latin typeface="Calibri" charset="0"/>
                <a:ea typeface="ＭＳ Ｐゴシック" charset="-128"/>
                <a:sym typeface="Wingdings" charset="2"/>
              </a:rPr>
              <a:t>“</a:t>
            </a:r>
            <a:r>
              <a:rPr lang="en-US" altLang="ja-JP">
                <a:latin typeface="Calibri" charset="0"/>
                <a:ea typeface="ＭＳ Ｐゴシック" charset="-128"/>
                <a:sym typeface="Wingdings" charset="2"/>
              </a:rPr>
              <a:t>more rational”?</a:t>
            </a:r>
          </a:p>
          <a:p>
            <a:pPr marL="914400" lvl="1" indent="-514350"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Subgame perfection / sequential equilibria</a:t>
            </a:r>
          </a:p>
          <a:p>
            <a:pPr marL="914400" lvl="1" indent="-514350"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Trembling hand perfection, evolutionary stability</a:t>
            </a:r>
          </a:p>
          <a:p>
            <a:pPr marL="914400" lvl="1" indent="-514350"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marL="514350" indent="-514350"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  <a:sym typeface="Wingdings" charset="2"/>
              </a:rPr>
              <a:t> </a:t>
            </a:r>
            <a:r>
              <a:rPr lang="en-US" altLang="x-none" b="1">
                <a:latin typeface="Calibri" charset="0"/>
                <a:ea typeface="ＭＳ Ｐゴシック" charset="-128"/>
                <a:sym typeface="Wingdings" charset="2"/>
              </a:rPr>
              <a:t>equilibrium selection:</a:t>
            </a:r>
            <a:r>
              <a:rPr lang="en-US" altLang="x-none">
                <a:latin typeface="Calibri" charset="0"/>
                <a:ea typeface="ＭＳ Ｐゴシック" charset="-128"/>
                <a:sym typeface="Wingdings" charset="2"/>
              </a:rPr>
              <a:t> which of many </a:t>
            </a:r>
            <a:r>
              <a:rPr lang="en-US" altLang="en-US">
                <a:latin typeface="Calibri" charset="0"/>
                <a:ea typeface="ＭＳ Ｐゴシック" charset="-128"/>
                <a:sym typeface="Wingdings" charset="2"/>
              </a:rPr>
              <a:t>“</a:t>
            </a:r>
            <a:r>
              <a:rPr lang="en-US" altLang="ja-JP">
                <a:latin typeface="Calibri" charset="0"/>
                <a:ea typeface="ＭＳ Ｐゴシック" charset="-128"/>
                <a:sym typeface="Wingdings" charset="2"/>
              </a:rPr>
              <a:t>rational” Nash equilibria should we choose?</a:t>
            </a:r>
          </a:p>
          <a:p>
            <a:pPr marL="914400" lvl="1" indent="-514350"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Payoff dominance</a:t>
            </a:r>
          </a:p>
          <a:p>
            <a:pPr marL="914400" lvl="1" indent="-514350"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Risk dominance</a:t>
            </a:r>
          </a:p>
          <a:p>
            <a:pPr marL="514350" indent="-514350"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6948107"/>
      </p:ext>
    </p:extLst>
  </p:cSld>
  <p:clrMapOvr>
    <a:masterClrMapping/>
  </p:clrMapOvr>
  <p:transition spd="med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15: Minimum Game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marL="914400" lvl="1" indent="-514350" eaLnBrk="1" hangingPunct="1">
              <a:lnSpc>
                <a:spcPct val="80000"/>
              </a:lnSpc>
              <a:buFont typeface="Times New Roman" charset="0"/>
              <a:buAutoNum type="alphaLcParenR" startAt="3"/>
            </a:pPr>
            <a:r>
              <a:rPr lang="en-AU" dirty="0"/>
              <a:t>Describe a real-world example for this game, i.e. a situation in real life/business in which the incentives and problems are similar to this game?</a:t>
            </a:r>
            <a:r>
              <a:rPr lang="en-US" dirty="0"/>
              <a:t>  </a:t>
            </a:r>
            <a:r>
              <a:rPr lang="en-US" altLang="x-none" dirty="0">
                <a:latin typeface="Calibri" charset="0"/>
                <a:ea typeface="ＭＳ Ｐゴシック" charset="-128"/>
              </a:rPr>
              <a:t>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4979776"/>
      </p:ext>
    </p:extLst>
  </p:cSld>
  <p:clrMapOvr>
    <a:masterClrMapping/>
  </p:clrMapOvr>
  <p:transition spd="med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15: Minimum Game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0" y="990600"/>
            <a:ext cx="91440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b="1">
                <a:latin typeface="Calibri" charset="0"/>
                <a:ea typeface="ＭＳ Ｐゴシック" charset="-128"/>
              </a:rPr>
              <a:t>Real world example (Do you know more?):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Imagine an airline crew which has to prepare an airplane for take-off, and each team member receives a bonus based on take-off time: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sz="2600">
                <a:latin typeface="Calibri" charset="0"/>
                <a:ea typeface="ＭＳ Ｐゴシック" charset="-128"/>
              </a:rPr>
              <a:t>the pilots prepare the cockpit and check the instruments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sz="2600">
                <a:latin typeface="Calibri" charset="0"/>
                <a:ea typeface="ＭＳ Ｐゴシック" charset="-128"/>
              </a:rPr>
              <a:t>the flight attendants clean the cabin, others check in the passengers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sz="2600">
                <a:latin typeface="Calibri" charset="0"/>
                <a:ea typeface="ＭＳ Ｐゴシック" charset="-128"/>
              </a:rPr>
              <a:t>the skycaps fill the luggage into the cargo space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sz="2600">
                <a:latin typeface="Calibri" charset="0"/>
                <a:ea typeface="ＭＳ Ｐゴシック" charset="-128"/>
              </a:rPr>
              <a:t>technicians make some checks of all equipment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sz="2600">
                <a:latin typeface="Calibri" charset="0"/>
                <a:ea typeface="ＭＳ Ｐゴシック" charset="-128"/>
              </a:rPr>
              <a:t>the security guy checks that ominous passenger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The airplane can only take off after all of these people have finished their jobs.  That means the slowest person in the team determines the success of all team members.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Nobody wants to invest more effort than the slowest member, as that would be wasted effort.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2446047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15: Minimum Game</a:t>
            </a:r>
          </a:p>
        </p:txBody>
      </p:sp>
      <p:sp>
        <p:nvSpPr>
          <p:cNvPr id="28674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b="1" dirty="0">
                <a:latin typeface="Calibri" charset="0"/>
                <a:ea typeface="ＭＳ Ｐゴシック" charset="-128"/>
              </a:rPr>
              <a:t>Data</a:t>
            </a:r>
          </a:p>
          <a:p>
            <a:pPr marL="914400" lvl="1" indent="-514350" eaLnBrk="1" hangingPunct="1">
              <a:lnSpc>
                <a:spcPct val="80000"/>
              </a:lnSpc>
              <a:buFont typeface="Times New Roman" charset="0"/>
              <a:buAutoNum type="alphaLcParenR" startAt="4"/>
            </a:pPr>
            <a:r>
              <a:rPr lang="en-AU" dirty="0" err="1"/>
              <a:t>Analyze</a:t>
            </a:r>
            <a:r>
              <a:rPr lang="en-AU" dirty="0"/>
              <a:t> the data set of experiment 15. Do participants play equilibrium strategies? On which equilibria do they coordinate? Is there a change over the rounds?</a:t>
            </a:r>
            <a:r>
              <a:rPr lang="en-US" dirty="0"/>
              <a:t>  </a:t>
            </a:r>
            <a:r>
              <a:rPr lang="en-US" altLang="x-none" dirty="0">
                <a:latin typeface="Calibri" charset="0"/>
                <a:ea typeface="ＭＳ Ｐゴシック" charset="-128"/>
              </a:rPr>
              <a:t>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5443024"/>
      </p:ext>
    </p:extLst>
  </p:cSld>
  <p:clrMapOvr>
    <a:masterClrMapping/>
  </p:clrMapOvr>
  <p:transition spd="med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ECCF1226-3B04-5D48-9241-527F886699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5859" y="980010"/>
            <a:ext cx="6723297" cy="5038203"/>
          </a:xfrm>
          <a:prstGeom prst="rect">
            <a:avLst/>
          </a:prstGeom>
        </p:spPr>
      </p:pic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15: Minimum Game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idx="1"/>
          </p:nvPr>
        </p:nvSpPr>
        <p:spPr>
          <a:xfrm>
            <a:off x="192740" y="6155392"/>
            <a:ext cx="8915400" cy="431146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sz="2400" dirty="0">
                <a:latin typeface="Calibri" charset="0"/>
                <a:ea typeface="ＭＳ Ｐゴシック" charset="-128"/>
              </a:rPr>
              <a:t>Strong convergence towards </a:t>
            </a:r>
            <a:r>
              <a:rPr lang="en-US" altLang="en-US" sz="2400" dirty="0">
                <a:latin typeface="Calibri" charset="0"/>
                <a:ea typeface="ＭＳ Ｐゴシック" charset="-128"/>
              </a:rPr>
              <a:t>“</a:t>
            </a:r>
            <a:r>
              <a:rPr lang="en-US" altLang="x-none" sz="2400" dirty="0">
                <a:latin typeface="Calibri" charset="0"/>
                <a:ea typeface="ＭＳ Ｐゴシック" charset="-128"/>
              </a:rPr>
              <a:t>all choose 1</a:t>
            </a:r>
            <a:r>
              <a:rPr lang="en-US" altLang="en-US" sz="2400" dirty="0">
                <a:latin typeface="Calibri" charset="0"/>
                <a:ea typeface="ＭＳ Ｐゴシック" charset="-128"/>
              </a:rPr>
              <a:t>”</a:t>
            </a:r>
            <a:r>
              <a:rPr lang="en-US" altLang="x-none" sz="2400" dirty="0">
                <a:latin typeface="Calibri" charset="0"/>
                <a:ea typeface="ＭＳ Ｐゴシック" charset="-128"/>
              </a:rPr>
              <a:t> over rounds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5858" y="1941513"/>
            <a:ext cx="6060141" cy="990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-1" y="2859741"/>
            <a:ext cx="6095999" cy="990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3753970"/>
            <a:ext cx="6095998" cy="990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92740" y="4726641"/>
            <a:ext cx="5903257" cy="9382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3334A567-B857-824F-9E84-7D5B53CC66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7073" y="1615656"/>
            <a:ext cx="2227962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141288" indent="-141288" eaLnBrk="1" hangingPunct="1">
              <a:lnSpc>
                <a:spcPct val="80000"/>
              </a:lnSpc>
            </a:pPr>
            <a:r>
              <a:rPr lang="en-US" altLang="en-US" sz="2400" kern="0" dirty="0">
                <a:latin typeface="Calibri" charset="0"/>
                <a:ea typeface="ＭＳ Ｐゴシック" charset="-128"/>
              </a:rPr>
              <a:t>“</a:t>
            </a:r>
            <a:r>
              <a:rPr lang="en-US" altLang="x-none" sz="2400" kern="0" dirty="0">
                <a:latin typeface="Calibri" charset="0"/>
                <a:ea typeface="ＭＳ Ｐゴシック" charset="-128"/>
              </a:rPr>
              <a:t>all choose 1</a:t>
            </a:r>
            <a:r>
              <a:rPr lang="en-US" altLang="en-US" sz="2400" kern="0" dirty="0">
                <a:latin typeface="Calibri" charset="0"/>
                <a:ea typeface="ＭＳ Ｐゴシック" charset="-128"/>
              </a:rPr>
              <a:t>”</a:t>
            </a:r>
            <a:r>
              <a:rPr lang="en-US" altLang="x-none" sz="2400" kern="0" dirty="0">
                <a:latin typeface="Calibri" charset="0"/>
                <a:ea typeface="ＭＳ Ｐゴシック" charset="-128"/>
              </a:rPr>
              <a:t> and </a:t>
            </a:r>
            <a:br>
              <a:rPr lang="en-US" altLang="x-none" sz="2400" kern="0" dirty="0">
                <a:latin typeface="Calibri" charset="0"/>
                <a:ea typeface="ＭＳ Ｐゴシック" charset="-128"/>
              </a:rPr>
            </a:br>
            <a:r>
              <a:rPr lang="en-US" altLang="en-US" sz="2400" kern="0" dirty="0">
                <a:latin typeface="Calibri" charset="0"/>
                <a:ea typeface="ＭＳ Ｐゴシック" charset="-128"/>
              </a:rPr>
              <a:t>“</a:t>
            </a:r>
            <a:r>
              <a:rPr lang="en-US" altLang="x-none" sz="2400" kern="0" dirty="0">
                <a:latin typeface="Calibri" charset="0"/>
                <a:ea typeface="ＭＳ Ｐゴシック" charset="-128"/>
              </a:rPr>
              <a:t>all choose 7</a:t>
            </a:r>
            <a:r>
              <a:rPr lang="en-US" altLang="en-US" sz="2400" kern="0" dirty="0">
                <a:latin typeface="Calibri" charset="0"/>
                <a:ea typeface="ＭＳ Ｐゴシック" charset="-128"/>
              </a:rPr>
              <a:t>”</a:t>
            </a:r>
            <a:r>
              <a:rPr lang="en-US" altLang="x-none" sz="2400" kern="0" dirty="0">
                <a:latin typeface="Calibri" charset="0"/>
                <a:ea typeface="ＭＳ Ｐゴシック" charset="-128"/>
              </a:rPr>
              <a:t> </a:t>
            </a:r>
            <a:br>
              <a:rPr lang="en-US" altLang="x-none" sz="2400" kern="0" dirty="0">
                <a:latin typeface="Calibri" charset="0"/>
                <a:ea typeface="ＭＳ Ｐゴシック" charset="-128"/>
              </a:rPr>
            </a:br>
            <a:r>
              <a:rPr lang="en-US" altLang="x-none" sz="2400" kern="0" dirty="0">
                <a:latin typeface="Calibri" charset="0"/>
                <a:ea typeface="ＭＳ Ｐゴシック" charset="-128"/>
              </a:rPr>
              <a:t>most prominent equilibrium strategies in first round</a:t>
            </a:r>
          </a:p>
        </p:txBody>
      </p:sp>
    </p:spTree>
    <p:extLst>
      <p:ext uri="{BB962C8B-B14F-4D97-AF65-F5344CB8AC3E}">
        <p14:creationId xmlns:p14="http://schemas.microsoft.com/office/powerpoint/2010/main" val="1253793317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unsw">
  <a:themeElements>
    <a:clrScheme name="">
      <a:dk1>
        <a:srgbClr val="000000"/>
      </a:dk1>
      <a:lt1>
        <a:srgbClr val="CCCC99"/>
      </a:lt1>
      <a:dk2>
        <a:srgbClr val="780000"/>
      </a:dk2>
      <a:lt2>
        <a:srgbClr val="000000"/>
      </a:lt2>
      <a:accent1>
        <a:srgbClr val="336699"/>
      </a:accent1>
      <a:accent2>
        <a:srgbClr val="996600"/>
      </a:accent2>
      <a:accent3>
        <a:srgbClr val="E2E2CA"/>
      </a:accent3>
      <a:accent4>
        <a:srgbClr val="000000"/>
      </a:accent4>
      <a:accent5>
        <a:srgbClr val="ADB8CA"/>
      </a:accent5>
      <a:accent6>
        <a:srgbClr val="8A5C00"/>
      </a:accent6>
      <a:hlink>
        <a:srgbClr val="9B1633"/>
      </a:hlink>
      <a:folHlink>
        <a:srgbClr val="666666"/>
      </a:folHlink>
    </a:clrScheme>
    <a:fontScheme name="HBS_m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HBS_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BS_m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unsw</Template>
  <TotalTime>5391</TotalTime>
  <Words>623</Words>
  <Application>Microsoft Macintosh PowerPoint</Application>
  <PresentationFormat>On-screen Show (4:3)</PresentationFormat>
  <Paragraphs>99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ＭＳ Ｐゴシック</vt:lpstr>
      <vt:lpstr>ＭＳ Ｐゴシック</vt:lpstr>
      <vt:lpstr>Arial</vt:lpstr>
      <vt:lpstr>Calibri</vt:lpstr>
      <vt:lpstr>Times New Roman</vt:lpstr>
      <vt:lpstr>Wingdings</vt:lpstr>
      <vt:lpstr>unsw</vt:lpstr>
      <vt:lpstr>Experiment 15: Minimum Game</vt:lpstr>
      <vt:lpstr>Experiment 15: Minimum Game</vt:lpstr>
      <vt:lpstr>Experiment 15: Minimum Game</vt:lpstr>
      <vt:lpstr>Experiment 15: Minimum Game</vt:lpstr>
      <vt:lpstr>Experiment 15: Minimum Game</vt:lpstr>
      <vt:lpstr>Experiment 15: Minimum Game</vt:lpstr>
      <vt:lpstr>Experiment 15: Minimum Game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Stephanides, Marianne</dc:creator>
  <cp:lastModifiedBy>Ben Greiner</cp:lastModifiedBy>
  <cp:revision>2209</cp:revision>
  <cp:lastPrinted>2012-12-18T14:53:29Z</cp:lastPrinted>
  <dcterms:created xsi:type="dcterms:W3CDTF">1601-01-01T00:00:00Z</dcterms:created>
  <dcterms:modified xsi:type="dcterms:W3CDTF">2018-09-05T22:42:56Z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