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6"/>
  </p:notesMasterIdLst>
  <p:handoutMasterIdLst>
    <p:handoutMasterId r:id="rId17"/>
  </p:handoutMasterIdLst>
  <p:sldIdLst>
    <p:sldId id="285" r:id="rId2"/>
    <p:sldId id="286" r:id="rId3"/>
    <p:sldId id="287" r:id="rId4"/>
    <p:sldId id="288" r:id="rId5"/>
    <p:sldId id="332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58CBF"/>
    <a:srgbClr val="102863"/>
    <a:srgbClr val="5399D7"/>
    <a:srgbClr val="002C61"/>
    <a:srgbClr val="83B43A"/>
    <a:srgbClr val="005F3B"/>
    <a:srgbClr val="4B25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947" autoAdjust="0"/>
    <p:restoredTop sz="94643"/>
  </p:normalViewPr>
  <p:slideViewPr>
    <p:cSldViewPr>
      <p:cViewPr varScale="1">
        <p:scale>
          <a:sx n="122" d="100"/>
          <a:sy n="122" d="100"/>
        </p:scale>
        <p:origin x="832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4E00FCF-8D50-1342-AC2A-1FAC2D078E10}" type="datetimeFigureOut">
              <a:rPr lang="en-US" altLang="en-US"/>
              <a:pPr>
                <a:defRPr/>
              </a:pPr>
              <a:t>9/6/18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4864C0BD-C534-6245-9DD2-534DD36B42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D270075F-FEFA-364B-B108-9839CAB263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F78EA10-32D7-9E47-B1BB-4054A58256AA}" type="slidenum">
              <a:rPr lang="en-US" altLang="x-none" sz="1200">
                <a:latin typeface="Arial" charset="0"/>
              </a:rPr>
              <a:pPr/>
              <a:t>1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9907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BFF1B14-20A7-9944-8818-9F390569BC1E}" type="slidenum">
              <a:rPr lang="en-US" altLang="x-none" sz="1200">
                <a:latin typeface="Arial" charset="0"/>
              </a:rPr>
              <a:pPr/>
              <a:t>10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6634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9B8A4F6-7D52-4442-B8C6-C58511A42F1A}" type="slidenum">
              <a:rPr lang="en-US" altLang="x-none" sz="1200">
                <a:latin typeface="Arial" charset="0"/>
              </a:rPr>
              <a:pPr/>
              <a:t>11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7605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EFA4068-485B-6841-B577-D593C2B067E8}" type="slidenum">
              <a:rPr lang="en-US" altLang="x-none" sz="1200">
                <a:latin typeface="Arial" charset="0"/>
              </a:rPr>
              <a:pPr/>
              <a:t>12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9509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8363792-17B6-6A45-964D-3A2151A6FEEA}" type="slidenum">
              <a:rPr lang="en-US" altLang="x-none" sz="1200">
                <a:latin typeface="Arial" charset="0"/>
              </a:rPr>
              <a:pPr/>
              <a:t>13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095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80E533F-9294-DD4B-A5BD-446FAD341B90}" type="slidenum">
              <a:rPr lang="en-US" altLang="x-none" sz="1200">
                <a:latin typeface="Arial" charset="0"/>
              </a:rPr>
              <a:pPr/>
              <a:t>14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459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MS PGothic" charset="-128"/>
            </a:endParaRPr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4D388F2-C05A-9742-8E93-AA48A4389D13}" type="slidenum">
              <a:rPr lang="en-US" altLang="x-none" sz="1200">
                <a:latin typeface="Arial" charset="0"/>
                <a:ea typeface="MS PGothic" charset="-128"/>
              </a:rPr>
              <a:pPr/>
              <a:t>2</a:t>
            </a:fld>
            <a:endParaRPr lang="en-US" altLang="x-none" sz="1200">
              <a:latin typeface="Arial" charset="0"/>
              <a:ea typeface="MS P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4262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75FB848-7120-C44C-AC20-249ED693F6A1}" type="slidenum">
              <a:rPr lang="en-US" altLang="x-none" sz="1200">
                <a:latin typeface="Arial" charset="0"/>
              </a:rPr>
              <a:pPr/>
              <a:t>3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9447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FF1C452-251D-144F-A193-F26BFF957285}" type="slidenum">
              <a:rPr lang="en-US" altLang="x-none" sz="1200">
                <a:latin typeface="Arial" charset="0"/>
              </a:rPr>
              <a:pPr/>
              <a:t>4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8641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75FB848-7120-C44C-AC20-249ED693F6A1}" type="slidenum">
              <a:rPr lang="en-US" altLang="x-none" sz="1200">
                <a:latin typeface="Arial" charset="0"/>
              </a:rPr>
              <a:pPr/>
              <a:t>5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8729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8963BBE-75A2-B540-A2ED-6D6C03A9603E}" type="slidenum">
              <a:rPr lang="en-US" altLang="x-none" sz="1200">
                <a:latin typeface="Arial" charset="0"/>
              </a:rPr>
              <a:pPr/>
              <a:t>6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0744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633D690-09BB-2348-BD83-7B424145EE81}" type="slidenum">
              <a:rPr lang="en-US" altLang="x-none" sz="1200">
                <a:latin typeface="Arial" charset="0"/>
              </a:rPr>
              <a:pPr/>
              <a:t>7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235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1F24789-CAA8-9E43-9039-2C333E08CFDC}" type="slidenum">
              <a:rPr lang="en-US" altLang="x-none" sz="1200">
                <a:latin typeface="Arial" charset="0"/>
              </a:rPr>
              <a:pPr/>
              <a:t>8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0204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134D74F-BFE0-2C46-9FE9-E859C23B6CFF}" type="slidenum">
              <a:rPr lang="en-US" altLang="x-none" sz="1200">
                <a:latin typeface="Arial" charset="0"/>
              </a:rPr>
              <a:pPr/>
              <a:t>9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182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r>
              <a:rPr lang="de-DE" altLang="en-US" sz="1000">
                <a:solidFill>
                  <a:srgbClr val="FFFFFF"/>
                </a:solidFill>
                <a:latin typeface="Calibri" charset="0"/>
              </a:rPr>
              <a:t>© WU IMS </a:t>
            </a:r>
            <a:endParaRPr lang="en-US" altLang="en-US" sz="10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0" y="6619875"/>
            <a:ext cx="609600" cy="238125"/>
          </a:xfrm>
        </p:spPr>
        <p:txBody>
          <a:bodyPr/>
          <a:lstStyle>
            <a:lvl1pPr>
              <a:defRPr sz="1400" b="1"/>
            </a:lvl1pPr>
          </a:lstStyle>
          <a:p>
            <a:fld id="{E915317E-7831-C848-B820-1D49807203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0072498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D575F077-9713-D848-943D-A07BD27B9FC3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6642996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EDA36986-AC34-6C4B-B6B4-6F8E4C7D9346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190551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A8499EA5-4416-AC4F-AF16-A715B51381C5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06562"/>
            <a:ext cx="4040188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668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06562"/>
            <a:ext cx="4041775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091230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6504C17D-374E-734B-BAD7-C1A6B389F245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2214537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95BA12F1-8026-1D4B-9889-7066C7DC404B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9327515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3F7EC9C4-7E0F-EA44-B16A-C95543FD8023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575240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335EE53E-9D83-E64B-B685-A582D0557199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33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2308805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102863"/>
          </a:solidFill>
          <a:ln w="9525">
            <a:solidFill>
              <a:srgbClr val="005F3B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27" name="Line 4"/>
          <p:cNvSpPr>
            <a:spLocks noChangeShapeType="1"/>
          </p:cNvSpPr>
          <p:nvPr/>
        </p:nvSpPr>
        <p:spPr bwMode="auto">
          <a:xfrm>
            <a:off x="533400" y="990600"/>
            <a:ext cx="8077200" cy="0"/>
          </a:xfrm>
          <a:prstGeom prst="line">
            <a:avLst/>
          </a:prstGeom>
          <a:noFill/>
          <a:ln w="34925">
            <a:solidFill>
              <a:srgbClr val="10286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066800"/>
            <a:ext cx="8229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2"/>
          <p:cNvSpPr>
            <a:spLocks noChangeArrowheads="1"/>
          </p:cNvSpPr>
          <p:nvPr userDrawn="1"/>
        </p:nvSpPr>
        <p:spPr bwMode="auto">
          <a:xfrm>
            <a:off x="0" y="6629400"/>
            <a:ext cx="9144000" cy="76200"/>
          </a:xfrm>
          <a:prstGeom prst="rect">
            <a:avLst/>
          </a:prstGeom>
          <a:solidFill>
            <a:srgbClr val="658CBF"/>
          </a:solidFill>
          <a:ln w="9525">
            <a:solidFill>
              <a:srgbClr val="658CB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31" name="Line 4"/>
          <p:cNvSpPr>
            <a:spLocks noChangeShapeType="1"/>
          </p:cNvSpPr>
          <p:nvPr userDrawn="1"/>
        </p:nvSpPr>
        <p:spPr bwMode="auto">
          <a:xfrm>
            <a:off x="533400" y="958850"/>
            <a:ext cx="8077200" cy="0"/>
          </a:xfrm>
          <a:prstGeom prst="line">
            <a:avLst/>
          </a:prstGeom>
          <a:noFill/>
          <a:ln w="34925">
            <a:solidFill>
              <a:srgbClr val="658CB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latin typeface="Calibri" charset="0"/>
              </a:defRPr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5" r:id="rId1"/>
    <p:sldLayoutId id="2147485556" r:id="rId2"/>
    <p:sldLayoutId id="2147485557" r:id="rId3"/>
    <p:sldLayoutId id="2147485558" r:id="rId4"/>
    <p:sldLayoutId id="2147485559" r:id="rId5"/>
    <p:sldLayoutId id="2147485560" r:id="rId6"/>
    <p:sldLayoutId id="2147485561" r:id="rId7"/>
    <p:sldLayoutId id="2147485562" r:id="rId8"/>
  </p:sldLayoutIdLst>
  <p:transition spd="med">
    <p:wipe dir="r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1326D"/>
        </a:buClr>
        <a:buFont typeface="Wingdings" charset="2"/>
        <a:buChar char="§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11</a:t>
            </a:r>
          </a:p>
        </p:txBody>
      </p:sp>
      <p:sp>
        <p:nvSpPr>
          <p:cNvPr id="63490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2-Proposer Ultimatum Game</a:t>
            </a:r>
          </a:p>
          <a:p>
            <a:pPr>
              <a:spcBef>
                <a:spcPct val="0"/>
              </a:spcBef>
              <a:buFont typeface="Times New Roman" charset="0"/>
              <a:buAutoNum type="alphaLcParenR"/>
            </a:pPr>
            <a:r>
              <a:rPr lang="en-US" sz="2400" dirty="0"/>
              <a:t>What kind of game is this: sequential or simultaneous? </a:t>
            </a:r>
            <a:r>
              <a:rPr lang="en-US" altLang="x-none" sz="2400" dirty="0">
                <a:latin typeface="Calibri" charset="0"/>
                <a:ea typeface="ＭＳ Ｐゴシック" charset="-128"/>
              </a:rPr>
              <a:t> </a:t>
            </a:r>
          </a:p>
          <a:p>
            <a:pPr>
              <a:spcBef>
                <a:spcPct val="0"/>
              </a:spcBef>
              <a:buFont typeface="Times New Roman" charset="0"/>
              <a:buAutoNum type="alphaLcParenR"/>
            </a:pPr>
            <a:endParaRPr lang="en-US" altLang="x-none" sz="2400" dirty="0">
              <a:latin typeface="Calibri" charset="0"/>
              <a:ea typeface="ＭＳ Ｐゴシック" charset="-128"/>
            </a:endParaRPr>
          </a:p>
          <a:p>
            <a:pPr>
              <a:spcBef>
                <a:spcPct val="0"/>
              </a:spcBef>
              <a:buFont typeface="Times New Roman" charset="0"/>
              <a:buAutoNum type="alphaLcParenR"/>
            </a:pPr>
            <a:r>
              <a:rPr lang="en-US" sz="2400" dirty="0"/>
              <a:t>Find all subgame perfect NEs of the single round game. Hints:</a:t>
            </a:r>
            <a:endParaRPr lang="en-US" altLang="x-none" sz="2400" dirty="0">
              <a:latin typeface="Calibri" charset="0"/>
              <a:ea typeface="ＭＳ Ｐゴシック" charset="-128"/>
            </a:endParaRPr>
          </a:p>
          <a:p>
            <a:pPr marL="449263" lvl="1" indent="-187325">
              <a:spcBef>
                <a:spcPct val="0"/>
              </a:spcBef>
            </a:pPr>
            <a:r>
              <a:rPr lang="en-US" sz="2400" dirty="0"/>
              <a:t>Assume that person C is indifferent if both offers are exactly the same, and will choose randomly between both offers in this case. </a:t>
            </a:r>
            <a:endParaRPr lang="en-US" altLang="x-none" sz="2400" dirty="0">
              <a:latin typeface="Calibri" charset="0"/>
              <a:ea typeface="ＭＳ Ｐゴシック" charset="-128"/>
            </a:endParaRPr>
          </a:p>
          <a:p>
            <a:pPr marL="449263" lvl="1" indent="-187325">
              <a:spcBef>
                <a:spcPct val="0"/>
              </a:spcBef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Use rollback. That is, first solve for person C’s optimal strategy given what A and B have done.</a:t>
            </a:r>
            <a:endParaRPr lang="en-US" altLang="ja-JP" sz="2400" dirty="0">
              <a:latin typeface="Calibri" charset="0"/>
              <a:ea typeface="ＭＳ Ｐゴシック" charset="-128"/>
            </a:endParaRPr>
          </a:p>
          <a:p>
            <a:pPr marL="449263" lvl="1" indent="-187325">
              <a:spcBef>
                <a:spcPct val="0"/>
              </a:spcBef>
            </a:pPr>
            <a:r>
              <a:rPr lang="en-US" sz="2400" dirty="0"/>
              <a:t>Then, inspect the resulting 2-player game between players A and B, assuming an optimal reaction by player C. Solve using a normal form version of the game (use 0.01, 1, 2, 3, 4, 5, 6, 7, 8 as possible choices for A and B). </a:t>
            </a:r>
            <a:endParaRPr lang="en-US" altLang="ja-JP" sz="2400" dirty="0">
              <a:latin typeface="Calibri" charset="0"/>
              <a:ea typeface="ＭＳ Ｐゴシック" charset="-128"/>
            </a:endParaRPr>
          </a:p>
          <a:p>
            <a:pPr marL="449263" lvl="1" indent="-187325" eaLnBrk="1" hangingPunct="1">
              <a:lnSpc>
                <a:spcPct val="80000"/>
              </a:lnSpc>
              <a:buFont typeface="Times New Roman" charset="0"/>
              <a:buAutoNum type="alphaLcParenR"/>
            </a:pPr>
            <a:endParaRPr lang="en-US" altLang="x-none" sz="2000" dirty="0">
              <a:latin typeface="Calibri" charset="0"/>
              <a:ea typeface="ＭＳ Ｐゴシック" charset="-128"/>
            </a:endParaRPr>
          </a:p>
          <a:p>
            <a:pPr marL="449263" lvl="1" indent="-187325" eaLnBrk="1" hangingPunct="1">
              <a:lnSpc>
                <a:spcPct val="80000"/>
              </a:lnSpc>
              <a:buFont typeface="Times New Roman" charset="0"/>
              <a:buAutoNum type="alphaLcParenR"/>
            </a:pPr>
            <a:endParaRPr lang="en-US" altLang="x-none" sz="2000" dirty="0">
              <a:latin typeface="Calibri" charset="0"/>
              <a:ea typeface="ＭＳ Ｐゴシック" charset="-128"/>
            </a:endParaRPr>
          </a:p>
          <a:p>
            <a:pPr marL="449263" lvl="1" indent="-187325" eaLnBrk="1" hangingPunct="1">
              <a:lnSpc>
                <a:spcPct val="80000"/>
              </a:lnSpc>
              <a:buFont typeface="Times New Roman" charset="0"/>
              <a:buAutoNum type="alphaLcParenR"/>
            </a:pPr>
            <a:endParaRPr lang="en-US" altLang="x-none" sz="2000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Times New Roman" charset="0"/>
              <a:buAutoNum type="alphaLcParenR"/>
            </a:pPr>
            <a:endParaRPr lang="en-US" altLang="x-none" sz="2000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Times New Roman" charset="0"/>
              <a:buAutoNum type="alphaLcParenR"/>
            </a:pPr>
            <a:endParaRPr lang="en-US" altLang="x-none" sz="2000" dirty="0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1049676"/>
      </p:ext>
    </p:extLst>
  </p:cSld>
  <p:clrMapOvr>
    <a:masterClrMapping/>
  </p:clrMapOvr>
  <p:transition spd="med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016C122-22E1-FB4E-94FF-128D9EE520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050423"/>
            <a:ext cx="8534400" cy="5569452"/>
          </a:xfrm>
          <a:prstGeom prst="rect">
            <a:avLst/>
          </a:prstGeom>
        </p:spPr>
      </p:pic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11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52400" y="3657600"/>
            <a:ext cx="868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400" dirty="0"/>
              <a:t>Avg. offer  5.4               6.1	         6.3                  6.9                   7.4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38498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FB26441-AA71-3948-ABB1-C16B2CB135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999" y="1199607"/>
            <a:ext cx="8305795" cy="5420267"/>
          </a:xfrm>
          <a:prstGeom prst="rect">
            <a:avLst/>
          </a:prstGeom>
        </p:spPr>
      </p:pic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11</a:t>
            </a:r>
          </a:p>
        </p:txBody>
      </p:sp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5257800" y="1371600"/>
            <a:ext cx="24384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2209800" y="1371600"/>
            <a:ext cx="28956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1273076"/>
            <a:ext cx="553998" cy="2308324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  <a:ea typeface="+mn-ea"/>
              </a:rPr>
              <a:t>Share of all offers</a:t>
            </a:r>
          </a:p>
        </p:txBody>
      </p:sp>
      <p:sp>
        <p:nvSpPr>
          <p:cNvPr id="81926" name="TextBox 7"/>
          <p:cNvSpPr txBox="1">
            <a:spLocks noChangeArrowheads="1"/>
          </p:cNvSpPr>
          <p:nvPr/>
        </p:nvSpPr>
        <p:spPr bwMode="auto">
          <a:xfrm>
            <a:off x="76200" y="6243638"/>
            <a:ext cx="914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400"/>
              <a:t>offer</a:t>
            </a:r>
          </a:p>
        </p:txBody>
      </p:sp>
      <p:sp>
        <p:nvSpPr>
          <p:cNvPr id="81927" name="TextBox 8"/>
          <p:cNvSpPr txBox="1">
            <a:spLocks noChangeArrowheads="1"/>
          </p:cNvSpPr>
          <p:nvPr/>
        </p:nvSpPr>
        <p:spPr bwMode="auto">
          <a:xfrm>
            <a:off x="5676900" y="1524000"/>
            <a:ext cx="1333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dirty="0" err="1"/>
              <a:t>Avg</a:t>
            </a:r>
            <a:r>
              <a:rPr lang="en-US" altLang="x-none" sz="2000" dirty="0"/>
              <a:t>: 6.41</a:t>
            </a:r>
          </a:p>
        </p:txBody>
      </p:sp>
      <p:sp>
        <p:nvSpPr>
          <p:cNvPr id="81928" name="TextBox 8"/>
          <p:cNvSpPr txBox="1">
            <a:spLocks noChangeArrowheads="1"/>
          </p:cNvSpPr>
          <p:nvPr/>
        </p:nvSpPr>
        <p:spPr bwMode="auto">
          <a:xfrm>
            <a:off x="3124200" y="1524000"/>
            <a:ext cx="1333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dirty="0" err="1"/>
              <a:t>Avg</a:t>
            </a:r>
            <a:r>
              <a:rPr lang="en-US" altLang="x-none" sz="2000" dirty="0"/>
              <a:t>: 3.99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08423"/>
      </p:ext>
    </p:extLst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11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990600"/>
            <a:ext cx="8839200" cy="5715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Thus, the competition between proposers turns the game around. Though they have Ultimatum power, they will compete their offers up.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  <a:sym typeface="Wingdings" charset="2"/>
              </a:rPr>
              <a:t>Note: even if players are </a:t>
            </a:r>
            <a:r>
              <a:rPr lang="en-US" altLang="en-US" dirty="0">
                <a:latin typeface="Calibri" charset="0"/>
                <a:ea typeface="ＭＳ Ｐゴシック" charset="-128"/>
                <a:sym typeface="Wingdings" charset="2"/>
              </a:rPr>
              <a:t>“</a:t>
            </a:r>
            <a:r>
              <a:rPr lang="en-US" altLang="ja-JP" dirty="0">
                <a:latin typeface="Calibri" charset="0"/>
                <a:ea typeface="ＭＳ Ｐゴシック" charset="-128"/>
                <a:sym typeface="Wingdings" charset="2"/>
              </a:rPr>
              <a:t>fair minded” we will have this result. The distribution is unfair anyway (at least one gets nothing), so it’s better if it’s to my advantage than to my disadvantage.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In the Ultimatum game, both proposer and responder are </a:t>
            </a:r>
            <a:r>
              <a:rPr lang="en-US" altLang="en-US" dirty="0">
                <a:latin typeface="Calibri" charset="0"/>
                <a:ea typeface="ＭＳ Ｐゴシック" charset="-128"/>
              </a:rPr>
              <a:t>“</a:t>
            </a:r>
            <a:r>
              <a:rPr lang="en-US" altLang="ja-JP" dirty="0">
                <a:latin typeface="Calibri" charset="0"/>
                <a:ea typeface="ＭＳ Ｐゴシック" charset="-128"/>
              </a:rPr>
              <a:t>monopolists”. Without any of them, there are no gains to realize.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In this game, proposers are exchangeable. The responder alone is a monopolist.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b="1" dirty="0">
                <a:latin typeface="Calibri" charset="0"/>
                <a:ea typeface="ＭＳ Ｐゴシック" charset="-128"/>
                <a:sym typeface="Wingdings" charset="2"/>
              </a:rPr>
              <a:t> In a negotiation between rational players, you can only get in value what makes you distinct from your next replacement.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altLang="x-none" dirty="0">
              <a:latin typeface="Calibri" charset="0"/>
              <a:ea typeface="ＭＳ Ｐゴシック" charset="-128"/>
              <a:sym typeface="Wingdings" charset="2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491981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11</a:t>
            </a:r>
          </a:p>
        </p:txBody>
      </p:sp>
      <p:sp>
        <p:nvSpPr>
          <p:cNvPr id="86018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9144000" cy="5715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  <a:sym typeface="Wingdings" charset="2"/>
              </a:rPr>
              <a:t>Compare to: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  <a:sym typeface="Wingdings" charset="2"/>
              </a:rPr>
              <a:t>Markets: profit of seller = lowest costs among sellers who are not able to trade, minus own costs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  <a:sym typeface="Wingdings" charset="2"/>
              </a:rPr>
              <a:t>Markets: profit of buyer = own value minus highest value among buyers who do not trade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  <a:sym typeface="Wingdings" charset="2"/>
              </a:rPr>
              <a:t>Auctions: profit of auction winner = own value of good minus price (price = highest value among bidders who are not successful – that</a:t>
            </a:r>
            <a:r>
              <a:rPr lang="en-US" altLang="en-US" dirty="0">
                <a:latin typeface="Calibri" charset="0"/>
                <a:ea typeface="ＭＳ Ｐゴシック" charset="-128"/>
                <a:sym typeface="Wingdings" charset="2"/>
              </a:rPr>
              <a:t>’</a:t>
            </a:r>
            <a:r>
              <a:rPr lang="en-US" altLang="ja-JP" dirty="0">
                <a:latin typeface="Calibri" charset="0"/>
                <a:ea typeface="ＭＳ Ｐゴシック" charset="-128"/>
                <a:sym typeface="Wingdings" charset="2"/>
              </a:rPr>
              <a:t>s where they stop bidding)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  <a:sym typeface="Wingdings" charset="2"/>
              </a:rPr>
              <a:t>Coalitions: share of pie = Shapley value = value the coalition member brings in compared to an alternative coalition which excludes that member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  <a:sym typeface="Wingdings" charset="2"/>
              </a:rPr>
              <a:t>You are </a:t>
            </a:r>
            <a:r>
              <a:rPr lang="en-US" altLang="en-US" dirty="0">
                <a:latin typeface="Calibri" charset="0"/>
                <a:ea typeface="ＭＳ Ｐゴシック" charset="-128"/>
                <a:sym typeface="Wingdings" charset="2"/>
              </a:rPr>
              <a:t>“</a:t>
            </a:r>
            <a:r>
              <a:rPr lang="en-US" altLang="ja-JP" dirty="0">
                <a:latin typeface="Calibri" charset="0"/>
                <a:ea typeface="ＭＳ Ｐゴシック" charset="-128"/>
                <a:sym typeface="Wingdings" charset="2"/>
              </a:rPr>
              <a:t>priced” at your </a:t>
            </a:r>
            <a:r>
              <a:rPr lang="en-US" altLang="ja-JP" b="1" dirty="0">
                <a:latin typeface="Calibri" charset="0"/>
                <a:ea typeface="ＭＳ Ｐゴシック" charset="-128"/>
                <a:sym typeface="Wingdings" charset="2"/>
              </a:rPr>
              <a:t>opportunity costs </a:t>
            </a:r>
            <a:r>
              <a:rPr lang="en-US" altLang="ja-JP" dirty="0">
                <a:latin typeface="Calibri" charset="0"/>
                <a:ea typeface="ＭＳ Ｐゴシック" charset="-128"/>
                <a:sym typeface="Wingdings" charset="2"/>
              </a:rPr>
              <a:t>– the </a:t>
            </a:r>
            <a:r>
              <a:rPr lang="en-US" altLang="ja-JP" dirty="0">
                <a:latin typeface="Calibri" charset="0"/>
                <a:ea typeface="ＭＳ Ｐゴシック" charset="-128"/>
              </a:rPr>
              <a:t>value of the next best alternative foregone as the result of making the decision to deal with you</a:t>
            </a: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2467033"/>
      </p:ext>
    </p:extLst>
  </p:cSld>
  <p:clrMapOvr>
    <a:masterClrMapping/>
  </p:clrMapOvr>
  <p:transition spd="med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AD996AB-845D-8146-89BB-F63DB18986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675" y="1204912"/>
            <a:ext cx="8312262" cy="5424487"/>
          </a:xfrm>
          <a:prstGeom prst="rect">
            <a:avLst/>
          </a:prstGeom>
        </p:spPr>
      </p:pic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1273076"/>
            <a:ext cx="553998" cy="2308324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  <a:ea typeface="+mn-ea"/>
              </a:rPr>
              <a:t>Share of all offers</a:t>
            </a:r>
          </a:p>
        </p:txBody>
      </p:sp>
      <p:sp>
        <p:nvSpPr>
          <p:cNvPr id="88068" name="TextBox 7"/>
          <p:cNvSpPr txBox="1">
            <a:spLocks noChangeArrowheads="1"/>
          </p:cNvSpPr>
          <p:nvPr/>
        </p:nvSpPr>
        <p:spPr bwMode="auto">
          <a:xfrm>
            <a:off x="76200" y="6243638"/>
            <a:ext cx="914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400"/>
              <a:t>offer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1111374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MS PGothic" charset="-128"/>
              </a:rPr>
              <a:t>Experiment 11</a:t>
            </a:r>
          </a:p>
        </p:txBody>
      </p:sp>
      <p:sp>
        <p:nvSpPr>
          <p:cNvPr id="107523" name="Oval 3"/>
          <p:cNvSpPr>
            <a:spLocks noChangeArrowheads="1"/>
          </p:cNvSpPr>
          <p:nvPr/>
        </p:nvSpPr>
        <p:spPr bwMode="auto">
          <a:xfrm>
            <a:off x="152400" y="2301875"/>
            <a:ext cx="6858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x-none" sz="2400" b="1">
                <a:latin typeface="Times New Roman" charset="0"/>
              </a:rPr>
              <a:t>A</a:t>
            </a:r>
            <a:endParaRPr lang="en-US" altLang="x-none" sz="2400" b="1" baseline="-25000">
              <a:latin typeface="Times New Roman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x-none" sz="2400" b="1">
              <a:latin typeface="Times New Roman" charset="0"/>
            </a:endParaRPr>
          </a:p>
        </p:txBody>
      </p:sp>
      <p:sp>
        <p:nvSpPr>
          <p:cNvPr id="107525" name="Oval 5"/>
          <p:cNvSpPr>
            <a:spLocks noChangeArrowheads="1"/>
          </p:cNvSpPr>
          <p:nvPr/>
        </p:nvSpPr>
        <p:spPr bwMode="auto">
          <a:xfrm>
            <a:off x="3048000" y="2301875"/>
            <a:ext cx="6858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x-none" sz="2400" b="1">
                <a:latin typeface="Times New Roman" charset="0"/>
              </a:rPr>
              <a:t>B</a:t>
            </a:r>
            <a:endParaRPr lang="en-US" altLang="x-none" sz="2400" b="1" baseline="-25000">
              <a:latin typeface="Times New Roman" charset="0"/>
            </a:endParaRPr>
          </a:p>
        </p:txBody>
      </p:sp>
      <p:sp>
        <p:nvSpPr>
          <p:cNvPr id="45" name="Pie 44"/>
          <p:cNvSpPr/>
          <p:nvPr/>
        </p:nvSpPr>
        <p:spPr bwMode="auto">
          <a:xfrm>
            <a:off x="-1371600" y="1006475"/>
            <a:ext cx="4419600" cy="3200400"/>
          </a:xfrm>
          <a:prstGeom prst="pie">
            <a:avLst>
              <a:gd name="adj1" fmla="val 18940291"/>
              <a:gd name="adj2" fmla="val 2850715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" name="TextBox 20"/>
          <p:cNvSpPr txBox="1">
            <a:spLocks noChangeArrowheads="1"/>
          </p:cNvSpPr>
          <p:nvPr/>
        </p:nvSpPr>
        <p:spPr bwMode="auto">
          <a:xfrm>
            <a:off x="1981200" y="3775075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latin typeface="Times New Roman" charset="0"/>
                <a:ea typeface="MS PGothic" charset="-128"/>
              </a:rPr>
              <a:t>0.1</a:t>
            </a:r>
          </a:p>
        </p:txBody>
      </p:sp>
      <p:sp>
        <p:nvSpPr>
          <p:cNvPr id="47" name="TextBox 20"/>
          <p:cNvSpPr txBox="1">
            <a:spLocks noChangeArrowheads="1"/>
          </p:cNvSpPr>
          <p:nvPr/>
        </p:nvSpPr>
        <p:spPr bwMode="auto">
          <a:xfrm>
            <a:off x="1752600" y="863600"/>
            <a:ext cx="8382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latin typeface="Times New Roman" charset="0"/>
                <a:ea typeface="MS PGothic" charset="-128"/>
              </a:rPr>
              <a:t>8</a:t>
            </a:r>
          </a:p>
        </p:txBody>
      </p:sp>
      <p:sp>
        <p:nvSpPr>
          <p:cNvPr id="48" name="TextBox 19"/>
          <p:cNvSpPr txBox="1">
            <a:spLocks noChangeArrowheads="1"/>
          </p:cNvSpPr>
          <p:nvPr/>
        </p:nvSpPr>
        <p:spPr bwMode="auto">
          <a:xfrm>
            <a:off x="1600200" y="2286000"/>
            <a:ext cx="12954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latin typeface="Times New Roman" charset="0"/>
                <a:ea typeface="MS PGothic" charset="-128"/>
              </a:rPr>
              <a:t>Offer a</a:t>
            </a:r>
          </a:p>
        </p:txBody>
      </p:sp>
      <p:sp>
        <p:nvSpPr>
          <p:cNvPr id="49" name="Pie 48"/>
          <p:cNvSpPr/>
          <p:nvPr/>
        </p:nvSpPr>
        <p:spPr bwMode="auto">
          <a:xfrm>
            <a:off x="1524000" y="1006475"/>
            <a:ext cx="4419600" cy="3200400"/>
          </a:xfrm>
          <a:prstGeom prst="pie">
            <a:avLst>
              <a:gd name="adj1" fmla="val 18940291"/>
              <a:gd name="adj2" fmla="val 2850715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0" name="TextBox 20"/>
          <p:cNvSpPr txBox="1">
            <a:spLocks noChangeArrowheads="1"/>
          </p:cNvSpPr>
          <p:nvPr/>
        </p:nvSpPr>
        <p:spPr bwMode="auto">
          <a:xfrm>
            <a:off x="4572000" y="3775075"/>
            <a:ext cx="685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latin typeface="Times New Roman" charset="0"/>
                <a:ea typeface="MS PGothic" charset="-128"/>
              </a:rPr>
              <a:t>0.1</a:t>
            </a:r>
          </a:p>
        </p:txBody>
      </p:sp>
      <p:sp>
        <p:nvSpPr>
          <p:cNvPr id="51" name="TextBox 20"/>
          <p:cNvSpPr txBox="1">
            <a:spLocks noChangeArrowheads="1"/>
          </p:cNvSpPr>
          <p:nvPr/>
        </p:nvSpPr>
        <p:spPr bwMode="auto">
          <a:xfrm>
            <a:off x="4648200" y="863600"/>
            <a:ext cx="8382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latin typeface="Times New Roman" charset="0"/>
                <a:ea typeface="MS PGothic" charset="-128"/>
              </a:rPr>
              <a:t>8</a:t>
            </a:r>
          </a:p>
        </p:txBody>
      </p:sp>
      <p:sp>
        <p:nvSpPr>
          <p:cNvPr id="52" name="TextBox 19"/>
          <p:cNvSpPr txBox="1">
            <a:spLocks noChangeArrowheads="1"/>
          </p:cNvSpPr>
          <p:nvPr/>
        </p:nvSpPr>
        <p:spPr bwMode="auto">
          <a:xfrm>
            <a:off x="4038600" y="2286000"/>
            <a:ext cx="2362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latin typeface="Times New Roman" charset="0"/>
                <a:ea typeface="MS PGothic" charset="-128"/>
              </a:rPr>
              <a:t>Offer b</a:t>
            </a:r>
          </a:p>
        </p:txBody>
      </p:sp>
      <p:grpSp>
        <p:nvGrpSpPr>
          <p:cNvPr id="54" name="Group 38"/>
          <p:cNvGrpSpPr>
            <a:grpSpLocks/>
          </p:cNvGrpSpPr>
          <p:nvPr/>
        </p:nvGrpSpPr>
        <p:grpSpPr bwMode="auto">
          <a:xfrm>
            <a:off x="304800" y="4267200"/>
            <a:ext cx="8305800" cy="457200"/>
            <a:chOff x="762000" y="1469572"/>
            <a:chExt cx="6324600" cy="457200"/>
          </a:xfrm>
        </p:grpSpPr>
        <p:cxnSp>
          <p:nvCxnSpPr>
            <p:cNvPr id="65561" name="Straight Arrow Connector 36"/>
            <p:cNvCxnSpPr>
              <a:cxnSpLocks noChangeShapeType="1"/>
            </p:cNvCxnSpPr>
            <p:nvPr/>
          </p:nvCxnSpPr>
          <p:spPr bwMode="auto">
            <a:xfrm rot="10800000">
              <a:off x="762000" y="1827211"/>
              <a:ext cx="6324600" cy="1588"/>
            </a:xfrm>
            <a:prstGeom prst="straightConnector1">
              <a:avLst/>
            </a:prstGeom>
            <a:noFill/>
            <a:ln w="889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6" name="Rectangle 3"/>
            <p:cNvSpPr txBox="1">
              <a:spLocks noChangeArrowheads="1"/>
            </p:cNvSpPr>
            <p:nvPr/>
          </p:nvSpPr>
          <p:spPr bwMode="auto">
            <a:xfrm>
              <a:off x="2861739" y="1469572"/>
              <a:ext cx="2820201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>
                <a:lnSpc>
                  <a:spcPct val="80000"/>
                </a:lnSpc>
                <a:spcBef>
                  <a:spcPct val="20000"/>
                </a:spcBef>
                <a:buClr>
                  <a:srgbClr val="01326D"/>
                </a:buClr>
                <a:defRPr/>
              </a:pPr>
              <a:r>
                <a:rPr lang="en-US" sz="2000" b="1" kern="0" dirty="0">
                  <a:latin typeface="Calibri" pitchFamily="34" charset="0"/>
                  <a:ea typeface="+mn-ea"/>
                </a:rPr>
                <a:t>Solve backwards</a:t>
              </a:r>
            </a:p>
          </p:txBody>
        </p:sp>
      </p:grpSp>
      <p:sp>
        <p:nvSpPr>
          <p:cNvPr id="58" name="Rectangle 3"/>
          <p:cNvSpPr txBox="1">
            <a:spLocks noChangeArrowheads="1"/>
          </p:cNvSpPr>
          <p:nvPr/>
        </p:nvSpPr>
        <p:spPr bwMode="auto">
          <a:xfrm>
            <a:off x="76200" y="4724400"/>
            <a:ext cx="91440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sym typeface="Wingdings" charset="2"/>
              </a:rPr>
              <a:t>For any a or b, player C should never reject both (strictly dominated strategy).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sym typeface="Wingdings" charset="2"/>
              </a:rPr>
              <a:t>Player C should accept a if a&gt;b, and accept b if b&gt;a, and is indifferent otherwise.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sym typeface="Wingdings" charset="2"/>
              </a:rPr>
              <a:t> </a:t>
            </a:r>
            <a:r>
              <a:rPr lang="en-US" altLang="x-none" sz="2400" b="1" dirty="0">
                <a:sym typeface="Wingdings" charset="2"/>
              </a:rPr>
              <a:t>simultaneous subgame </a:t>
            </a:r>
            <a:r>
              <a:rPr lang="en-US" altLang="x-none" sz="2400" dirty="0">
                <a:sym typeface="Wingdings" charset="2"/>
              </a:rPr>
              <a:t>between players A and B, given player C</a:t>
            </a:r>
            <a:r>
              <a:rPr lang="en-US" altLang="en-US" sz="2400" dirty="0">
                <a:sym typeface="Wingdings" charset="2"/>
              </a:rPr>
              <a:t>’</a:t>
            </a:r>
            <a:r>
              <a:rPr lang="en-US" altLang="x-none" sz="2400" dirty="0">
                <a:sym typeface="Wingdings" charset="2"/>
              </a:rPr>
              <a:t>s best reply function</a:t>
            </a:r>
            <a:endParaRPr lang="en-US" altLang="x-none" sz="2400" dirty="0"/>
          </a:p>
          <a:p>
            <a:pPr lvl="1" eaLnBrk="1" hangingPunct="1">
              <a:lnSpc>
                <a:spcPct val="80000"/>
              </a:lnSpc>
            </a:pPr>
            <a:endParaRPr lang="en-US" altLang="x-none" sz="2400" dirty="0"/>
          </a:p>
          <a:p>
            <a:pPr lvl="1" eaLnBrk="1" hangingPunct="1">
              <a:lnSpc>
                <a:spcPct val="80000"/>
              </a:lnSpc>
            </a:pPr>
            <a:endParaRPr lang="en-US" altLang="x-none" sz="2400" dirty="0"/>
          </a:p>
          <a:p>
            <a:pPr lvl="1" eaLnBrk="1" hangingPunct="1">
              <a:lnSpc>
                <a:spcPct val="80000"/>
              </a:lnSpc>
            </a:pPr>
            <a:endParaRPr lang="en-US" altLang="x-none" sz="2400" dirty="0"/>
          </a:p>
          <a:p>
            <a:pPr eaLnBrk="1" hangingPunct="1">
              <a:lnSpc>
                <a:spcPct val="80000"/>
              </a:lnSpc>
            </a:pPr>
            <a:endParaRPr lang="en-US" altLang="x-none" sz="2400" dirty="0"/>
          </a:p>
          <a:p>
            <a:pPr eaLnBrk="1" hangingPunct="1">
              <a:lnSpc>
                <a:spcPct val="80000"/>
              </a:lnSpc>
            </a:pPr>
            <a:endParaRPr lang="en-US" altLang="x-none" sz="2400" dirty="0"/>
          </a:p>
        </p:txBody>
      </p:sp>
      <p:sp>
        <p:nvSpPr>
          <p:cNvPr id="19" name="Oval 3"/>
          <p:cNvSpPr>
            <a:spLocks noChangeArrowheads="1"/>
          </p:cNvSpPr>
          <p:nvPr/>
        </p:nvSpPr>
        <p:spPr bwMode="auto">
          <a:xfrm>
            <a:off x="5943600" y="2317750"/>
            <a:ext cx="6858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x-none" sz="2400" b="1">
                <a:latin typeface="Times New Roman" charset="0"/>
              </a:rPr>
              <a:t>C</a:t>
            </a:r>
            <a:endParaRPr lang="en-US" altLang="x-none" sz="2400" b="1" baseline="-25000">
              <a:latin typeface="Times New Roman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x-none" sz="2400" b="1">
              <a:latin typeface="Times New Roman" charset="0"/>
            </a:endParaRPr>
          </a:p>
        </p:txBody>
      </p:sp>
      <p:sp>
        <p:nvSpPr>
          <p:cNvPr id="25" name="Rounded Rectangle 28"/>
          <p:cNvSpPr>
            <a:spLocks noChangeArrowheads="1"/>
          </p:cNvSpPr>
          <p:nvPr/>
        </p:nvSpPr>
        <p:spPr bwMode="auto">
          <a:xfrm>
            <a:off x="1752600" y="914400"/>
            <a:ext cx="1981200" cy="335280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cxnSp>
        <p:nvCxnSpPr>
          <p:cNvPr id="26" name="Straight Connector 25"/>
          <p:cNvCxnSpPr>
            <a:cxnSpLocks noChangeShapeType="1"/>
            <a:stCxn id="19" idx="7"/>
          </p:cNvCxnSpPr>
          <p:nvPr/>
        </p:nvCxnSpPr>
        <p:spPr bwMode="auto">
          <a:xfrm flipV="1">
            <a:off x="6529388" y="1447800"/>
            <a:ext cx="938212" cy="9699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Straight Connector 26"/>
          <p:cNvCxnSpPr>
            <a:cxnSpLocks noChangeShapeType="1"/>
          </p:cNvCxnSpPr>
          <p:nvPr/>
        </p:nvCxnSpPr>
        <p:spPr bwMode="auto">
          <a:xfrm>
            <a:off x="6529388" y="2871788"/>
            <a:ext cx="938212" cy="10906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TextBox 19"/>
          <p:cNvSpPr txBox="1">
            <a:spLocks noChangeArrowheads="1"/>
          </p:cNvSpPr>
          <p:nvPr/>
        </p:nvSpPr>
        <p:spPr bwMode="auto">
          <a:xfrm>
            <a:off x="7543800" y="1143000"/>
            <a:ext cx="182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latin typeface="Times New Roman" charset="0"/>
                <a:ea typeface="MS PGothic" charset="-128"/>
              </a:rPr>
              <a:t>(10-a,0,a)</a:t>
            </a:r>
          </a:p>
        </p:txBody>
      </p:sp>
      <p:sp>
        <p:nvSpPr>
          <p:cNvPr id="29" name="TextBox 19"/>
          <p:cNvSpPr txBox="1">
            <a:spLocks noChangeArrowheads="1"/>
          </p:cNvSpPr>
          <p:nvPr/>
        </p:nvSpPr>
        <p:spPr bwMode="auto">
          <a:xfrm>
            <a:off x="7543800" y="3657600"/>
            <a:ext cx="1447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latin typeface="Times New Roman" charset="0"/>
                <a:ea typeface="MS PGothic" charset="-128"/>
              </a:rPr>
              <a:t>(0, 0, 0)</a:t>
            </a:r>
          </a:p>
        </p:txBody>
      </p:sp>
      <p:sp>
        <p:nvSpPr>
          <p:cNvPr id="30" name="TextBox 19"/>
          <p:cNvSpPr txBox="1">
            <a:spLocks noChangeArrowheads="1"/>
          </p:cNvSpPr>
          <p:nvPr/>
        </p:nvSpPr>
        <p:spPr bwMode="auto">
          <a:xfrm>
            <a:off x="6019800" y="1143000"/>
            <a:ext cx="190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latin typeface="Times New Roman" charset="0"/>
                <a:ea typeface="MS PGothic" charset="-128"/>
              </a:rPr>
              <a:t>accept a</a:t>
            </a:r>
          </a:p>
        </p:txBody>
      </p:sp>
      <p:sp>
        <p:nvSpPr>
          <p:cNvPr id="31" name="TextBox 19"/>
          <p:cNvSpPr txBox="1">
            <a:spLocks noChangeArrowheads="1"/>
          </p:cNvSpPr>
          <p:nvPr/>
        </p:nvSpPr>
        <p:spPr bwMode="auto">
          <a:xfrm>
            <a:off x="5867400" y="3352800"/>
            <a:ext cx="190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latin typeface="Times New Roman" charset="0"/>
                <a:ea typeface="MS PGothic" charset="-128"/>
              </a:rPr>
              <a:t>reject both</a:t>
            </a:r>
          </a:p>
        </p:txBody>
      </p:sp>
      <p:cxnSp>
        <p:nvCxnSpPr>
          <p:cNvPr id="32" name="Straight Connector 31"/>
          <p:cNvCxnSpPr>
            <a:cxnSpLocks noChangeShapeType="1"/>
            <a:stCxn id="19" idx="6"/>
          </p:cNvCxnSpPr>
          <p:nvPr/>
        </p:nvCxnSpPr>
        <p:spPr bwMode="auto">
          <a:xfrm>
            <a:off x="6629400" y="2660650"/>
            <a:ext cx="838200" cy="6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" name="TextBox 19"/>
          <p:cNvSpPr txBox="1">
            <a:spLocks noChangeArrowheads="1"/>
          </p:cNvSpPr>
          <p:nvPr/>
        </p:nvSpPr>
        <p:spPr bwMode="auto">
          <a:xfrm>
            <a:off x="6553200" y="2133600"/>
            <a:ext cx="106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latin typeface="Times New Roman" charset="0"/>
                <a:ea typeface="MS PGothic" charset="-128"/>
              </a:rPr>
              <a:t>acc. b</a:t>
            </a:r>
          </a:p>
        </p:txBody>
      </p:sp>
      <p:sp>
        <p:nvSpPr>
          <p:cNvPr id="43" name="TextBox 19"/>
          <p:cNvSpPr txBox="1">
            <a:spLocks noChangeArrowheads="1"/>
          </p:cNvSpPr>
          <p:nvPr/>
        </p:nvSpPr>
        <p:spPr bwMode="auto">
          <a:xfrm>
            <a:off x="7467600" y="2286000"/>
            <a:ext cx="182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latin typeface="Times New Roman" charset="0"/>
                <a:ea typeface="MS PGothic" charset="-128"/>
              </a:rPr>
              <a:t>(0,10-b,b)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265993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animBg="1"/>
      <p:bldP spid="107525" grpId="0" animBg="1"/>
      <p:bldP spid="46" grpId="0"/>
      <p:bldP spid="47" grpId="0"/>
      <p:bldP spid="48" grpId="0"/>
      <p:bldP spid="50" grpId="0"/>
      <p:bldP spid="51" grpId="0"/>
      <p:bldP spid="52" grpId="0"/>
      <p:bldP spid="19" grpId="0" animBg="1"/>
      <p:bldP spid="25" grpId="0" animBg="1"/>
      <p:bldP spid="28" grpId="0"/>
      <p:bldP spid="29" grpId="0"/>
      <p:bldP spid="30" grpId="0"/>
      <p:bldP spid="31" grpId="0"/>
      <p:bldP spid="42" grpId="0"/>
      <p:bldP spid="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11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914400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This is a mixed sequential/simultaneous game.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Players A and B decide simultaneously.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Player C decides thereafter.</a:t>
            </a:r>
          </a:p>
          <a:p>
            <a:pPr lvl="1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Rollback: start with player C.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If interested in money, Player C should </a:t>
            </a:r>
            <a:r>
              <a:rPr lang="en-US" altLang="x-none" b="1" dirty="0">
                <a:latin typeface="Calibri" charset="0"/>
                <a:ea typeface="ＭＳ Ｐゴシック" charset="-128"/>
              </a:rPr>
              <a:t>accept</a:t>
            </a:r>
            <a:r>
              <a:rPr lang="en-US" altLang="x-none" dirty="0">
                <a:latin typeface="Calibri" charset="0"/>
                <a:ea typeface="ＭＳ Ｐゴシック" charset="-128"/>
              </a:rPr>
              <a:t> the proposal which offers her </a:t>
            </a:r>
            <a:r>
              <a:rPr lang="en-US" altLang="x-none" b="1" dirty="0">
                <a:latin typeface="Calibri" charset="0"/>
                <a:ea typeface="ＭＳ Ｐゴシック" charset="-128"/>
              </a:rPr>
              <a:t>more</a:t>
            </a:r>
            <a:r>
              <a:rPr lang="en-US" altLang="x-none" dirty="0">
                <a:latin typeface="Calibri" charset="0"/>
                <a:ea typeface="ＭＳ Ｐゴシック" charset="-128"/>
              </a:rPr>
              <a:t> </a:t>
            </a:r>
            <a:r>
              <a:rPr lang="en-US" altLang="x-none" b="1" dirty="0">
                <a:latin typeface="Calibri" charset="0"/>
                <a:ea typeface="ＭＳ Ｐゴシック" charset="-128"/>
              </a:rPr>
              <a:t>money</a:t>
            </a:r>
            <a:r>
              <a:rPr lang="en-US" altLang="x-none" dirty="0">
                <a:latin typeface="Calibri" charset="0"/>
                <a:ea typeface="ＭＳ Ｐゴシック" charset="-128"/>
              </a:rPr>
              <a:t>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She is indifferent when both offers are the same.</a:t>
            </a:r>
          </a:p>
          <a:p>
            <a:pPr lvl="1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  <a:sym typeface="Wingdings" charset="2"/>
              </a:rPr>
              <a:t> </a:t>
            </a:r>
            <a:r>
              <a:rPr lang="en-US" altLang="x-none" dirty="0">
                <a:latin typeface="Calibri" charset="0"/>
                <a:ea typeface="ＭＳ Ｐゴシック" charset="-128"/>
              </a:rPr>
              <a:t>Players A and B face a </a:t>
            </a:r>
            <a:r>
              <a:rPr lang="en-US" altLang="x-none" b="1" dirty="0">
                <a:latin typeface="Calibri" charset="0"/>
                <a:ea typeface="ＭＳ Ｐゴシック" charset="-128"/>
              </a:rPr>
              <a:t>simultaneous game</a:t>
            </a:r>
            <a:r>
              <a:rPr lang="en-US" altLang="x-none" dirty="0">
                <a:latin typeface="Calibri" charset="0"/>
                <a:ea typeface="ＭＳ Ｐゴシック" charset="-128"/>
              </a:rPr>
              <a:t>.</a:t>
            </a:r>
          </a:p>
          <a:p>
            <a:pPr lvl="1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95116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11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914400" y="1752600"/>
          <a:ext cx="7693025" cy="4318108"/>
        </p:xfrm>
        <a:graphic>
          <a:graphicData uri="http://schemas.openxmlformats.org/drawingml/2006/table">
            <a:tbl>
              <a:tblPr/>
              <a:tblGrid>
                <a:gridCol w="581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94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3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35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1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35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19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35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19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353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6353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619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6353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619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6353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619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63537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63538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6195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63537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</a:tblGrid>
              <a:tr h="4587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B's payoff</a:t>
                      </a:r>
                    </a:p>
                  </a:txBody>
                  <a:tcPr marL="6048" marR="6048" marT="6048" marB="0" anchor="ctr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18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B's offer</a:t>
                      </a:r>
                    </a:p>
                  </a:txBody>
                  <a:tcPr marL="6048" marR="6048" marT="6048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87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A's payoff</a:t>
                      </a:r>
                    </a:p>
                  </a:txBody>
                  <a:tcPr marL="6048" marR="6048" marT="6048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0.01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8922">
                <a:tc rowSpan="18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A's offer</a:t>
                      </a:r>
                    </a:p>
                  </a:txBody>
                  <a:tcPr marL="6048" marR="6048" marT="6048" marB="0" anchor="ctr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0.01</a:t>
                      </a:r>
                    </a:p>
                  </a:txBody>
                  <a:tcPr marL="6048" marR="6048" marT="6048" marB="0" anchor="ctr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4.995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9*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89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4.995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89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6048" marR="6048" marT="6048" marB="0" anchor="ctr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4.5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8*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89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9*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4.5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89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6048" marR="6048" marT="6048" marB="0" anchor="ctr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7*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89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8*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89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6048" marR="6048" marT="6048" marB="0" anchor="ctr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3.5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6*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89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7*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3.5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89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6048" marR="6048" marT="6048" marB="0" anchor="ctr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5*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89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6*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89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6048" marR="6048" marT="6048" marB="0" anchor="ctr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2.5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4*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89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5*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2.5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89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6048" marR="6048" marT="6048" marB="0" anchor="ctr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3*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89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4*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89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marL="6048" marR="6048" marT="6048" marB="0" anchor="ctr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1.5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2*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89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3*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1.5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89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6048" marR="6048" marT="6048" marB="0" anchor="ctr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 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1*</a:t>
                      </a: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89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2*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5F5EB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1*</a:t>
                      </a:r>
                    </a:p>
                  </a:txBody>
                  <a:tcPr marL="6048" marR="6048" marT="6048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200" b="0" i="0" u="none" strike="noStrike" cap="none" normalizeH="0" baseline="0">
                        <a:ln>
                          <a:noFill/>
                        </a:ln>
                        <a:solidFill>
                          <a:srgbClr val="F5F5EB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048" marR="6048" marT="6048" marB="0" anchor="b" horzOverflow="overflow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7443536"/>
      </p:ext>
    </p:extLst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11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914400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The subgame perfect Nash equilibrium of the game is: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Player A: Offer a price of 8.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Player B: Offer a price of 8.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Player C: Accept A’s offer if a&gt;b, accept B’s offer if b&gt;a, and choose randomly otherwise.</a:t>
            </a:r>
          </a:p>
          <a:p>
            <a:pPr lvl="1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" y="1371600"/>
            <a:ext cx="8382000" cy="1676400"/>
          </a:xfrm>
          <a:prstGeom prst="rect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04836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11: More formally</a:t>
            </a:r>
          </a:p>
        </p:txBody>
      </p:sp>
      <p:sp>
        <p:nvSpPr>
          <p:cNvPr id="71682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42975"/>
            <a:ext cx="8991600" cy="56102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Assume the following rules: </a:t>
            </a:r>
            <a:r>
              <a:rPr lang="en-US" altLang="x-none" i="1">
                <a:latin typeface="Calibri" charset="0"/>
                <a:ea typeface="ＭＳ Ｐゴシック" charset="-128"/>
              </a:rPr>
              <a:t>a</a:t>
            </a:r>
            <a:r>
              <a:rPr lang="en-US" altLang="x-none">
                <a:latin typeface="Calibri" charset="0"/>
                <a:ea typeface="ＭＳ Ｐゴシック" charset="-128"/>
              </a:rPr>
              <a:t> is the offer of A to C, and </a:t>
            </a:r>
            <a:r>
              <a:rPr lang="en-US" altLang="x-none" i="1">
                <a:latin typeface="Calibri" charset="0"/>
                <a:ea typeface="ＭＳ Ｐゴシック" charset="-128"/>
              </a:rPr>
              <a:t>b</a:t>
            </a:r>
            <a:r>
              <a:rPr lang="en-US" altLang="x-none">
                <a:latin typeface="Calibri" charset="0"/>
                <a:ea typeface="ＭＳ Ｐゴシック" charset="-128"/>
              </a:rPr>
              <a:t> is the offer of B to C, with 0 &lt; </a:t>
            </a:r>
            <a:r>
              <a:rPr lang="en-US" altLang="x-none" i="1">
                <a:latin typeface="Calibri" charset="0"/>
                <a:ea typeface="ＭＳ Ｐゴシック" charset="-128"/>
              </a:rPr>
              <a:t>a, b </a:t>
            </a:r>
            <a:r>
              <a:rPr lang="en-US" altLang="x-none">
                <a:latin typeface="Calibri" charset="0"/>
                <a:ea typeface="ＭＳ Ｐゴシック" charset="-128"/>
              </a:rPr>
              <a:t>&lt;= 8.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Then A and B have the following payoff functions in the subgame between A and B (given C</a:t>
            </a:r>
            <a:r>
              <a:rPr lang="en-US" altLang="en-US">
                <a:latin typeface="Calibri" charset="0"/>
                <a:ea typeface="ＭＳ Ｐゴシック" charset="-128"/>
              </a:rPr>
              <a:t>’</a:t>
            </a:r>
            <a:r>
              <a:rPr lang="en-US" altLang="x-none">
                <a:latin typeface="Calibri" charset="0"/>
                <a:ea typeface="ＭＳ Ｐゴシック" charset="-128"/>
              </a:rPr>
              <a:t>s optimal response):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x-none">
                <a:latin typeface="Calibri" charset="0"/>
                <a:ea typeface="ＭＳ Ｐゴシック" charset="-128"/>
              </a:rPr>
              <a:t>				0                	if a&lt;b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A:   </a:t>
            </a:r>
            <a:r>
              <a:rPr lang="en-US" altLang="x-none">
                <a:latin typeface="Calibri" charset="0"/>
                <a:ea typeface="ＭＳ Ｐゴシック" charset="-128"/>
                <a:sym typeface="Symbol" charset="2"/>
              </a:rPr>
              <a:t></a:t>
            </a:r>
            <a:r>
              <a:rPr lang="en-US" altLang="x-none" baseline="-25000">
                <a:latin typeface="Calibri" charset="0"/>
                <a:ea typeface="ＭＳ Ｐゴシック" charset="-128"/>
                <a:sym typeface="Symbol" charset="2"/>
              </a:rPr>
              <a:t>A</a:t>
            </a:r>
            <a:r>
              <a:rPr lang="en-US" altLang="x-none">
                <a:latin typeface="Calibri" charset="0"/>
                <a:ea typeface="ＭＳ Ｐゴシック" charset="-128"/>
                <a:sym typeface="Symbol" charset="2"/>
              </a:rPr>
              <a:t> =</a:t>
            </a:r>
            <a:r>
              <a:rPr lang="en-US" altLang="x-none">
                <a:latin typeface="Calibri" charset="0"/>
                <a:ea typeface="ＭＳ Ｐゴシック" charset="-128"/>
              </a:rPr>
              <a:t>	0.5(10-a)  	if a=b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x-none">
                <a:latin typeface="Calibri" charset="0"/>
                <a:ea typeface="ＭＳ Ｐゴシック" charset="-128"/>
              </a:rPr>
              <a:t>				10-a         	if a&gt;b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x-none">
                <a:latin typeface="Calibri" charset="0"/>
                <a:ea typeface="ＭＳ Ｐゴシック" charset="-128"/>
              </a:rPr>
              <a:t>				0		if a&gt;b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B:   </a:t>
            </a:r>
            <a:r>
              <a:rPr lang="en-US" altLang="x-none">
                <a:latin typeface="Calibri" charset="0"/>
                <a:ea typeface="ＭＳ Ｐゴシック" charset="-128"/>
                <a:sym typeface="Symbol" charset="2"/>
              </a:rPr>
              <a:t></a:t>
            </a:r>
            <a:r>
              <a:rPr lang="en-US" altLang="x-none" baseline="-25000">
                <a:latin typeface="Calibri" charset="0"/>
                <a:ea typeface="ＭＳ Ｐゴシック" charset="-128"/>
                <a:sym typeface="Symbol" charset="2"/>
              </a:rPr>
              <a:t>B</a:t>
            </a:r>
            <a:r>
              <a:rPr lang="en-US" altLang="x-none">
                <a:latin typeface="Calibri" charset="0"/>
                <a:ea typeface="ＭＳ Ｐゴシック" charset="-128"/>
                <a:sym typeface="Symbol" charset="2"/>
              </a:rPr>
              <a:t> =</a:t>
            </a:r>
            <a:r>
              <a:rPr lang="en-US" altLang="x-none">
                <a:latin typeface="Calibri" charset="0"/>
                <a:ea typeface="ＭＳ Ｐゴシック" charset="-128"/>
              </a:rPr>
              <a:t>	0.5(10-b)	if a=b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x-none">
                <a:latin typeface="Calibri" charset="0"/>
                <a:ea typeface="ＭＳ Ｐゴシック" charset="-128"/>
              </a:rPr>
              <a:t>				10-b		if a&lt;b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71683" name="Left Brace 3"/>
          <p:cNvSpPr>
            <a:spLocks/>
          </p:cNvSpPr>
          <p:nvPr/>
        </p:nvSpPr>
        <p:spPr bwMode="auto">
          <a:xfrm>
            <a:off x="2438400" y="2809875"/>
            <a:ext cx="304800" cy="1295400"/>
          </a:xfrm>
          <a:prstGeom prst="leftBrace">
            <a:avLst>
              <a:gd name="adj1" fmla="val 834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71684" name="Left Brace 4"/>
          <p:cNvSpPr>
            <a:spLocks/>
          </p:cNvSpPr>
          <p:nvPr/>
        </p:nvSpPr>
        <p:spPr bwMode="auto">
          <a:xfrm>
            <a:off x="2438400" y="4419600"/>
            <a:ext cx="304800" cy="1295400"/>
          </a:xfrm>
          <a:prstGeom prst="leftBrace">
            <a:avLst>
              <a:gd name="adj1" fmla="val 834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5502342"/>
      </p:ext>
    </p:extLst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11: More formally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42975"/>
            <a:ext cx="8991600" cy="56102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Then, the best reply functions of players A and B (for any b/a) are:</a:t>
            </a:r>
            <a:br>
              <a:rPr lang="en-US" altLang="x-none">
                <a:latin typeface="Calibri" charset="0"/>
                <a:ea typeface="ＭＳ Ｐゴシック" charset="-128"/>
              </a:rPr>
            </a:b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x-none">
                <a:latin typeface="Calibri" charset="0"/>
                <a:ea typeface="ＭＳ Ｐゴシック" charset="-128"/>
              </a:rPr>
              <a:t>				8</a:t>
            </a:r>
            <a:r>
              <a:rPr lang="en-US" altLang="x-none" baseline="-25000">
                <a:latin typeface="Calibri" charset="0"/>
                <a:ea typeface="ＭＳ Ｐゴシック" charset="-128"/>
              </a:rPr>
              <a:t> </a:t>
            </a:r>
            <a:r>
              <a:rPr lang="en-US" altLang="x-none">
                <a:latin typeface="Calibri" charset="0"/>
                <a:ea typeface="ＭＳ Ｐゴシック" charset="-128"/>
              </a:rPr>
              <a:t>                        if b=8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A:   a*(b)=	b+0.01               if b&lt;8</a:t>
            </a: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x-none">
                <a:latin typeface="Calibri" charset="0"/>
                <a:ea typeface="ＭＳ Ｐゴシック" charset="-128"/>
              </a:rPr>
              <a:t>				8</a:t>
            </a:r>
            <a:r>
              <a:rPr lang="en-US" altLang="x-none" baseline="-25000">
                <a:latin typeface="Calibri" charset="0"/>
                <a:ea typeface="ＭＳ Ｐゴシック" charset="-128"/>
              </a:rPr>
              <a:t> </a:t>
            </a:r>
            <a:r>
              <a:rPr lang="en-US" altLang="x-none">
                <a:latin typeface="Calibri" charset="0"/>
                <a:ea typeface="ＭＳ Ｐゴシック" charset="-128"/>
              </a:rPr>
              <a:t>                        if a=8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B:   b*(a)=	a+0.01               if a&lt;8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Thus, we can write a*(b) as a*(b*(a*)):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x-none">
                <a:latin typeface="Calibri" charset="0"/>
                <a:ea typeface="ＭＳ Ｐゴシック" charset="-128"/>
              </a:rPr>
              <a:t>				8                         if a*= 8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x-none">
                <a:latin typeface="Calibri" charset="0"/>
                <a:ea typeface="ＭＳ Ｐゴシック" charset="-128"/>
              </a:rPr>
              <a:t>				8                         if a*= 7.99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x-none">
                <a:latin typeface="Calibri" charset="0"/>
                <a:ea typeface="ＭＳ Ｐゴシック" charset="-128"/>
              </a:rPr>
              <a:t>				(a*+0.01)+0.01 if a*+0.01&lt;8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The only solution for a* is a*=8. Thus, b*= 8.</a:t>
            </a: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>
              <a:latin typeface="Calibri" charset="0"/>
              <a:ea typeface="ＭＳ Ｐゴシック" charset="-128"/>
            </a:endParaRPr>
          </a:p>
        </p:txBody>
      </p:sp>
      <p:sp>
        <p:nvSpPr>
          <p:cNvPr id="73731" name="Left Brace 3"/>
          <p:cNvSpPr>
            <a:spLocks/>
          </p:cNvSpPr>
          <p:nvPr/>
        </p:nvSpPr>
        <p:spPr bwMode="auto">
          <a:xfrm>
            <a:off x="2590800" y="2133600"/>
            <a:ext cx="304800" cy="838200"/>
          </a:xfrm>
          <a:prstGeom prst="leftBrace">
            <a:avLst>
              <a:gd name="adj1" fmla="val 8339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73732" name="Left Brace 4"/>
          <p:cNvSpPr>
            <a:spLocks/>
          </p:cNvSpPr>
          <p:nvPr/>
        </p:nvSpPr>
        <p:spPr bwMode="auto">
          <a:xfrm>
            <a:off x="2590800" y="3462338"/>
            <a:ext cx="304800" cy="762000"/>
          </a:xfrm>
          <a:prstGeom prst="leftBrace">
            <a:avLst>
              <a:gd name="adj1" fmla="val 83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1510" name="Left Brace 5"/>
          <p:cNvSpPr>
            <a:spLocks/>
          </p:cNvSpPr>
          <p:nvPr/>
        </p:nvSpPr>
        <p:spPr bwMode="auto">
          <a:xfrm>
            <a:off x="2438400" y="4648200"/>
            <a:ext cx="304800" cy="1143000"/>
          </a:xfrm>
          <a:prstGeom prst="leftBrace">
            <a:avLst>
              <a:gd name="adj1" fmla="val 83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52400" y="5038725"/>
            <a:ext cx="25908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A:   a*=	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47800" y="3733800"/>
            <a:ext cx="838200" cy="4572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cxnSp>
        <p:nvCxnSpPr>
          <p:cNvPr id="11" name="Straight Arrow Connector 10"/>
          <p:cNvCxnSpPr>
            <a:cxnSpLocks noChangeShapeType="1"/>
          </p:cNvCxnSpPr>
          <p:nvPr/>
        </p:nvCxnSpPr>
        <p:spPr bwMode="auto">
          <a:xfrm flipV="1">
            <a:off x="1600200" y="2819400"/>
            <a:ext cx="1371600" cy="83820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Arrow Connector 11"/>
          <p:cNvCxnSpPr>
            <a:cxnSpLocks noChangeShapeType="1"/>
          </p:cNvCxnSpPr>
          <p:nvPr/>
        </p:nvCxnSpPr>
        <p:spPr bwMode="auto">
          <a:xfrm flipV="1">
            <a:off x="2057400" y="2819400"/>
            <a:ext cx="2971800" cy="83820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Straight Arrow Connector 13"/>
          <p:cNvCxnSpPr>
            <a:cxnSpLocks noChangeShapeType="1"/>
          </p:cNvCxnSpPr>
          <p:nvPr/>
        </p:nvCxnSpPr>
        <p:spPr bwMode="auto">
          <a:xfrm flipV="1">
            <a:off x="1828800" y="2362200"/>
            <a:ext cx="3276600" cy="129540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940050" y="3352800"/>
            <a:ext cx="762000" cy="381000"/>
          </a:xfrm>
          <a:prstGeom prst="rect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5029200" y="2057400"/>
            <a:ext cx="1066800" cy="381000"/>
          </a:xfrm>
          <a:prstGeom prst="rect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2916238" y="3789363"/>
            <a:ext cx="1143000" cy="422275"/>
          </a:xfrm>
          <a:prstGeom prst="rect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4984750" y="2025650"/>
            <a:ext cx="1143000" cy="457200"/>
          </a:xfrm>
          <a:prstGeom prst="rect">
            <a:avLst/>
          </a:prstGeom>
          <a:noFill/>
          <a:ln w="38100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2951163" y="3821113"/>
            <a:ext cx="1087437" cy="361950"/>
          </a:xfrm>
          <a:prstGeom prst="rect">
            <a:avLst/>
          </a:prstGeom>
          <a:noFill/>
          <a:ln w="3810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2906713" y="2489200"/>
            <a:ext cx="1087437" cy="361950"/>
          </a:xfrm>
          <a:prstGeom prst="rect">
            <a:avLst/>
          </a:prstGeom>
          <a:noFill/>
          <a:ln w="3810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5062538" y="2509838"/>
            <a:ext cx="1089025" cy="361950"/>
          </a:xfrm>
          <a:prstGeom prst="rect">
            <a:avLst/>
          </a:prstGeom>
          <a:noFill/>
          <a:ln w="38100">
            <a:solidFill>
              <a:srgbClr val="FF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895600" y="4572000"/>
            <a:ext cx="3505200" cy="4572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767605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animBg="1"/>
      <p:bldP spid="8" grpId="0"/>
      <p:bldP spid="9" grpId="0" animBg="1"/>
      <p:bldP spid="9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11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dirty="0">
                <a:ea typeface="+mn-ea"/>
                <a:cs typeface="+mn-cs"/>
              </a:rPr>
              <a:t>Data</a:t>
            </a:r>
          </a:p>
          <a:p>
            <a:pPr marL="971550" lvl="1" indent="-514350" eaLnBrk="1" hangingPunct="1">
              <a:lnSpc>
                <a:spcPct val="80000"/>
              </a:lnSpc>
              <a:buFont typeface="+mj-lt"/>
              <a:buAutoNum type="alphaLcParenR" startAt="3"/>
              <a:defRPr/>
            </a:pPr>
            <a:r>
              <a:rPr lang="en-US" dirty="0"/>
              <a:t>Analyze the data set of experiment 11 and compare behavior in the experiment to your equilibrium analysis above. Is there a change in behavior over time?  </a:t>
            </a:r>
          </a:p>
          <a:p>
            <a:pPr marL="971550" lvl="1" indent="-514350" eaLnBrk="1" hangingPunct="1">
              <a:lnSpc>
                <a:spcPct val="80000"/>
              </a:lnSpc>
              <a:buFont typeface="+mj-lt"/>
              <a:buAutoNum type="alphaLcParenR" startAt="3"/>
              <a:defRPr/>
            </a:pPr>
            <a:r>
              <a:rPr lang="en-US" dirty="0"/>
              <a:t>Compare theoretical predictions and behavior between experiment 11 and experiments 9/10. What do you think drives the differences? 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dirty="0"/>
          </a:p>
          <a:p>
            <a:pPr lvl="1" eaLnBrk="1" hangingPunct="1">
              <a:lnSpc>
                <a:spcPct val="80000"/>
              </a:lnSpc>
              <a:defRPr/>
            </a:pPr>
            <a:endParaRPr 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7205499"/>
      </p:ext>
    </p:extLst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3E94101-BFE7-B34F-8855-E8374CC0EB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271" y="1204913"/>
            <a:ext cx="8297666" cy="5414962"/>
          </a:xfrm>
          <a:prstGeom prst="rect">
            <a:avLst/>
          </a:prstGeom>
        </p:spPr>
      </p:pic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11</a:t>
            </a:r>
          </a:p>
        </p:txBody>
      </p:sp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5257800" y="1371600"/>
            <a:ext cx="24384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2209800" y="1371600"/>
            <a:ext cx="2895600" cy="762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1273076"/>
            <a:ext cx="553998" cy="2308324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  <a:ea typeface="+mn-ea"/>
              </a:rPr>
              <a:t>Share of all offers</a:t>
            </a:r>
          </a:p>
        </p:txBody>
      </p:sp>
      <p:sp>
        <p:nvSpPr>
          <p:cNvPr id="77830" name="TextBox 7"/>
          <p:cNvSpPr txBox="1">
            <a:spLocks noChangeArrowheads="1"/>
          </p:cNvSpPr>
          <p:nvPr/>
        </p:nvSpPr>
        <p:spPr bwMode="auto">
          <a:xfrm>
            <a:off x="76200" y="6243638"/>
            <a:ext cx="914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400"/>
              <a:t>offer</a:t>
            </a:r>
          </a:p>
        </p:txBody>
      </p:sp>
      <p:sp>
        <p:nvSpPr>
          <p:cNvPr id="77831" name="TextBox 8"/>
          <p:cNvSpPr txBox="1">
            <a:spLocks noChangeArrowheads="1"/>
          </p:cNvSpPr>
          <p:nvPr/>
        </p:nvSpPr>
        <p:spPr bwMode="auto">
          <a:xfrm>
            <a:off x="5676900" y="1524000"/>
            <a:ext cx="1333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dirty="0" err="1"/>
              <a:t>Avg</a:t>
            </a:r>
            <a:r>
              <a:rPr lang="en-US" altLang="x-none" sz="2000" dirty="0"/>
              <a:t>: 6.41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9681037"/>
      </p:ext>
    </p:extLst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unsw">
  <a:themeElements>
    <a:clrScheme name="">
      <a:dk1>
        <a:srgbClr val="000000"/>
      </a:dk1>
      <a:lt1>
        <a:srgbClr val="CCCC99"/>
      </a:lt1>
      <a:dk2>
        <a:srgbClr val="780000"/>
      </a:dk2>
      <a:lt2>
        <a:srgbClr val="000000"/>
      </a:lt2>
      <a:accent1>
        <a:srgbClr val="336699"/>
      </a:accent1>
      <a:accent2>
        <a:srgbClr val="996600"/>
      </a:accent2>
      <a:accent3>
        <a:srgbClr val="E2E2CA"/>
      </a:accent3>
      <a:accent4>
        <a:srgbClr val="000000"/>
      </a:accent4>
      <a:accent5>
        <a:srgbClr val="ADB8CA"/>
      </a:accent5>
      <a:accent6>
        <a:srgbClr val="8A5C00"/>
      </a:accent6>
      <a:hlink>
        <a:srgbClr val="9B1633"/>
      </a:hlink>
      <a:folHlink>
        <a:srgbClr val="666666"/>
      </a:folHlink>
    </a:clrScheme>
    <a:fontScheme name="HBS_m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BS_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BS_m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unsw</Template>
  <TotalTime>7526</TotalTime>
  <Words>1018</Words>
  <Application>Microsoft Macintosh PowerPoint</Application>
  <PresentationFormat>On-screen Show (4:3)</PresentationFormat>
  <Paragraphs>420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ＭＳ Ｐゴシック</vt:lpstr>
      <vt:lpstr>ＭＳ Ｐゴシック</vt:lpstr>
      <vt:lpstr>Arial</vt:lpstr>
      <vt:lpstr>Calibri</vt:lpstr>
      <vt:lpstr>Symbol</vt:lpstr>
      <vt:lpstr>Times New Roman</vt:lpstr>
      <vt:lpstr>Wingdings</vt:lpstr>
      <vt:lpstr>unsw</vt:lpstr>
      <vt:lpstr>Experiment 11</vt:lpstr>
      <vt:lpstr>Experiment 11</vt:lpstr>
      <vt:lpstr>Experiment 11</vt:lpstr>
      <vt:lpstr>Experiment 11</vt:lpstr>
      <vt:lpstr>Experiment 11</vt:lpstr>
      <vt:lpstr>Experiment 11: More formally</vt:lpstr>
      <vt:lpstr>Experiment 11: More formally</vt:lpstr>
      <vt:lpstr>Experiment 11</vt:lpstr>
      <vt:lpstr>Experiment 11</vt:lpstr>
      <vt:lpstr>Experiment 11</vt:lpstr>
      <vt:lpstr>Experiment 11</vt:lpstr>
      <vt:lpstr>Experiment 11</vt:lpstr>
      <vt:lpstr>Experiment 11</vt:lpstr>
      <vt:lpstr>Experiment 11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Stephanides, Marianne</dc:creator>
  <cp:lastModifiedBy>Ben Greiner</cp:lastModifiedBy>
  <cp:revision>2198</cp:revision>
  <cp:lastPrinted>2012-12-18T14:53:29Z</cp:lastPrinted>
  <dcterms:created xsi:type="dcterms:W3CDTF">1601-01-01T00:00:00Z</dcterms:created>
  <dcterms:modified xsi:type="dcterms:W3CDTF">2018-09-05T22:34:16Z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