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1"/>
  </p:notesMasterIdLst>
  <p:handoutMasterIdLst>
    <p:handoutMasterId r:id="rId12"/>
  </p:handoutMasterIdLst>
  <p:sldIdLst>
    <p:sldId id="1194" r:id="rId2"/>
    <p:sldId id="1192" r:id="rId3"/>
    <p:sldId id="1195" r:id="rId4"/>
    <p:sldId id="1193" r:id="rId5"/>
    <p:sldId id="283" r:id="rId6"/>
    <p:sldId id="284" r:id="rId7"/>
    <p:sldId id="285" r:id="rId8"/>
    <p:sldId id="349" r:id="rId9"/>
    <p:sldId id="119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A4B5"/>
    <a:srgbClr val="0432FF"/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3" autoAdjust="0"/>
    <p:restoredTop sz="94643"/>
  </p:normalViewPr>
  <p:slideViewPr>
    <p:cSldViewPr>
      <p:cViewPr varScale="1">
        <p:scale>
          <a:sx n="122" d="100"/>
          <a:sy n="122" d="100"/>
        </p:scale>
        <p:origin x="1256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DC6E115-0F35-6047-93ED-7F99899B1A2B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DD7D269-B2A7-084B-8AED-B69E62CFC4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AF576A2-D505-C14E-A588-8DC45DBE43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328ADAE-CA08-F847-AA47-817BB5DBE314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972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0DCD314-2A7C-994F-B595-A7E57847DFCA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27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328ADAE-CA08-F847-AA47-817BB5DBE314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194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0DCD314-2A7C-994F-B595-A7E57847DFCA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807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328ADAE-CA08-F847-AA47-817BB5DBE314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153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0DCD314-2A7C-994F-B595-A7E57847DFCA}" type="slidenum">
              <a:rPr lang="en-US" altLang="x-none" sz="1200">
                <a:latin typeface="Arial" charset="0"/>
              </a:rPr>
              <a:pPr/>
              <a:t>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4855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D28B97D-D812-BA4F-A6DC-D942560D624F}" type="slidenum">
              <a:rPr lang="en-US" altLang="x-none" sz="1200">
                <a:latin typeface="Arial" charset="0"/>
              </a:rPr>
              <a:pPr/>
              <a:t>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965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4DEF360-48EF-1F40-AEAE-B9D7C462130B}" type="slidenum">
              <a:rPr lang="en-US" altLang="x-none" sz="1200">
                <a:latin typeface="Arial" charset="0"/>
              </a:rPr>
              <a:pPr/>
              <a:t>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408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0DCD314-2A7C-994F-B595-A7E57847DFCA}" type="slidenum">
              <a:rPr lang="en-US" altLang="x-none" sz="1200">
                <a:latin typeface="Arial" charset="0"/>
              </a:rPr>
              <a:pPr/>
              <a:t>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575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26957AA7-5687-EC4A-89D1-412D039ACD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180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426C2282-2656-D542-9225-57773B834B95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79379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D68D24B2-7072-A348-A094-2B7789D74BEB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0637678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C65C269-42EE-134E-85F0-EDC5EC06448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723622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E203CC0-78F9-1D46-9A97-8CCAEB7AEFDC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42495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EEDE3A9-FFC2-E946-BAD5-9B9655669D2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650570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2E00431-148C-3240-A774-C7723C0F0A9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356892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191370FC-AF99-344F-8B42-059642434E0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641154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12: Market Entry Game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US" dirty="0"/>
              <a:t>Derive all pure strategy Nash equilibria of the game, using the Normal form.</a:t>
            </a:r>
            <a:r>
              <a:rPr lang="en-AU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  <a:p>
            <a:pPr marL="400050" lvl="1" indent="0" eaLnBrk="1" hangingPunct="1">
              <a:lnSpc>
                <a:spcPct val="80000"/>
              </a:lnSpc>
              <a:buNone/>
            </a:pP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701325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12: Market Entry Game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3376612"/>
            <a:ext cx="8991600" cy="32019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There is only room for one player in the market. 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One NE favors one player, the other NE the</a:t>
            </a:r>
            <a:br>
              <a:rPr lang="en-US" dirty="0"/>
            </a:br>
            <a:r>
              <a:rPr lang="en-US" dirty="0"/>
              <a:t>other player. 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 Coordination might be harder</a:t>
            </a:r>
            <a:b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</a:b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than in </a:t>
            </a:r>
            <a:r>
              <a:rPr lang="en-US" altLang="x-none" b="1" dirty="0">
                <a:latin typeface="Calibri" charset="0"/>
                <a:ea typeface="ＭＳ Ｐゴシック" charset="-128"/>
                <a:sym typeface="Wingdings" charset="2"/>
              </a:rPr>
              <a:t>non-competitive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 coordination games.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However: While the game favors one player over the other in terms of risks, there are 2 (pure strategy) equilibria. In theory, any of the two may end up being in the market!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2672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52400" y="1014413"/>
            <a:ext cx="3886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2 Nash </a:t>
            </a:r>
            <a:r>
              <a:rPr lang="en-US" sz="2800" kern="0" dirty="0" err="1">
                <a:latin typeface="Calibri" pitchFamily="34" charset="0"/>
                <a:ea typeface="+mn-ea"/>
              </a:rPr>
              <a:t>equilibria</a:t>
            </a:r>
            <a:r>
              <a:rPr lang="en-US" sz="2800" kern="0" dirty="0">
                <a:latin typeface="Calibri" pitchFamily="34" charset="0"/>
                <a:ea typeface="+mn-ea"/>
              </a:rPr>
              <a:t>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Enter, Not enter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altLang="x-none" sz="2800" dirty="0">
                <a:latin typeface="Calibri" charset="0"/>
              </a:rPr>
              <a:t>Not enter</a:t>
            </a:r>
            <a:r>
              <a:rPr lang="en-US" sz="2800" kern="0" dirty="0">
                <a:latin typeface="Calibri" pitchFamily="34" charset="0"/>
                <a:ea typeface="+mn-ea"/>
              </a:rPr>
              <a:t>, Enter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03597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12: Market Entry Game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14400" lvl="1" indent="-514350" eaLnBrk="1" hangingPunct="1">
              <a:lnSpc>
                <a:spcPct val="80000"/>
              </a:lnSpc>
              <a:buFont typeface="+mj-lt"/>
              <a:buAutoNum type="alphaLcParenR" startAt="2"/>
            </a:pPr>
            <a:r>
              <a:rPr lang="en-US" dirty="0"/>
              <a:t>Compare this game to a prisoner’s dilemma game: what is the crucial difference?</a:t>
            </a:r>
            <a:r>
              <a:rPr lang="en-AU" dirty="0"/>
              <a:t> 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266833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12: Market Entry Game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3657600"/>
            <a:ext cx="8991600" cy="292099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In the Prisoners’ Dilemma Game, there are *dominant* strategies to enter. This would here be the case if not entering while the other enters carries a large cost (e.g. jealously, long-term lock-out of a market, etc.).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  <a:sym typeface="Wingdings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The Market Entry game is similar to a game of chicken.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  <a:sym typeface="Wingdings" charset="2"/>
              </a:rPr>
              <a:t>Problem: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 coordination failures, both may end up in the market, or both may stay out.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2672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52400" y="1014413"/>
            <a:ext cx="3886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2 Nash </a:t>
            </a:r>
            <a:r>
              <a:rPr lang="en-US" sz="2800" kern="0" dirty="0" err="1">
                <a:latin typeface="Calibri" pitchFamily="34" charset="0"/>
                <a:ea typeface="+mn-ea"/>
              </a:rPr>
              <a:t>equilibria</a:t>
            </a:r>
            <a:r>
              <a:rPr lang="en-US" sz="2800" kern="0" dirty="0">
                <a:latin typeface="Calibri" pitchFamily="34" charset="0"/>
                <a:ea typeface="+mn-ea"/>
              </a:rPr>
              <a:t>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Enter, Not enter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altLang="x-none" sz="2800" dirty="0">
                <a:latin typeface="Calibri" charset="0"/>
              </a:rPr>
              <a:t>Not enter</a:t>
            </a:r>
            <a:r>
              <a:rPr lang="en-US" sz="2800" kern="0" dirty="0">
                <a:latin typeface="Calibri" pitchFamily="34" charset="0"/>
                <a:ea typeface="+mn-ea"/>
              </a:rPr>
              <a:t>, Enter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4</a:t>
            </a:fld>
            <a:endParaRPr lang="en-US" alt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4EBA87F-B3F8-3F46-9166-586ABD170A25}"/>
              </a:ext>
            </a:extLst>
          </p:cNvPr>
          <p:cNvGraphicFramePr>
            <a:graphicFrameLocks noGrp="1"/>
          </p:cNvGraphicFramePr>
          <p:nvPr/>
        </p:nvGraphicFramePr>
        <p:xfrm>
          <a:off x="8610600" y="1447800"/>
          <a:ext cx="419100" cy="404811"/>
        </p:xfrm>
        <a:graphic>
          <a:graphicData uri="http://schemas.openxmlformats.org/drawingml/2006/table">
            <a:tbl>
              <a:tblPr/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48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-60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680" marB="4568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3">
            <a:extLst>
              <a:ext uri="{FF2B5EF4-FFF2-40B4-BE49-F238E27FC236}">
                <a16:creationId xmlns:a16="http://schemas.microsoft.com/office/drawing/2014/main" id="{29D51D3F-8E41-C14D-8F90-7FB310F5E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130550"/>
            <a:ext cx="1219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Prisoners</a:t>
            </a:r>
            <a:r>
              <a:rPr lang="en-US" alt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’</a:t>
            </a:r>
            <a:r>
              <a:rPr lang="en-US" altLang="ja-JP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dilemma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48CE573-0457-2941-94EC-04BE5DF7D9AD}"/>
              </a:ext>
            </a:extLst>
          </p:cNvPr>
          <p:cNvGraphicFramePr>
            <a:graphicFrameLocks noGrp="1"/>
          </p:cNvGraphicFramePr>
          <p:nvPr/>
        </p:nvGraphicFramePr>
        <p:xfrm>
          <a:off x="6172200" y="3010931"/>
          <a:ext cx="457200" cy="36568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4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-30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680" marB="4568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94F2128-F6B3-EF49-90FF-ABF02B95458C}"/>
              </a:ext>
            </a:extLst>
          </p:cNvPr>
          <p:cNvCxnSpPr>
            <a:cxnSpLocks/>
          </p:cNvCxnSpPr>
          <p:nvPr/>
        </p:nvCxnSpPr>
        <p:spPr bwMode="auto">
          <a:xfrm flipV="1">
            <a:off x="8839200" y="1905000"/>
            <a:ext cx="0" cy="122555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99A4B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88FC51-EA34-234A-8216-4E6C568F7F1E}"/>
              </a:ext>
            </a:extLst>
          </p:cNvPr>
          <p:cNvCxnSpPr>
            <a:cxnSpLocks/>
          </p:cNvCxnSpPr>
          <p:nvPr/>
        </p:nvCxnSpPr>
        <p:spPr bwMode="auto">
          <a:xfrm flipH="1">
            <a:off x="6705600" y="3276600"/>
            <a:ext cx="12192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99A4B5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49353863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12: Market Entry Game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14400" lvl="1" indent="-514350" eaLnBrk="1" hangingPunct="1">
              <a:lnSpc>
                <a:spcPct val="80000"/>
              </a:lnSpc>
              <a:buFont typeface="+mj-lt"/>
              <a:buAutoNum type="alphaLcParenR" startAt="3"/>
            </a:pPr>
            <a:r>
              <a:rPr lang="en-US" dirty="0"/>
              <a:t>Describe the role commitment could play in such a game: If one player could make a strategic move before the game, what could that be? (Review what we discussed about commitments and strategic moves in Lecture 2.)</a:t>
            </a:r>
            <a:endParaRPr lang="en-AU" dirty="0"/>
          </a:p>
          <a:p>
            <a:pPr marL="400050" lvl="1" indent="0" eaLnBrk="1" hangingPunct="1">
              <a:lnSpc>
                <a:spcPct val="80000"/>
              </a:lnSpc>
              <a:buNone/>
            </a:pP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4079296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12: Market Entry Game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68564" y="3130550"/>
            <a:ext cx="8991600" cy="32019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Strategic move: “brinkmanship” – reduce your own options.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In game of chicken: disable the steering wheel.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In market entry: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Make public, credible announcement or investment that y</a:t>
            </a:r>
            <a:r>
              <a:rPr lang="en-US" altLang="x-none" dirty="0">
                <a:latin typeface="Calibri" charset="0"/>
                <a:ea typeface="ＭＳ Ｐゴシック" charset="-128"/>
              </a:rPr>
              <a:t>ou will enter the market no matter what.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Do it early! “</a:t>
            </a:r>
            <a:r>
              <a:rPr lang="en-US" altLang="x-none" dirty="0" err="1">
                <a:latin typeface="Calibri" charset="0"/>
                <a:ea typeface="ＭＳ Ｐゴシック" charset="-128"/>
              </a:rPr>
              <a:t>Sequentialize</a:t>
            </a:r>
            <a:r>
              <a:rPr lang="en-US" altLang="x-none" dirty="0">
                <a:latin typeface="Calibri" charset="0"/>
                <a:ea typeface="ＭＳ Ｐゴシック" charset="-128"/>
              </a:rPr>
              <a:t>” the game!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As the ”weak” player, you have to be more aggressive in order to succeed.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2672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52400" y="1014413"/>
            <a:ext cx="3886200" cy="165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2 Nash </a:t>
            </a:r>
            <a:r>
              <a:rPr lang="en-US" sz="2800" kern="0" dirty="0" err="1">
                <a:latin typeface="Calibri" pitchFamily="34" charset="0"/>
                <a:ea typeface="+mn-ea"/>
              </a:rPr>
              <a:t>equilibria</a:t>
            </a:r>
            <a:r>
              <a:rPr lang="en-US" sz="2800" kern="0" dirty="0">
                <a:latin typeface="Calibri" pitchFamily="34" charset="0"/>
                <a:ea typeface="+mn-ea"/>
              </a:rPr>
              <a:t>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Enter, Not enter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altLang="x-none" sz="2800" dirty="0">
                <a:latin typeface="Calibri" charset="0"/>
              </a:rPr>
              <a:t>Not enter</a:t>
            </a:r>
            <a:r>
              <a:rPr lang="en-US" sz="2800" kern="0" dirty="0">
                <a:latin typeface="Calibri" pitchFamily="34" charset="0"/>
                <a:ea typeface="+mn-ea"/>
              </a:rPr>
              <a:t>, Enter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dirty="0">
              <a:latin typeface="Calibri" pitchFamily="34" charset="0"/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2931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12: Market Entry Game</a:t>
            </a:r>
          </a:p>
        </p:txBody>
      </p:sp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Data</a:t>
            </a:r>
          </a:p>
          <a:p>
            <a:pPr marL="914400" lvl="1" indent="-514350" eaLnBrk="1" hangingPunct="1">
              <a:lnSpc>
                <a:spcPct val="80000"/>
              </a:lnSpc>
              <a:buFont typeface="+mj-lt"/>
              <a:buAutoNum type="alphaLcParenR" startAt="4"/>
            </a:pPr>
            <a:r>
              <a:rPr lang="en-US" dirty="0"/>
              <a:t>Analyze the data set of this experiment. What is the main problem in such games?</a:t>
            </a:r>
            <a:r>
              <a:rPr lang="en-AU" dirty="0"/>
              <a:t> </a:t>
            </a:r>
            <a:r>
              <a:rPr lang="en-US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6641008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8</a:t>
            </a:fld>
            <a:endParaRPr lang="en-US" altLang="en-US"/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41F6F1CD-65C0-9549-895C-F2D2A48C7D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76501"/>
              </p:ext>
            </p:extLst>
          </p:nvPr>
        </p:nvGraphicFramePr>
        <p:xfrm>
          <a:off x="685800" y="405083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Enter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7%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Not enter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93%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Enter   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96%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-50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40, 0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Not enter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0, 10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0, 0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57F3D3D8-A147-B147-A77C-2FB96F952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6407"/>
              </p:ext>
            </p:extLst>
          </p:nvPr>
        </p:nvGraphicFramePr>
        <p:xfrm>
          <a:off x="699247" y="1633810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Enter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7%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Not enter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93%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Enter   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100%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-50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40, 0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Not enter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0, 10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0, 0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D1717C46-23DF-8E49-AFDC-5513400A79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252600"/>
              </p:ext>
            </p:extLst>
          </p:nvPr>
        </p:nvGraphicFramePr>
        <p:xfrm>
          <a:off x="712694" y="2862537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Enter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11%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Not enter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89%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Enter   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100%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-50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40, 0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Not enter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0, 10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0, 0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A7BC8650-3C53-F642-B982-E0055066D5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35564"/>
              </p:ext>
            </p:extLst>
          </p:nvPr>
        </p:nvGraphicFramePr>
        <p:xfrm>
          <a:off x="712694" y="4091264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Enter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11%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Not enter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89%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Enter   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96%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-50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40, 0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Not enter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0, 10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0, 0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9E341FD4-BBBF-EC42-AE64-94758C4E05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182508"/>
              </p:ext>
            </p:extLst>
          </p:nvPr>
        </p:nvGraphicFramePr>
        <p:xfrm>
          <a:off x="699247" y="5324473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Enter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7%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Not enter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93%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Enter   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96%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-50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40, 0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Not enter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 4%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0, 10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0, 0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1" name="Rectangle 3">
            <a:extLst>
              <a:ext uri="{FF2B5EF4-FFF2-40B4-BE49-F238E27FC236}">
                <a16:creationId xmlns:a16="http://schemas.microsoft.com/office/drawing/2014/main" id="{663973A0-03DF-8144-B760-B13821F1FA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608873"/>
            <a:ext cx="1295400" cy="457200"/>
          </a:xfrm>
        </p:spPr>
        <p:txBody>
          <a:bodyPr/>
          <a:lstStyle/>
          <a:p>
            <a:pPr marL="0" lvl="1" indent="-51435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alibri" charset="0"/>
                <a:ea typeface="ＭＳ Ｐゴシック" charset="-128"/>
              </a:rPr>
              <a:t>Round 1</a:t>
            </a: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E34935CC-D705-8541-9781-5A4CEF4BB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865309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2</a:t>
            </a:r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F2204A6F-1EE1-5E4F-AA8E-DFBC0E2A1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538" y="3094036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3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8618CE68-F230-834B-A6DD-F699697DA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322763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4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63948521-A1D3-E149-A194-F836AC848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555972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5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2B8FF5-6CF5-BC45-A324-4403AF23363A}"/>
              </a:ext>
            </a:extLst>
          </p:cNvPr>
          <p:cNvGrpSpPr/>
          <p:nvPr/>
        </p:nvGrpSpPr>
        <p:grpSpPr>
          <a:xfrm>
            <a:off x="5105400" y="1019445"/>
            <a:ext cx="2133600" cy="596745"/>
            <a:chOff x="5105400" y="1019445"/>
            <a:chExt cx="2133600" cy="59674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EB6DBD8-FEFE-A749-B9BF-E7EF50127CB3}"/>
                </a:ext>
              </a:extLst>
            </p:cNvPr>
            <p:cNvSpPr txBox="1"/>
            <p:nvPr/>
          </p:nvSpPr>
          <p:spPr>
            <a:xfrm>
              <a:off x="5105400" y="1019446"/>
              <a:ext cx="533400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7%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DC1411E-F0C2-764C-8FC6-41E61753D79E}"/>
                </a:ext>
              </a:extLst>
            </p:cNvPr>
            <p:cNvSpPr txBox="1"/>
            <p:nvPr/>
          </p:nvSpPr>
          <p:spPr>
            <a:xfrm>
              <a:off x="5105400" y="1316337"/>
              <a:ext cx="533400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0%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F457C96-0592-3B4B-96FE-BE5410168144}"/>
                </a:ext>
              </a:extLst>
            </p:cNvPr>
            <p:cNvSpPr txBox="1"/>
            <p:nvPr/>
          </p:nvSpPr>
          <p:spPr>
            <a:xfrm>
              <a:off x="6674224" y="1019445"/>
              <a:ext cx="56477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89%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3BCC42B-6240-8E42-8394-1694280E73E3}"/>
                </a:ext>
              </a:extLst>
            </p:cNvPr>
            <p:cNvSpPr txBox="1"/>
            <p:nvPr/>
          </p:nvSpPr>
          <p:spPr>
            <a:xfrm>
              <a:off x="6674224" y="1339191"/>
              <a:ext cx="56477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3%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1599FA67-151B-E94D-9A98-A013E962922E}"/>
              </a:ext>
            </a:extLst>
          </p:cNvPr>
          <p:cNvGrpSpPr/>
          <p:nvPr/>
        </p:nvGrpSpPr>
        <p:grpSpPr>
          <a:xfrm>
            <a:off x="5084997" y="2265032"/>
            <a:ext cx="2133600" cy="596745"/>
            <a:chOff x="5084997" y="2265032"/>
            <a:chExt cx="2133600" cy="596745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0D745EA-7545-9946-8E4A-11D15B85B5C3}"/>
                </a:ext>
              </a:extLst>
            </p:cNvPr>
            <p:cNvSpPr txBox="1"/>
            <p:nvPr/>
          </p:nvSpPr>
          <p:spPr>
            <a:xfrm>
              <a:off x="5084997" y="2265033"/>
              <a:ext cx="533400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7%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83FD86C-92B7-C647-88EB-0FE8B7CDABDA}"/>
                </a:ext>
              </a:extLst>
            </p:cNvPr>
            <p:cNvSpPr txBox="1"/>
            <p:nvPr/>
          </p:nvSpPr>
          <p:spPr>
            <a:xfrm>
              <a:off x="5084997" y="2561924"/>
              <a:ext cx="533400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0%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2B2EE74-D11E-B644-B42F-561DFFD55E5F}"/>
                </a:ext>
              </a:extLst>
            </p:cNvPr>
            <p:cNvSpPr txBox="1"/>
            <p:nvPr/>
          </p:nvSpPr>
          <p:spPr>
            <a:xfrm>
              <a:off x="6653821" y="2265032"/>
              <a:ext cx="56477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93%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BE1339C-DC56-6C4B-95C2-63427B84BC49}"/>
                </a:ext>
              </a:extLst>
            </p:cNvPr>
            <p:cNvSpPr txBox="1"/>
            <p:nvPr/>
          </p:nvSpPr>
          <p:spPr>
            <a:xfrm>
              <a:off x="6653821" y="2584778"/>
              <a:ext cx="56477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0%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967297A-0228-7E41-BD92-86E803CBFD6E}"/>
              </a:ext>
            </a:extLst>
          </p:cNvPr>
          <p:cNvGrpSpPr/>
          <p:nvPr/>
        </p:nvGrpSpPr>
        <p:grpSpPr>
          <a:xfrm>
            <a:off x="5105400" y="3481381"/>
            <a:ext cx="2133600" cy="596745"/>
            <a:chOff x="5105400" y="3481381"/>
            <a:chExt cx="2133600" cy="596745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4A0A307-1DFB-3945-9DD8-92BC73CC950D}"/>
                </a:ext>
              </a:extLst>
            </p:cNvPr>
            <p:cNvSpPr txBox="1"/>
            <p:nvPr/>
          </p:nvSpPr>
          <p:spPr>
            <a:xfrm>
              <a:off x="5105400" y="3481382"/>
              <a:ext cx="533400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11%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89CF849-1E8A-5D42-A7EB-380DAA3B1108}"/>
                </a:ext>
              </a:extLst>
            </p:cNvPr>
            <p:cNvSpPr txBox="1"/>
            <p:nvPr/>
          </p:nvSpPr>
          <p:spPr>
            <a:xfrm>
              <a:off x="5105400" y="3778273"/>
              <a:ext cx="533400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0%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E43412E-67B2-8F40-B884-08708624F69B}"/>
                </a:ext>
              </a:extLst>
            </p:cNvPr>
            <p:cNvSpPr txBox="1"/>
            <p:nvPr/>
          </p:nvSpPr>
          <p:spPr>
            <a:xfrm>
              <a:off x="6674224" y="3481381"/>
              <a:ext cx="56477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89%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61381DC-E4F4-B14B-AF50-94DBC2586308}"/>
                </a:ext>
              </a:extLst>
            </p:cNvPr>
            <p:cNvSpPr txBox="1"/>
            <p:nvPr/>
          </p:nvSpPr>
          <p:spPr>
            <a:xfrm>
              <a:off x="6674224" y="3801127"/>
              <a:ext cx="56477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3%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D8479985-1140-B14F-B2AE-FE03F25F8B33}"/>
              </a:ext>
            </a:extLst>
          </p:cNvPr>
          <p:cNvGrpSpPr/>
          <p:nvPr/>
        </p:nvGrpSpPr>
        <p:grpSpPr>
          <a:xfrm>
            <a:off x="5103081" y="4725331"/>
            <a:ext cx="2133600" cy="596745"/>
            <a:chOff x="5103081" y="4725331"/>
            <a:chExt cx="2133600" cy="596745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4C640D0-0345-4642-A640-B0CE111E7A0B}"/>
                </a:ext>
              </a:extLst>
            </p:cNvPr>
            <p:cNvSpPr txBox="1"/>
            <p:nvPr/>
          </p:nvSpPr>
          <p:spPr>
            <a:xfrm>
              <a:off x="5103081" y="4725332"/>
              <a:ext cx="533400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11%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07B17B2-ACDB-6842-965D-C764765260F1}"/>
                </a:ext>
              </a:extLst>
            </p:cNvPr>
            <p:cNvSpPr txBox="1"/>
            <p:nvPr/>
          </p:nvSpPr>
          <p:spPr>
            <a:xfrm>
              <a:off x="5103081" y="5022223"/>
              <a:ext cx="533400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0%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6641F3D-38CE-B843-8882-1C1ADFB2D2AA}"/>
                </a:ext>
              </a:extLst>
            </p:cNvPr>
            <p:cNvSpPr txBox="1"/>
            <p:nvPr/>
          </p:nvSpPr>
          <p:spPr>
            <a:xfrm>
              <a:off x="6671905" y="4725331"/>
              <a:ext cx="56477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86%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2CACA59-48B8-964A-8DCD-D00A9700B518}"/>
                </a:ext>
              </a:extLst>
            </p:cNvPr>
            <p:cNvSpPr txBox="1"/>
            <p:nvPr/>
          </p:nvSpPr>
          <p:spPr>
            <a:xfrm>
              <a:off x="6671905" y="5045077"/>
              <a:ext cx="56477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3%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564FFE0-D845-A546-B09C-DEE4D2FD724E}"/>
              </a:ext>
            </a:extLst>
          </p:cNvPr>
          <p:cNvGrpSpPr/>
          <p:nvPr/>
        </p:nvGrpSpPr>
        <p:grpSpPr>
          <a:xfrm>
            <a:off x="5142495" y="5943317"/>
            <a:ext cx="2133600" cy="596745"/>
            <a:chOff x="5142495" y="5943317"/>
            <a:chExt cx="2133600" cy="596745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D745F64-2C68-074D-A70E-D8F8B181E79E}"/>
                </a:ext>
              </a:extLst>
            </p:cNvPr>
            <p:cNvSpPr txBox="1"/>
            <p:nvPr/>
          </p:nvSpPr>
          <p:spPr>
            <a:xfrm>
              <a:off x="5142495" y="5943318"/>
              <a:ext cx="533400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7%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EC2E0CA-5B07-8148-A113-781DB41ED5C2}"/>
                </a:ext>
              </a:extLst>
            </p:cNvPr>
            <p:cNvSpPr txBox="1"/>
            <p:nvPr/>
          </p:nvSpPr>
          <p:spPr>
            <a:xfrm>
              <a:off x="5142495" y="6240209"/>
              <a:ext cx="533400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0%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6CA4D61-5E18-DC49-8FD1-CF2AAC9AC811}"/>
                </a:ext>
              </a:extLst>
            </p:cNvPr>
            <p:cNvSpPr txBox="1"/>
            <p:nvPr/>
          </p:nvSpPr>
          <p:spPr>
            <a:xfrm>
              <a:off x="6711319" y="5943317"/>
              <a:ext cx="56477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89%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09D2F74-8435-D847-B807-F676005781D8}"/>
                </a:ext>
              </a:extLst>
            </p:cNvPr>
            <p:cNvSpPr txBox="1"/>
            <p:nvPr/>
          </p:nvSpPr>
          <p:spPr>
            <a:xfrm>
              <a:off x="6711319" y="6263063"/>
              <a:ext cx="56477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3%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93772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12: Market Entry Game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68564" y="3130550"/>
            <a:ext cx="8991600" cy="32019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Participants converged on one equilibrium</a:t>
            </a:r>
            <a:br>
              <a:rPr lang="en-US" altLang="x-none" dirty="0">
                <a:latin typeface="Calibri" charset="0"/>
                <a:ea typeface="ＭＳ Ｐゴシック" charset="-128"/>
              </a:rPr>
            </a:br>
            <a:r>
              <a:rPr lang="en-US" altLang="x-none" dirty="0">
                <a:latin typeface="Calibri" charset="0"/>
                <a:ea typeface="ＭＳ Ｐゴシック" charset="-128"/>
              </a:rPr>
              <a:t>E1: enter, E2: Not enter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This equilibrium is (kind of) reinforcing itself.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However, if E2 would be more aggressive, she may be able to switch outcome to the equilibrium that favors her.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If the likelihood that E2 chooses Enter is more than 2/3, then E1’s best response is not to enter!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Dr. Strangelove: “Deterrence is the art of producing in the mind of the enemy the fear to attack.”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2672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52400" y="1014413"/>
            <a:ext cx="3886200" cy="165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2 Nash </a:t>
            </a:r>
            <a:r>
              <a:rPr lang="en-US" sz="2800" kern="0" dirty="0" err="1">
                <a:latin typeface="Calibri" pitchFamily="34" charset="0"/>
                <a:ea typeface="+mn-ea"/>
              </a:rPr>
              <a:t>equilibria</a:t>
            </a:r>
            <a:r>
              <a:rPr lang="en-US" sz="2800" kern="0" dirty="0">
                <a:latin typeface="Calibri" pitchFamily="34" charset="0"/>
                <a:ea typeface="+mn-ea"/>
              </a:rPr>
              <a:t>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Enter, Not enter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altLang="x-none" sz="2800" dirty="0">
                <a:latin typeface="Calibri" charset="0"/>
              </a:rPr>
              <a:t>Not enter</a:t>
            </a:r>
            <a:r>
              <a:rPr lang="en-US" sz="2800" kern="0" dirty="0">
                <a:latin typeface="Calibri" pitchFamily="34" charset="0"/>
                <a:ea typeface="+mn-ea"/>
              </a:rPr>
              <a:t>, Enter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dirty="0">
              <a:latin typeface="Calibri" pitchFamily="34" charset="0"/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89211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8629</TotalTime>
  <Words>662</Words>
  <Application>Microsoft Macintosh PowerPoint</Application>
  <PresentationFormat>On-screen Show (4:3)</PresentationFormat>
  <Paragraphs>202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12: Market Entry Game</vt:lpstr>
      <vt:lpstr>Experiment 12: Market Entry Game</vt:lpstr>
      <vt:lpstr>Experiment 12: Market Entry Game</vt:lpstr>
      <vt:lpstr>Experiment 12: Market Entry Game</vt:lpstr>
      <vt:lpstr>Experiment 12: Market Entry Game</vt:lpstr>
      <vt:lpstr>Experiment 12: Market Entry Game</vt:lpstr>
      <vt:lpstr>Experiment 12: Market Entry Game</vt:lpstr>
      <vt:lpstr>PowerPoint Presentation</vt:lpstr>
      <vt:lpstr>Experiment 12: Market Entry Game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2372</cp:revision>
  <cp:lastPrinted>2012-12-18T14:53:29Z</cp:lastPrinted>
  <dcterms:created xsi:type="dcterms:W3CDTF">1601-01-01T00:00:00Z</dcterms:created>
  <dcterms:modified xsi:type="dcterms:W3CDTF">2018-09-05T22:49:33Z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