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1"/>
  </p:notesMasterIdLst>
  <p:handoutMasterIdLst>
    <p:handoutMasterId r:id="rId22"/>
  </p:handoutMasterIdLst>
  <p:sldIdLst>
    <p:sldId id="266" r:id="rId2"/>
    <p:sldId id="339" r:id="rId3"/>
    <p:sldId id="267" r:id="rId4"/>
    <p:sldId id="268" r:id="rId5"/>
    <p:sldId id="269" r:id="rId6"/>
    <p:sldId id="270" r:id="rId7"/>
    <p:sldId id="340" r:id="rId8"/>
    <p:sldId id="271" r:id="rId9"/>
    <p:sldId id="343" r:id="rId10"/>
    <p:sldId id="341" r:id="rId11"/>
    <p:sldId id="342" r:id="rId12"/>
    <p:sldId id="344" r:id="rId13"/>
    <p:sldId id="273" r:id="rId14"/>
    <p:sldId id="274" r:id="rId15"/>
    <p:sldId id="275" r:id="rId16"/>
    <p:sldId id="276" r:id="rId17"/>
    <p:sldId id="277" r:id="rId18"/>
    <p:sldId id="278" r:id="rId19"/>
    <p:sldId id="279" r:id="rId2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432FF"/>
    <a:srgbClr val="102863"/>
    <a:srgbClr val="FFFFFF"/>
    <a:srgbClr val="658CBF"/>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63" autoAdjust="0"/>
    <p:restoredTop sz="94643"/>
  </p:normalViewPr>
  <p:slideViewPr>
    <p:cSldViewPr>
      <p:cViewPr varScale="1">
        <p:scale>
          <a:sx n="115" d="100"/>
          <a:sy n="115" d="100"/>
        </p:scale>
        <p:origin x="912"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9890E471-2175-8A4B-9896-266DE1D48ED5}"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375E2989-F7FD-E44F-B419-D54541E65A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C4CC4D64-F77E-414E-B0FD-ABE8ABED67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68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F380C7D8-D540-C749-A6F3-B6810D53170B}"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290369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71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4849EC1-C8B7-9742-8153-F3FD649131C5}" type="slidenum">
              <a:rPr lang="en-US" altLang="x-none" sz="1200">
                <a:latin typeface="Arial" charset="0"/>
              </a:rPr>
              <a:pPr/>
              <a:t>10</a:t>
            </a:fld>
            <a:endParaRPr lang="en-US" altLang="x-none" sz="1200">
              <a:latin typeface="Arial" charset="0"/>
            </a:endParaRPr>
          </a:p>
        </p:txBody>
      </p:sp>
    </p:spTree>
    <p:extLst>
      <p:ext uri="{BB962C8B-B14F-4D97-AF65-F5344CB8AC3E}">
        <p14:creationId xmlns:p14="http://schemas.microsoft.com/office/powerpoint/2010/main" val="7839755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71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4849EC1-C8B7-9742-8153-F3FD649131C5}" type="slidenum">
              <a:rPr lang="en-US" altLang="x-none" sz="1200">
                <a:latin typeface="Arial" charset="0"/>
              </a:rPr>
              <a:pPr/>
              <a:t>11</a:t>
            </a:fld>
            <a:endParaRPr lang="en-US" altLang="x-none" sz="1200">
              <a:latin typeface="Arial" charset="0"/>
            </a:endParaRPr>
          </a:p>
        </p:txBody>
      </p:sp>
    </p:spTree>
    <p:extLst>
      <p:ext uri="{BB962C8B-B14F-4D97-AF65-F5344CB8AC3E}">
        <p14:creationId xmlns:p14="http://schemas.microsoft.com/office/powerpoint/2010/main" val="373590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12</a:t>
            </a:fld>
            <a:endParaRPr lang="en-US" altLang="x-none" sz="1200">
              <a:latin typeface="Arial" charset="0"/>
            </a:endParaRPr>
          </a:p>
        </p:txBody>
      </p:sp>
    </p:spTree>
    <p:extLst>
      <p:ext uri="{BB962C8B-B14F-4D97-AF65-F5344CB8AC3E}">
        <p14:creationId xmlns:p14="http://schemas.microsoft.com/office/powerpoint/2010/main" val="307186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ln/>
        </p:spPr>
      </p:sp>
      <p:sp>
        <p:nvSpPr>
          <p:cNvPr id="512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12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8736965-CFEC-8F4D-825F-7E7C3648D62D}" type="slidenum">
              <a:rPr lang="en-US" altLang="x-none" sz="1200">
                <a:latin typeface="Arial" charset="0"/>
              </a:rPr>
              <a:pPr/>
              <a:t>13</a:t>
            </a:fld>
            <a:endParaRPr lang="en-US" altLang="x-none" sz="1200">
              <a:latin typeface="Arial" charset="0"/>
            </a:endParaRPr>
          </a:p>
        </p:txBody>
      </p:sp>
    </p:spTree>
    <p:extLst>
      <p:ext uri="{BB962C8B-B14F-4D97-AF65-F5344CB8AC3E}">
        <p14:creationId xmlns:p14="http://schemas.microsoft.com/office/powerpoint/2010/main" val="13125117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32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182D614-647B-374D-918C-A0B49E149333}" type="slidenum">
              <a:rPr lang="en-US" altLang="x-none" sz="1200">
                <a:latin typeface="Arial" charset="0"/>
              </a:rPr>
              <a:pPr/>
              <a:t>14</a:t>
            </a:fld>
            <a:endParaRPr lang="en-US" altLang="x-none" sz="1200">
              <a:latin typeface="Arial" charset="0"/>
            </a:endParaRPr>
          </a:p>
        </p:txBody>
      </p:sp>
    </p:spTree>
    <p:extLst>
      <p:ext uri="{BB962C8B-B14F-4D97-AF65-F5344CB8AC3E}">
        <p14:creationId xmlns:p14="http://schemas.microsoft.com/office/powerpoint/2010/main" val="697159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52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DDBF2809-9585-CE41-91FC-E06DD7E5418C}" type="slidenum">
              <a:rPr lang="en-US" altLang="x-none" sz="1200">
                <a:latin typeface="Arial" charset="0"/>
              </a:rPr>
              <a:pPr/>
              <a:t>15</a:t>
            </a:fld>
            <a:endParaRPr lang="en-US" altLang="x-none" sz="1200">
              <a:latin typeface="Arial" charset="0"/>
            </a:endParaRPr>
          </a:p>
        </p:txBody>
      </p:sp>
    </p:spTree>
    <p:extLst>
      <p:ext uri="{BB962C8B-B14F-4D97-AF65-F5344CB8AC3E}">
        <p14:creationId xmlns:p14="http://schemas.microsoft.com/office/powerpoint/2010/main" val="15720033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a:ln/>
        </p:spPr>
      </p:sp>
      <p:sp>
        <p:nvSpPr>
          <p:cNvPr id="573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73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0752E2BF-9313-D34E-99EB-A8B8B508DD49}" type="slidenum">
              <a:rPr lang="en-US" altLang="x-none" sz="1200">
                <a:latin typeface="Arial" charset="0"/>
              </a:rPr>
              <a:pPr/>
              <a:t>16</a:t>
            </a:fld>
            <a:endParaRPr lang="en-US" altLang="x-none" sz="1200">
              <a:latin typeface="Arial" charset="0"/>
            </a:endParaRPr>
          </a:p>
        </p:txBody>
      </p:sp>
    </p:spTree>
    <p:extLst>
      <p:ext uri="{BB962C8B-B14F-4D97-AF65-F5344CB8AC3E}">
        <p14:creationId xmlns:p14="http://schemas.microsoft.com/office/powerpoint/2010/main" val="11488525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a:ln/>
        </p:spPr>
      </p:sp>
      <p:sp>
        <p:nvSpPr>
          <p:cNvPr id="593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593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FB59E475-EC9F-EA44-A3F5-959289E560AE}" type="slidenum">
              <a:rPr lang="en-US" altLang="x-none" sz="1200">
                <a:latin typeface="Arial" charset="0"/>
              </a:rPr>
              <a:pPr/>
              <a:t>17</a:t>
            </a:fld>
            <a:endParaRPr lang="en-US" altLang="x-none" sz="1200">
              <a:latin typeface="Arial" charset="0"/>
            </a:endParaRPr>
          </a:p>
        </p:txBody>
      </p:sp>
    </p:spTree>
    <p:extLst>
      <p:ext uri="{BB962C8B-B14F-4D97-AF65-F5344CB8AC3E}">
        <p14:creationId xmlns:p14="http://schemas.microsoft.com/office/powerpoint/2010/main" val="1381798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a:ln/>
        </p:spPr>
      </p:sp>
      <p:sp>
        <p:nvSpPr>
          <p:cNvPr id="6144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144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FFB427F9-0DAA-2E49-ACF9-731F2EFE51EE}" type="slidenum">
              <a:rPr lang="en-US" altLang="x-none" sz="1200">
                <a:latin typeface="Arial" charset="0"/>
              </a:rPr>
              <a:pPr/>
              <a:t>18</a:t>
            </a:fld>
            <a:endParaRPr lang="en-US" altLang="x-none" sz="1200">
              <a:latin typeface="Arial" charset="0"/>
            </a:endParaRPr>
          </a:p>
        </p:txBody>
      </p:sp>
    </p:spTree>
    <p:extLst>
      <p:ext uri="{BB962C8B-B14F-4D97-AF65-F5344CB8AC3E}">
        <p14:creationId xmlns:p14="http://schemas.microsoft.com/office/powerpoint/2010/main" val="13599959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a:ln/>
        </p:spPr>
      </p:sp>
      <p:sp>
        <p:nvSpPr>
          <p:cNvPr id="634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634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D41CB1A-4E53-4041-916D-84597EB57932}" type="slidenum">
              <a:rPr lang="en-US" altLang="x-none" sz="1200">
                <a:latin typeface="Arial" charset="0"/>
              </a:rPr>
              <a:pPr/>
              <a:t>19</a:t>
            </a:fld>
            <a:endParaRPr lang="en-US" altLang="x-none" sz="1200">
              <a:latin typeface="Arial" charset="0"/>
            </a:endParaRPr>
          </a:p>
        </p:txBody>
      </p:sp>
    </p:spTree>
    <p:extLst>
      <p:ext uri="{BB962C8B-B14F-4D97-AF65-F5344CB8AC3E}">
        <p14:creationId xmlns:p14="http://schemas.microsoft.com/office/powerpoint/2010/main" val="148160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1438795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a:ln/>
        </p:spPr>
      </p:sp>
      <p:sp>
        <p:nvSpPr>
          <p:cNvPr id="3891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389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CE474FA-EE7A-9B43-B4FB-8F8DA40B8129}"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1536168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096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E6ACABDC-725F-F840-82C4-3603444E7B11}"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255404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30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708CBB1-BA6C-FA41-B7D1-4DA622F34705}"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1763880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ln/>
        </p:spPr>
      </p:sp>
      <p:sp>
        <p:nvSpPr>
          <p:cNvPr id="450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50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5D607BE-32CB-EE4B-9903-3B31AB981635}"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1712786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1592118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471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94849EC1-C8B7-9742-8153-F3FD649131C5}"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1401125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9</a:t>
            </a:fld>
            <a:endParaRPr lang="en-US" altLang="x-none" sz="1200">
              <a:latin typeface="Arial" charset="0"/>
            </a:endParaRPr>
          </a:p>
        </p:txBody>
      </p:sp>
    </p:spTree>
    <p:extLst>
      <p:ext uri="{BB962C8B-B14F-4D97-AF65-F5344CB8AC3E}">
        <p14:creationId xmlns:p14="http://schemas.microsoft.com/office/powerpoint/2010/main" val="96441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B480994E-7D5A-7141-ADAE-5DB4ADF42F98}" type="slidenum">
              <a:rPr lang="en-US" altLang="en-US"/>
              <a:pPr/>
              <a:t>‹#›</a:t>
            </a:fld>
            <a:endParaRPr lang="en-US" altLang="en-US"/>
          </a:p>
        </p:txBody>
      </p:sp>
    </p:spTree>
    <p:extLst>
      <p:ext uri="{BB962C8B-B14F-4D97-AF65-F5344CB8AC3E}">
        <p14:creationId xmlns:p14="http://schemas.microsoft.com/office/powerpoint/2010/main" val="537180404"/>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424A349-BF72-EB41-8B9C-FDE01CB3008F}"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9798040"/>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03414B6-AEBC-EC4A-A733-1BF2B78F662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77983862"/>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659CEB-F043-A74E-A105-A551A0F1D09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18140808"/>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52C1C63D-20A9-434B-A822-126A40BD1F4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46371471"/>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A205C60-DD8F-FF40-878D-2237FAD2576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784629727"/>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4DE09EC-9946-FB40-AAB8-AB0D6F30DCC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7724040"/>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4D342B8-51E9-B740-B2C8-04233ED7D96E}"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27487861"/>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sp>
        <p:nvSpPr>
          <p:cNvPr id="35842"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marL="971550" lvl="1" indent="-514350">
              <a:buFont typeface="Times New Roman" charset="0"/>
              <a:buAutoNum type="alphaLcParenR"/>
            </a:pPr>
            <a:r>
              <a:rPr lang="en-US" altLang="x-none" dirty="0">
                <a:latin typeface="Calibri" charset="0"/>
                <a:ea typeface="ＭＳ Ｐゴシック" charset="-128"/>
              </a:rPr>
              <a:t>Write down the extensive form of this game. Start with a move by player “Nature” which randomly decides whether the worker is high skill or low skill. After that, write down the respective subgames for the case that the worker is low skill and for the case that the worker is high skill. Use “information sets” to indicate the sets of decision nodes where the firm does not know at which node within that set it is. </a:t>
            </a:r>
          </a:p>
          <a:p>
            <a:pPr eaLnBrk="1" hangingPunct="1">
              <a:lnSpc>
                <a:spcPct val="80000"/>
              </a:lnSpc>
            </a:pPr>
            <a:endParaRPr lang="en-US" altLang="x-none" dirty="0">
              <a:latin typeface="Calibri" charset="0"/>
              <a:ea typeface="ＭＳ Ｐゴシック" charset="-128"/>
            </a:endParaRPr>
          </a:p>
        </p:txBody>
      </p:sp>
    </p:spTree>
    <p:extLst>
      <p:ext uri="{BB962C8B-B14F-4D97-AF65-F5344CB8AC3E}">
        <p14:creationId xmlns:p14="http://schemas.microsoft.com/office/powerpoint/2010/main" val="1510168358"/>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pic>
        <p:nvPicPr>
          <p:cNvPr id="460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 y="914400"/>
            <a:ext cx="5513388"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2" name="Table 51"/>
          <p:cNvGraphicFramePr>
            <a:graphicFrameLocks noGrp="1"/>
          </p:cNvGraphicFramePr>
          <p:nvPr>
            <p:extLst>
              <p:ext uri="{D42A27DB-BD31-4B8C-83A1-F6EECF244321}">
                <p14:modId xmlns:p14="http://schemas.microsoft.com/office/powerpoint/2010/main" val="293572653"/>
              </p:ext>
            </p:extLst>
          </p:nvPr>
        </p:nvGraphicFramePr>
        <p:xfrm>
          <a:off x="-2" y="3695700"/>
          <a:ext cx="9144002" cy="2933700"/>
        </p:xfrm>
        <a:graphic>
          <a:graphicData uri="http://schemas.openxmlformats.org/drawingml/2006/table">
            <a:tbl>
              <a:tblPr/>
              <a:tblGrid>
                <a:gridCol w="228602">
                  <a:extLst>
                    <a:ext uri="{9D8B030D-6E8A-4147-A177-3AD203B41FA5}">
                      <a16:colId xmlns:a16="http://schemas.microsoft.com/office/drawing/2014/main" val="20000"/>
                    </a:ext>
                  </a:extLst>
                </a:gridCol>
                <a:gridCol w="1786178">
                  <a:extLst>
                    <a:ext uri="{9D8B030D-6E8A-4147-A177-3AD203B41FA5}">
                      <a16:colId xmlns:a16="http://schemas.microsoft.com/office/drawing/2014/main" val="20001"/>
                    </a:ext>
                  </a:extLst>
                </a:gridCol>
                <a:gridCol w="1859797">
                  <a:extLst>
                    <a:ext uri="{9D8B030D-6E8A-4147-A177-3AD203B41FA5}">
                      <a16:colId xmlns:a16="http://schemas.microsoft.com/office/drawing/2014/main" val="20002"/>
                    </a:ext>
                  </a:extLst>
                </a:gridCol>
                <a:gridCol w="1859797">
                  <a:extLst>
                    <a:ext uri="{9D8B030D-6E8A-4147-A177-3AD203B41FA5}">
                      <a16:colId xmlns:a16="http://schemas.microsoft.com/office/drawing/2014/main" val="20003"/>
                    </a:ext>
                  </a:extLst>
                </a:gridCol>
                <a:gridCol w="1704814">
                  <a:extLst>
                    <a:ext uri="{9D8B030D-6E8A-4147-A177-3AD203B41FA5}">
                      <a16:colId xmlns:a16="http://schemas.microsoft.com/office/drawing/2014/main" val="20004"/>
                    </a:ext>
                  </a:extLst>
                </a:gridCol>
                <a:gridCol w="1704814">
                  <a:extLst>
                    <a:ext uri="{9D8B030D-6E8A-4147-A177-3AD203B41FA5}">
                      <a16:colId xmlns:a16="http://schemas.microsoft.com/office/drawing/2014/main" val="20005"/>
                    </a:ext>
                  </a:extLst>
                </a:gridCol>
              </a:tblGrid>
              <a:tr h="457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F</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53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high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high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high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low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low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high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low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low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495300">
                <a:tc row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21 , 32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21 , 32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1 , 36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1 , 36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no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36 , 32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24 , 44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28 , 24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16 , 36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25 , 32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17 , 24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13 , 44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5 , 36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no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40 , 32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20 , 36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40 , 32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20 , 36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 name="Rectangle 3"/>
          <p:cNvSpPr txBox="1">
            <a:spLocks noChangeArrowheads="1"/>
          </p:cNvSpPr>
          <p:nvPr/>
        </p:nvSpPr>
        <p:spPr bwMode="auto">
          <a:xfrm>
            <a:off x="5257800" y="990600"/>
            <a:ext cx="3886200" cy="22098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r>
              <a:rPr lang="en-US" sz="2000" b="1" kern="0" dirty="0">
                <a:latin typeface="Calibri" pitchFamily="34" charset="0"/>
                <a:ea typeface="+mn-ea"/>
              </a:rPr>
              <a:t>Expected payoff for firm/worker </a:t>
            </a:r>
            <a:r>
              <a:rPr lang="en-US" sz="2000" kern="0" dirty="0">
                <a:latin typeface="Calibri" pitchFamily="34" charset="0"/>
                <a:ea typeface="+mn-ea"/>
              </a:rPr>
              <a:t>=  0.6*payoff if this is a low skill worker + 0.4*payoff if this is a high skill worker</a:t>
            </a:r>
          </a:p>
        </p:txBody>
      </p:sp>
      <p:sp>
        <p:nvSpPr>
          <p:cNvPr id="2" name="Rectangle 1"/>
          <p:cNvSpPr>
            <a:spLocks noChangeArrowheads="1"/>
          </p:cNvSpPr>
          <p:nvPr/>
        </p:nvSpPr>
        <p:spPr bwMode="auto">
          <a:xfrm>
            <a:off x="4572000" y="5176838"/>
            <a:ext cx="3381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dirty="0">
                <a:latin typeface="Calibri" charset="0"/>
              </a:rPr>
              <a:t>*</a:t>
            </a:r>
            <a:endParaRPr lang="en-US" altLang="x-none" dirty="0"/>
          </a:p>
        </p:txBody>
      </p:sp>
      <p:sp>
        <p:nvSpPr>
          <p:cNvPr id="7" name="Rectangle 6"/>
          <p:cNvSpPr>
            <a:spLocks noChangeArrowheads="1"/>
          </p:cNvSpPr>
          <p:nvPr/>
        </p:nvSpPr>
        <p:spPr bwMode="auto">
          <a:xfrm>
            <a:off x="5113864" y="5176837"/>
            <a:ext cx="338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8" name="Rectangle 7"/>
          <p:cNvSpPr>
            <a:spLocks noChangeArrowheads="1"/>
          </p:cNvSpPr>
          <p:nvPr/>
        </p:nvSpPr>
        <p:spPr bwMode="auto">
          <a:xfrm>
            <a:off x="2743200" y="6167437"/>
            <a:ext cx="336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9" name="Rectangle 8"/>
          <p:cNvSpPr>
            <a:spLocks noChangeArrowheads="1"/>
          </p:cNvSpPr>
          <p:nvPr/>
        </p:nvSpPr>
        <p:spPr bwMode="auto">
          <a:xfrm>
            <a:off x="5122861" y="6172200"/>
            <a:ext cx="3381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0" name="Rectangle 9"/>
          <p:cNvSpPr>
            <a:spLocks noChangeArrowheads="1"/>
          </p:cNvSpPr>
          <p:nvPr/>
        </p:nvSpPr>
        <p:spPr bwMode="auto">
          <a:xfrm>
            <a:off x="6375402" y="6172200"/>
            <a:ext cx="300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1" name="Rectangle 10"/>
          <p:cNvSpPr>
            <a:spLocks noChangeArrowheads="1"/>
          </p:cNvSpPr>
          <p:nvPr/>
        </p:nvSpPr>
        <p:spPr bwMode="auto">
          <a:xfrm>
            <a:off x="6886574" y="5669490"/>
            <a:ext cx="3381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2" name="Rectangle 11"/>
          <p:cNvSpPr>
            <a:spLocks noChangeArrowheads="1"/>
          </p:cNvSpPr>
          <p:nvPr/>
        </p:nvSpPr>
        <p:spPr bwMode="auto">
          <a:xfrm>
            <a:off x="6886045" y="4695824"/>
            <a:ext cx="33813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3" name="Rectangle 12"/>
          <p:cNvSpPr>
            <a:spLocks noChangeArrowheads="1"/>
          </p:cNvSpPr>
          <p:nvPr/>
        </p:nvSpPr>
        <p:spPr bwMode="auto">
          <a:xfrm>
            <a:off x="8630707" y="4704291"/>
            <a:ext cx="336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4" name="Rectangle 13"/>
          <p:cNvSpPr>
            <a:spLocks noChangeArrowheads="1"/>
          </p:cNvSpPr>
          <p:nvPr/>
        </p:nvSpPr>
        <p:spPr bwMode="auto">
          <a:xfrm>
            <a:off x="8627533" y="6184371"/>
            <a:ext cx="338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5" name="Rectangle 14"/>
          <p:cNvSpPr>
            <a:spLocks noChangeArrowheads="1"/>
          </p:cNvSpPr>
          <p:nvPr/>
        </p:nvSpPr>
        <p:spPr bwMode="auto">
          <a:xfrm>
            <a:off x="8082490" y="6169025"/>
            <a:ext cx="336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Tree>
    <p:extLst>
      <p:ext uri="{BB962C8B-B14F-4D97-AF65-F5344CB8AC3E}">
        <p14:creationId xmlns:p14="http://schemas.microsoft.com/office/powerpoint/2010/main" val="134958685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P spid="10" grpId="0"/>
      <p:bldP spid="11" grpId="0"/>
      <p:bldP spid="12" grpId="0"/>
      <p:bldP spid="13" grpId="0"/>
      <p:bldP spid="14"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pic>
        <p:nvPicPr>
          <p:cNvPr id="460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 y="914400"/>
            <a:ext cx="5513388"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2" name="Table 51"/>
          <p:cNvGraphicFramePr>
            <a:graphicFrameLocks noGrp="1"/>
          </p:cNvGraphicFramePr>
          <p:nvPr/>
        </p:nvGraphicFramePr>
        <p:xfrm>
          <a:off x="-2" y="3695700"/>
          <a:ext cx="9144002" cy="2933700"/>
        </p:xfrm>
        <a:graphic>
          <a:graphicData uri="http://schemas.openxmlformats.org/drawingml/2006/table">
            <a:tbl>
              <a:tblPr/>
              <a:tblGrid>
                <a:gridCol w="228602">
                  <a:extLst>
                    <a:ext uri="{9D8B030D-6E8A-4147-A177-3AD203B41FA5}">
                      <a16:colId xmlns:a16="http://schemas.microsoft.com/office/drawing/2014/main" val="20000"/>
                    </a:ext>
                  </a:extLst>
                </a:gridCol>
                <a:gridCol w="1786178">
                  <a:extLst>
                    <a:ext uri="{9D8B030D-6E8A-4147-A177-3AD203B41FA5}">
                      <a16:colId xmlns:a16="http://schemas.microsoft.com/office/drawing/2014/main" val="20001"/>
                    </a:ext>
                  </a:extLst>
                </a:gridCol>
                <a:gridCol w="1859797">
                  <a:extLst>
                    <a:ext uri="{9D8B030D-6E8A-4147-A177-3AD203B41FA5}">
                      <a16:colId xmlns:a16="http://schemas.microsoft.com/office/drawing/2014/main" val="20002"/>
                    </a:ext>
                  </a:extLst>
                </a:gridCol>
                <a:gridCol w="1859797">
                  <a:extLst>
                    <a:ext uri="{9D8B030D-6E8A-4147-A177-3AD203B41FA5}">
                      <a16:colId xmlns:a16="http://schemas.microsoft.com/office/drawing/2014/main" val="20003"/>
                    </a:ext>
                  </a:extLst>
                </a:gridCol>
                <a:gridCol w="1704814">
                  <a:extLst>
                    <a:ext uri="{9D8B030D-6E8A-4147-A177-3AD203B41FA5}">
                      <a16:colId xmlns:a16="http://schemas.microsoft.com/office/drawing/2014/main" val="20004"/>
                    </a:ext>
                  </a:extLst>
                </a:gridCol>
                <a:gridCol w="1704814">
                  <a:extLst>
                    <a:ext uri="{9D8B030D-6E8A-4147-A177-3AD203B41FA5}">
                      <a16:colId xmlns:a16="http://schemas.microsoft.com/office/drawing/2014/main" val="20005"/>
                    </a:ext>
                  </a:extLst>
                </a:gridCol>
              </a:tblGrid>
              <a:tr h="457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F</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53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high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high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high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low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low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high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low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 low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495300">
                <a:tc row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21 , 32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21 , 32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1 , 36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1 , 36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no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36 , 32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24 , 44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28 , 24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16 , 36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25 , 32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17 , 24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13 , 44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5 , 36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no </a:t>
                      </a:r>
                      <a:r>
                        <a:rPr lang="en-US" sz="1400" kern="0" dirty="0">
                          <a:solidFill>
                            <a:schemeClr val="tx1"/>
                          </a:solidFill>
                          <a:latin typeface="Calibri" pitchFamily="34" charset="0"/>
                          <a:ea typeface="ＭＳ Ｐゴシック" charset="-128"/>
                          <a:cs typeface="+mn-cs"/>
                        </a:rPr>
                        <a:t>Master</a:t>
                      </a:r>
                      <a:r>
                        <a:rPr kumimoji="0" lang="en-US" altLang="x-none" sz="1400" b="0" i="0" u="none" strike="noStrike" cap="none" normalizeH="0" baseline="0" dirty="0">
                          <a:ln>
                            <a:noFill/>
                          </a:ln>
                          <a:solidFill>
                            <a:schemeClr val="tx1"/>
                          </a:solidFill>
                          <a:effectLst/>
                          <a:latin typeface="Calibri"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no </a:t>
                      </a:r>
                      <a:r>
                        <a:rPr lang="en-US" sz="1400" kern="0" dirty="0">
                          <a:solidFill>
                            <a:schemeClr val="tx1"/>
                          </a:solidFill>
                          <a:latin typeface="Calibri" pitchFamily="34" charset="0"/>
                          <a:ea typeface="ＭＳ Ｐゴシック" charset="-128"/>
                          <a:cs typeface="+mn-cs"/>
                        </a:rPr>
                        <a:t>Master</a:t>
                      </a:r>
                      <a:endParaRPr kumimoji="0" lang="en-US" altLang="x-none" sz="1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40 , 32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20 , 36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40 , 32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20 , 36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 name="Rectangle 3"/>
          <p:cNvSpPr txBox="1">
            <a:spLocks noChangeArrowheads="1"/>
          </p:cNvSpPr>
          <p:nvPr/>
        </p:nvSpPr>
        <p:spPr bwMode="auto">
          <a:xfrm>
            <a:off x="5257800" y="990600"/>
            <a:ext cx="3886200" cy="22098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r>
              <a:rPr lang="en-US" sz="2000" b="1" kern="0" dirty="0">
                <a:latin typeface="Calibri" pitchFamily="34" charset="0"/>
                <a:ea typeface="+mn-ea"/>
              </a:rPr>
              <a:t>Expected payoff for firm/worker </a:t>
            </a:r>
            <a:r>
              <a:rPr lang="en-US" sz="2000" kern="0" dirty="0">
                <a:latin typeface="Calibri" pitchFamily="34" charset="0"/>
                <a:ea typeface="+mn-ea"/>
              </a:rPr>
              <a:t>=  0.6*payoff if this is a low skill worker + 0.4*payoff if this is a high skill worker</a:t>
            </a:r>
          </a:p>
        </p:txBody>
      </p:sp>
      <p:sp>
        <p:nvSpPr>
          <p:cNvPr id="2" name="Rectangle 1"/>
          <p:cNvSpPr>
            <a:spLocks noChangeArrowheads="1"/>
          </p:cNvSpPr>
          <p:nvPr/>
        </p:nvSpPr>
        <p:spPr bwMode="auto">
          <a:xfrm>
            <a:off x="4572000" y="5176838"/>
            <a:ext cx="3381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dirty="0">
                <a:latin typeface="Calibri" charset="0"/>
              </a:rPr>
              <a:t>*</a:t>
            </a:r>
            <a:endParaRPr lang="en-US" altLang="x-none" dirty="0"/>
          </a:p>
        </p:txBody>
      </p:sp>
      <p:sp>
        <p:nvSpPr>
          <p:cNvPr id="7" name="Rectangle 6"/>
          <p:cNvSpPr>
            <a:spLocks noChangeArrowheads="1"/>
          </p:cNvSpPr>
          <p:nvPr/>
        </p:nvSpPr>
        <p:spPr bwMode="auto">
          <a:xfrm>
            <a:off x="5113864" y="5176837"/>
            <a:ext cx="338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8" name="Rectangle 7"/>
          <p:cNvSpPr>
            <a:spLocks noChangeArrowheads="1"/>
          </p:cNvSpPr>
          <p:nvPr/>
        </p:nvSpPr>
        <p:spPr bwMode="auto">
          <a:xfrm>
            <a:off x="2743200" y="6167437"/>
            <a:ext cx="336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9" name="Rectangle 8"/>
          <p:cNvSpPr>
            <a:spLocks noChangeArrowheads="1"/>
          </p:cNvSpPr>
          <p:nvPr/>
        </p:nvSpPr>
        <p:spPr bwMode="auto">
          <a:xfrm>
            <a:off x="5122861" y="6172200"/>
            <a:ext cx="3381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0" name="Rectangle 9"/>
          <p:cNvSpPr>
            <a:spLocks noChangeArrowheads="1"/>
          </p:cNvSpPr>
          <p:nvPr/>
        </p:nvSpPr>
        <p:spPr bwMode="auto">
          <a:xfrm>
            <a:off x="6375402" y="6172200"/>
            <a:ext cx="300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1" name="Rectangle 10"/>
          <p:cNvSpPr>
            <a:spLocks noChangeArrowheads="1"/>
          </p:cNvSpPr>
          <p:nvPr/>
        </p:nvSpPr>
        <p:spPr bwMode="auto">
          <a:xfrm>
            <a:off x="6886574" y="5669490"/>
            <a:ext cx="33813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2" name="Rectangle 11"/>
          <p:cNvSpPr>
            <a:spLocks noChangeArrowheads="1"/>
          </p:cNvSpPr>
          <p:nvPr/>
        </p:nvSpPr>
        <p:spPr bwMode="auto">
          <a:xfrm>
            <a:off x="6886045" y="4695824"/>
            <a:ext cx="338137"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3" name="Rectangle 12"/>
          <p:cNvSpPr>
            <a:spLocks noChangeArrowheads="1"/>
          </p:cNvSpPr>
          <p:nvPr/>
        </p:nvSpPr>
        <p:spPr bwMode="auto">
          <a:xfrm>
            <a:off x="8630707" y="4704291"/>
            <a:ext cx="336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4" name="Rectangle 13"/>
          <p:cNvSpPr>
            <a:spLocks noChangeArrowheads="1"/>
          </p:cNvSpPr>
          <p:nvPr/>
        </p:nvSpPr>
        <p:spPr bwMode="auto">
          <a:xfrm>
            <a:off x="8627533" y="6184371"/>
            <a:ext cx="3381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5" name="Rectangle 14"/>
          <p:cNvSpPr>
            <a:spLocks noChangeArrowheads="1"/>
          </p:cNvSpPr>
          <p:nvPr/>
        </p:nvSpPr>
        <p:spPr bwMode="auto">
          <a:xfrm>
            <a:off x="8082490" y="6169025"/>
            <a:ext cx="336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r>
              <a:rPr lang="en-US" altLang="x-none">
                <a:latin typeface="Calibri" charset="0"/>
              </a:rPr>
              <a:t>*</a:t>
            </a:r>
            <a:endParaRPr lang="en-US" altLang="x-none"/>
          </a:p>
        </p:txBody>
      </p:sp>
      <p:sp>
        <p:nvSpPr>
          <p:cNvPr id="16" name="Rectangle 3"/>
          <p:cNvSpPr txBox="1">
            <a:spLocks noChangeArrowheads="1"/>
          </p:cNvSpPr>
          <p:nvPr/>
        </p:nvSpPr>
        <p:spPr bwMode="auto">
          <a:xfrm>
            <a:off x="457200" y="3124200"/>
            <a:ext cx="2895600" cy="1143000"/>
          </a:xfrm>
          <a:prstGeom prst="rect">
            <a:avLst/>
          </a:prstGeom>
          <a:noFill/>
          <a:ln w="9525">
            <a:noFill/>
            <a:miter lim="800000"/>
            <a:headEnd/>
            <a:tailEnd/>
          </a:ln>
        </p:spPr>
        <p:txBody>
          <a:bodyPr/>
          <a:lstStyle/>
          <a:p>
            <a:pPr>
              <a:lnSpc>
                <a:spcPct val="80000"/>
              </a:lnSpc>
              <a:spcBef>
                <a:spcPct val="20000"/>
              </a:spcBef>
              <a:buClr>
                <a:srgbClr val="01326D"/>
              </a:buClr>
              <a:defRPr/>
            </a:pPr>
            <a:r>
              <a:rPr lang="en-US" kern="0" dirty="0">
                <a:latin typeface="Calibri" pitchFamily="34" charset="0"/>
                <a:ea typeface="+mn-ea"/>
              </a:rPr>
              <a:t>Pooling Equilibrium</a:t>
            </a:r>
          </a:p>
          <a:p>
            <a:pPr>
              <a:lnSpc>
                <a:spcPct val="80000"/>
              </a:lnSpc>
              <a:spcBef>
                <a:spcPct val="20000"/>
              </a:spcBef>
              <a:buClr>
                <a:srgbClr val="01326D"/>
              </a:buClr>
              <a:defRPr/>
            </a:pPr>
            <a:r>
              <a:rPr lang="en-US" kern="0" dirty="0">
                <a:latin typeface="Calibri" pitchFamily="34" charset="0"/>
                <a:ea typeface="+mn-ea"/>
              </a:rPr>
              <a:t>Separating</a:t>
            </a:r>
            <a:br>
              <a:rPr lang="en-US" kern="0" dirty="0">
                <a:latin typeface="Calibri" pitchFamily="34" charset="0"/>
                <a:ea typeface="+mn-ea"/>
              </a:rPr>
            </a:br>
            <a:r>
              <a:rPr lang="en-US" kern="0" dirty="0">
                <a:latin typeface="Calibri" pitchFamily="34" charset="0"/>
                <a:ea typeface="+mn-ea"/>
              </a:rPr>
              <a:t>Equilibrium</a:t>
            </a:r>
          </a:p>
        </p:txBody>
      </p:sp>
      <p:sp>
        <p:nvSpPr>
          <p:cNvPr id="17" name="Rectangle 35"/>
          <p:cNvSpPr>
            <a:spLocks noChangeArrowheads="1"/>
          </p:cNvSpPr>
          <p:nvPr/>
        </p:nvSpPr>
        <p:spPr bwMode="auto">
          <a:xfrm>
            <a:off x="152400" y="3657600"/>
            <a:ext cx="304800" cy="304800"/>
          </a:xfrm>
          <a:prstGeom prst="rect">
            <a:avLst/>
          </a:prstGeom>
          <a:noFill/>
          <a:ln w="635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p:nvSpPr>
          <p:cNvPr id="18" name="Rectangle 36"/>
          <p:cNvSpPr>
            <a:spLocks noChangeArrowheads="1"/>
          </p:cNvSpPr>
          <p:nvPr/>
        </p:nvSpPr>
        <p:spPr bwMode="auto">
          <a:xfrm>
            <a:off x="152400" y="3200400"/>
            <a:ext cx="304800" cy="304800"/>
          </a:xfrm>
          <a:prstGeom prst="rect">
            <a:avLst/>
          </a:prstGeom>
          <a:noFill/>
          <a:ln w="63500">
            <a:solidFill>
              <a:srgbClr val="FF6600"/>
            </a:solidFill>
            <a:prstDash val="sysDash"/>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p:nvSpPr>
          <p:cNvPr id="19" name="Rectangle 5"/>
          <p:cNvSpPr>
            <a:spLocks noChangeArrowheads="1"/>
          </p:cNvSpPr>
          <p:nvPr/>
        </p:nvSpPr>
        <p:spPr bwMode="auto">
          <a:xfrm>
            <a:off x="7467600" y="6131981"/>
            <a:ext cx="1676400" cy="503237"/>
          </a:xfrm>
          <a:prstGeom prst="rect">
            <a:avLst/>
          </a:prstGeom>
          <a:noFill/>
          <a:ln w="63500">
            <a:solidFill>
              <a:srgbClr val="FF6600"/>
            </a:solidFill>
            <a:prstDash val="sysDash"/>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p:nvSpPr>
          <p:cNvPr id="20" name="Rectangle 33"/>
          <p:cNvSpPr>
            <a:spLocks noChangeArrowheads="1"/>
          </p:cNvSpPr>
          <p:nvPr/>
        </p:nvSpPr>
        <p:spPr bwMode="auto">
          <a:xfrm>
            <a:off x="3886200" y="5105400"/>
            <a:ext cx="1828800" cy="533400"/>
          </a:xfrm>
          <a:prstGeom prst="rect">
            <a:avLst/>
          </a:prstGeom>
          <a:noFill/>
          <a:ln w="635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Tree>
    <p:extLst>
      <p:ext uri="{BB962C8B-B14F-4D97-AF65-F5344CB8AC3E}">
        <p14:creationId xmlns:p14="http://schemas.microsoft.com/office/powerpoint/2010/main" val="476105055"/>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latin typeface="Calibri" charset="0"/>
                <a:ea typeface="ＭＳ Ｐゴシック" charset="-128"/>
              </a:rPr>
              <a:t>We solve for Nash Equilibria.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Bayesian Nash Eq.</a:t>
            </a:r>
            <a:endParaRPr lang="en-US" altLang="x-none" i="1" dirty="0">
              <a:latin typeface="Calibri" charset="0"/>
              <a:ea typeface="ＭＳ Ｐゴシック" charset="-128"/>
            </a:endParaRPr>
          </a:p>
          <a:p>
            <a:pPr lvl="1" eaLnBrk="1" hangingPunct="1">
              <a:lnSpc>
                <a:spcPct val="80000"/>
              </a:lnSpc>
              <a:buFont typeface="Wingdings" pitchFamily="2" charset="2"/>
              <a:buChar char="§"/>
              <a:defRPr/>
            </a:pPr>
            <a:r>
              <a:rPr lang="en-US" altLang="x-none" dirty="0">
                <a:solidFill>
                  <a:srgbClr val="FF0000"/>
                </a:solidFill>
                <a:latin typeface="Calibri" charset="0"/>
                <a:ea typeface="ＭＳ Ｐゴシック" charset="-128"/>
              </a:rPr>
              <a:t>(We test whether beliefs about player types are correctly updated along the equilibrium path. </a:t>
            </a:r>
            <a:r>
              <a:rPr lang="en-US" altLang="x-none" dirty="0">
                <a:solidFill>
                  <a:srgbClr val="FF0000"/>
                </a:solidFill>
                <a:latin typeface="Calibri" charset="0"/>
                <a:ea typeface="ＭＳ Ｐゴシック" charset="-128"/>
                <a:sym typeface="Wingdings"/>
              </a:rPr>
              <a:t> </a:t>
            </a:r>
            <a:r>
              <a:rPr lang="en-US" altLang="x-none" i="1" dirty="0">
                <a:solidFill>
                  <a:srgbClr val="FF0000"/>
                </a:solidFill>
                <a:latin typeface="Calibri" charset="0"/>
                <a:ea typeface="ＭＳ Ｐゴシック" charset="-128"/>
                <a:sym typeface="Wingdings"/>
              </a:rPr>
              <a:t>Perfect Bayesian Nash Equilibrium</a:t>
            </a:r>
            <a:r>
              <a:rPr lang="en-US" altLang="x-none" dirty="0">
                <a:solidFill>
                  <a:srgbClr val="FF0000"/>
                </a:solidFill>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619207053"/>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3"/>
          <p:cNvSpPr txBox="1">
            <a:spLocks noChangeArrowheads="1"/>
          </p:cNvSpPr>
          <p:nvPr/>
        </p:nvSpPr>
        <p:spPr bwMode="auto">
          <a:xfrm>
            <a:off x="152400" y="1066800"/>
            <a:ext cx="8991600" cy="10668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rPr>
              <a:t>Wage: l: 20, h: 40, Profitability: l. </a:t>
            </a:r>
            <a:r>
              <a:rPr lang="en-US" sz="2800" kern="0" dirty="0" err="1">
                <a:latin typeface="Calibri" pitchFamily="34" charset="0"/>
                <a:ea typeface="+mn-ea"/>
              </a:rPr>
              <a:t>sk</a:t>
            </a:r>
            <a:r>
              <a:rPr lang="en-US" sz="2800" kern="0" dirty="0">
                <a:latin typeface="Calibri" pitchFamily="34" charset="0"/>
                <a:ea typeface="+mn-ea"/>
              </a:rPr>
              <a:t>: 40, h. </a:t>
            </a:r>
            <a:r>
              <a:rPr lang="en-US" sz="2800" kern="0" dirty="0" err="1">
                <a:latin typeface="Calibri" pitchFamily="34" charset="0"/>
                <a:ea typeface="+mn-ea"/>
              </a:rPr>
              <a:t>sk</a:t>
            </a:r>
            <a:r>
              <a:rPr lang="en-US" sz="2800" kern="0" dirty="0">
                <a:latin typeface="Calibri" pitchFamily="34" charset="0"/>
                <a:ea typeface="+mn-ea"/>
              </a:rPr>
              <a:t>: 40+2*Wage</a:t>
            </a:r>
          </a:p>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rPr>
              <a:t>Master</a:t>
            </a:r>
            <a:r>
              <a:rPr lang="en-US" sz="2800" kern="0" dirty="0">
                <a:latin typeface="Calibri" pitchFamily="34" charset="0"/>
                <a:ea typeface="+mn-ea"/>
              </a:rPr>
              <a:t> Costs: high skill: 10, low skill 25</a:t>
            </a:r>
          </a:p>
        </p:txBody>
      </p:sp>
      <p:sp>
        <p:nvSpPr>
          <p:cNvPr id="50178"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Pooling equilibrium</a:t>
            </a:r>
          </a:p>
        </p:txBody>
      </p:sp>
      <p:sp>
        <p:nvSpPr>
          <p:cNvPr id="50179" name="Oval 7"/>
          <p:cNvSpPr>
            <a:spLocks noChangeArrowheads="1"/>
          </p:cNvSpPr>
          <p:nvPr/>
        </p:nvSpPr>
        <p:spPr bwMode="auto">
          <a:xfrm>
            <a:off x="2057400" y="2590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50180" name="Oval 8"/>
          <p:cNvSpPr>
            <a:spLocks noChangeArrowheads="1"/>
          </p:cNvSpPr>
          <p:nvPr/>
        </p:nvSpPr>
        <p:spPr bwMode="auto">
          <a:xfrm>
            <a:off x="4114800" y="2057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0181" name="Straight Connector 10"/>
          <p:cNvCxnSpPr>
            <a:cxnSpLocks noChangeShapeType="1"/>
            <a:stCxn id="50179" idx="7"/>
            <a:endCxn id="50180" idx="2"/>
          </p:cNvCxnSpPr>
          <p:nvPr/>
        </p:nvCxnSpPr>
        <p:spPr bwMode="auto">
          <a:xfrm rot="5400000" flipH="1" flipV="1">
            <a:off x="3266281" y="1842294"/>
            <a:ext cx="2905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182" name="Straight Connector 12"/>
          <p:cNvCxnSpPr>
            <a:cxnSpLocks noChangeShapeType="1"/>
            <a:stCxn id="50180" idx="7"/>
          </p:cNvCxnSpPr>
          <p:nvPr/>
        </p:nvCxnSpPr>
        <p:spPr bwMode="auto">
          <a:xfrm rot="5400000" flipH="1" flipV="1">
            <a:off x="5726113" y="1177925"/>
            <a:ext cx="19050" cy="1939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183" name="Straight Connector 13"/>
          <p:cNvCxnSpPr>
            <a:cxnSpLocks noChangeShapeType="1"/>
            <a:stCxn id="50180" idx="5"/>
          </p:cNvCxnSpPr>
          <p:nvPr/>
        </p:nvCxnSpPr>
        <p:spPr bwMode="auto">
          <a:xfrm rot="5400000" flipH="1" flipV="1">
            <a:off x="5709444" y="1570831"/>
            <a:ext cx="128588" cy="2016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184" name="TextBox 16"/>
          <p:cNvSpPr txBox="1">
            <a:spLocks noChangeArrowheads="1"/>
          </p:cNvSpPr>
          <p:nvPr/>
        </p:nvSpPr>
        <p:spPr bwMode="auto">
          <a:xfrm>
            <a:off x="7010400" y="2286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( 10 , 60 )</a:t>
            </a:r>
          </a:p>
        </p:txBody>
      </p:sp>
      <p:sp>
        <p:nvSpPr>
          <p:cNvPr id="50185" name="TextBox 17"/>
          <p:cNvSpPr txBox="1">
            <a:spLocks noChangeArrowheads="1"/>
          </p:cNvSpPr>
          <p:nvPr/>
        </p:nvSpPr>
        <p:spPr bwMode="auto">
          <a:xfrm>
            <a:off x="7086600" y="2667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80 )</a:t>
            </a:r>
          </a:p>
        </p:txBody>
      </p:sp>
      <p:sp>
        <p:nvSpPr>
          <p:cNvPr id="50186" name="TextBox 18"/>
          <p:cNvSpPr txBox="1">
            <a:spLocks noChangeArrowheads="1"/>
          </p:cNvSpPr>
          <p:nvPr/>
        </p:nvSpPr>
        <p:spPr bwMode="auto">
          <a:xfrm>
            <a:off x="7086600" y="39624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-5 , 20 )</a:t>
            </a:r>
          </a:p>
        </p:txBody>
      </p:sp>
      <p:sp>
        <p:nvSpPr>
          <p:cNvPr id="50187" name="TextBox 20"/>
          <p:cNvSpPr txBox="1">
            <a:spLocks noChangeArrowheads="1"/>
          </p:cNvSpPr>
          <p:nvPr/>
        </p:nvSpPr>
        <p:spPr bwMode="auto">
          <a:xfrm>
            <a:off x="3200400" y="2514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50188" name="TextBox 21"/>
          <p:cNvSpPr txBox="1">
            <a:spLocks noChangeArrowheads="1"/>
          </p:cNvSpPr>
          <p:nvPr/>
        </p:nvSpPr>
        <p:spPr bwMode="auto">
          <a:xfrm>
            <a:off x="2971800" y="32004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sp>
        <p:nvSpPr>
          <p:cNvPr id="50189" name="TextBox 22"/>
          <p:cNvSpPr txBox="1">
            <a:spLocks noChangeArrowheads="1"/>
          </p:cNvSpPr>
          <p:nvPr/>
        </p:nvSpPr>
        <p:spPr bwMode="auto">
          <a:xfrm>
            <a:off x="5486400" y="208915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0190" name="TextBox 23"/>
          <p:cNvSpPr txBox="1">
            <a:spLocks noChangeArrowheads="1"/>
          </p:cNvSpPr>
          <p:nvPr/>
        </p:nvSpPr>
        <p:spPr bwMode="auto">
          <a:xfrm>
            <a:off x="5475288" y="231775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50191" name="TextBox 16"/>
          <p:cNvSpPr txBox="1">
            <a:spLocks noChangeArrowheads="1"/>
          </p:cNvSpPr>
          <p:nvPr/>
        </p:nvSpPr>
        <p:spPr bwMode="auto">
          <a:xfrm>
            <a:off x="7086600" y="3124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(20 , 60 )</a:t>
            </a:r>
          </a:p>
        </p:txBody>
      </p:sp>
      <p:sp>
        <p:nvSpPr>
          <p:cNvPr id="50192" name="TextBox 17"/>
          <p:cNvSpPr txBox="1">
            <a:spLocks noChangeArrowheads="1"/>
          </p:cNvSpPr>
          <p:nvPr/>
        </p:nvSpPr>
        <p:spPr bwMode="auto">
          <a:xfrm>
            <a:off x="7086600" y="43545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0 )</a:t>
            </a:r>
          </a:p>
        </p:txBody>
      </p:sp>
      <p:sp>
        <p:nvSpPr>
          <p:cNvPr id="50193" name="TextBox 18"/>
          <p:cNvSpPr txBox="1">
            <a:spLocks noChangeArrowheads="1"/>
          </p:cNvSpPr>
          <p:nvPr/>
        </p:nvSpPr>
        <p:spPr bwMode="auto">
          <a:xfrm>
            <a:off x="7086600" y="48117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( 20 , 20 )</a:t>
            </a:r>
          </a:p>
        </p:txBody>
      </p:sp>
      <p:sp>
        <p:nvSpPr>
          <p:cNvPr id="50194" name="TextBox 16"/>
          <p:cNvSpPr txBox="1">
            <a:spLocks noChangeArrowheads="1"/>
          </p:cNvSpPr>
          <p:nvPr/>
        </p:nvSpPr>
        <p:spPr bwMode="auto">
          <a:xfrm>
            <a:off x="381000" y="2590800"/>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high skill</a:t>
            </a:r>
          </a:p>
        </p:txBody>
      </p:sp>
      <p:sp>
        <p:nvSpPr>
          <p:cNvPr id="50195" name="TextBox 16"/>
          <p:cNvSpPr txBox="1">
            <a:spLocks noChangeArrowheads="1"/>
          </p:cNvSpPr>
          <p:nvPr/>
        </p:nvSpPr>
        <p:spPr bwMode="auto">
          <a:xfrm>
            <a:off x="381000" y="4038600"/>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low skill</a:t>
            </a:r>
          </a:p>
        </p:txBody>
      </p:sp>
      <p:sp>
        <p:nvSpPr>
          <p:cNvPr id="50196" name="Oval 7"/>
          <p:cNvSpPr>
            <a:spLocks noChangeArrowheads="1"/>
          </p:cNvSpPr>
          <p:nvPr/>
        </p:nvSpPr>
        <p:spPr bwMode="auto">
          <a:xfrm>
            <a:off x="2057400" y="3962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50197" name="Oval 8"/>
          <p:cNvSpPr>
            <a:spLocks noChangeArrowheads="1"/>
          </p:cNvSpPr>
          <p:nvPr/>
        </p:nvSpPr>
        <p:spPr bwMode="auto">
          <a:xfrm>
            <a:off x="4114800" y="36576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0198" name="Straight Connector 10"/>
          <p:cNvCxnSpPr>
            <a:cxnSpLocks noChangeShapeType="1"/>
            <a:stCxn id="50196" idx="7"/>
            <a:endCxn id="50197" idx="2"/>
          </p:cNvCxnSpPr>
          <p:nvPr/>
        </p:nvCxnSpPr>
        <p:spPr bwMode="auto">
          <a:xfrm rot="5400000" flipH="1" flipV="1">
            <a:off x="3380581" y="3328194"/>
            <a:ext cx="619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199" name="Straight Connector 12"/>
          <p:cNvCxnSpPr>
            <a:cxnSpLocks noChangeShapeType="1"/>
            <a:stCxn id="50197" idx="7"/>
          </p:cNvCxnSpPr>
          <p:nvPr/>
        </p:nvCxnSpPr>
        <p:spPr bwMode="auto">
          <a:xfrm rot="5400000" flipH="1" flipV="1">
            <a:off x="5799931" y="2699544"/>
            <a:ext cx="23813"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00" name="Straight Connector 13"/>
          <p:cNvCxnSpPr>
            <a:cxnSpLocks noChangeShapeType="1"/>
            <a:stCxn id="50197" idx="5"/>
          </p:cNvCxnSpPr>
          <p:nvPr/>
        </p:nvCxnSpPr>
        <p:spPr bwMode="auto">
          <a:xfrm rot="16200000" flipH="1">
            <a:off x="5799932" y="3209131"/>
            <a:ext cx="23812"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01" name="TextBox 22"/>
          <p:cNvSpPr txBox="1">
            <a:spLocks noChangeArrowheads="1"/>
          </p:cNvSpPr>
          <p:nvPr/>
        </p:nvSpPr>
        <p:spPr bwMode="auto">
          <a:xfrm>
            <a:off x="5791200" y="3698875"/>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0202" name="TextBox 23"/>
          <p:cNvSpPr txBox="1">
            <a:spLocks noChangeArrowheads="1"/>
          </p:cNvSpPr>
          <p:nvPr/>
        </p:nvSpPr>
        <p:spPr bwMode="auto">
          <a:xfrm>
            <a:off x="5715000" y="400685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cxnSp>
        <p:nvCxnSpPr>
          <p:cNvPr id="50203" name="Straight Connector 10"/>
          <p:cNvCxnSpPr>
            <a:cxnSpLocks noChangeShapeType="1"/>
            <a:stCxn id="50205" idx="7"/>
            <a:endCxn id="50179" idx="2"/>
          </p:cNvCxnSpPr>
          <p:nvPr/>
        </p:nvCxnSpPr>
        <p:spPr bwMode="auto">
          <a:xfrm rot="5400000" flipH="1" flipV="1">
            <a:off x="1361281" y="2528094"/>
            <a:ext cx="290513"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04" name="Straight Connector 10"/>
          <p:cNvCxnSpPr>
            <a:cxnSpLocks noChangeShapeType="1"/>
            <a:stCxn id="50205" idx="5"/>
            <a:endCxn id="50196" idx="2"/>
          </p:cNvCxnSpPr>
          <p:nvPr/>
        </p:nvCxnSpPr>
        <p:spPr bwMode="auto">
          <a:xfrm rot="16200000" flipH="1">
            <a:off x="1208882" y="3456781"/>
            <a:ext cx="595312"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05" name="Oval 7"/>
          <p:cNvSpPr>
            <a:spLocks noChangeArrowheads="1"/>
          </p:cNvSpPr>
          <p:nvPr/>
        </p:nvSpPr>
        <p:spPr bwMode="auto">
          <a:xfrm>
            <a:off x="304800" y="31242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50206" name="Oval 8"/>
          <p:cNvSpPr>
            <a:spLocks noChangeArrowheads="1"/>
          </p:cNvSpPr>
          <p:nvPr/>
        </p:nvSpPr>
        <p:spPr bwMode="auto">
          <a:xfrm>
            <a:off x="4953000" y="2819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0207" name="Straight Connector 10"/>
          <p:cNvCxnSpPr>
            <a:cxnSpLocks noChangeShapeType="1"/>
            <a:stCxn id="50179" idx="5"/>
            <a:endCxn id="50206" idx="2"/>
          </p:cNvCxnSpPr>
          <p:nvPr/>
        </p:nvCxnSpPr>
        <p:spPr bwMode="auto">
          <a:xfrm rot="5400000" flipH="1" flipV="1">
            <a:off x="3823494" y="2047081"/>
            <a:ext cx="14288"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08" name="Straight Connector 12"/>
          <p:cNvCxnSpPr>
            <a:cxnSpLocks noChangeShapeType="1"/>
            <a:stCxn id="50206" idx="7"/>
          </p:cNvCxnSpPr>
          <p:nvPr/>
        </p:nvCxnSpPr>
        <p:spPr bwMode="auto">
          <a:xfrm rot="5400000" flipH="1" flipV="1">
            <a:off x="6180931" y="2318544"/>
            <a:ext cx="23813" cy="1177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09" name="Straight Connector 13"/>
          <p:cNvCxnSpPr>
            <a:cxnSpLocks noChangeShapeType="1"/>
            <a:stCxn id="50206" idx="5"/>
          </p:cNvCxnSpPr>
          <p:nvPr/>
        </p:nvCxnSpPr>
        <p:spPr bwMode="auto">
          <a:xfrm rot="5400000" flipH="1" flipV="1">
            <a:off x="6204744" y="27519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10" name="TextBox 16"/>
          <p:cNvSpPr txBox="1">
            <a:spLocks noChangeArrowheads="1"/>
          </p:cNvSpPr>
          <p:nvPr/>
        </p:nvSpPr>
        <p:spPr bwMode="auto">
          <a:xfrm>
            <a:off x="6999288" y="19923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( 30 , 80 )</a:t>
            </a:r>
          </a:p>
        </p:txBody>
      </p:sp>
      <p:sp>
        <p:nvSpPr>
          <p:cNvPr id="50211" name="TextBox 22"/>
          <p:cNvSpPr txBox="1">
            <a:spLocks noChangeArrowheads="1"/>
          </p:cNvSpPr>
          <p:nvPr/>
        </p:nvSpPr>
        <p:spPr bwMode="auto">
          <a:xfrm>
            <a:off x="5638800" y="266700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0212" name="TextBox 23"/>
          <p:cNvSpPr txBox="1">
            <a:spLocks noChangeArrowheads="1"/>
          </p:cNvSpPr>
          <p:nvPr/>
        </p:nvSpPr>
        <p:spPr bwMode="auto">
          <a:xfrm>
            <a:off x="5867400" y="312420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50213" name="TextBox 18"/>
          <p:cNvSpPr txBox="1">
            <a:spLocks noChangeArrowheads="1"/>
          </p:cNvSpPr>
          <p:nvPr/>
        </p:nvSpPr>
        <p:spPr bwMode="auto">
          <a:xfrm>
            <a:off x="7086600" y="3505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15 , 0 )</a:t>
            </a:r>
          </a:p>
        </p:txBody>
      </p:sp>
      <p:sp>
        <p:nvSpPr>
          <p:cNvPr id="50214" name="Oval 8"/>
          <p:cNvSpPr>
            <a:spLocks noChangeArrowheads="1"/>
          </p:cNvSpPr>
          <p:nvPr/>
        </p:nvSpPr>
        <p:spPr bwMode="auto">
          <a:xfrm>
            <a:off x="4953000" y="4495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0215" name="Straight Connector 10"/>
          <p:cNvCxnSpPr>
            <a:cxnSpLocks noChangeShapeType="1"/>
            <a:stCxn id="50196" idx="5"/>
            <a:endCxn id="50214" idx="2"/>
          </p:cNvCxnSpPr>
          <p:nvPr/>
        </p:nvCxnSpPr>
        <p:spPr bwMode="auto">
          <a:xfrm rot="16200000" flipH="1">
            <a:off x="3685382" y="3571081"/>
            <a:ext cx="290512"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16" name="Straight Connector 12"/>
          <p:cNvCxnSpPr>
            <a:cxnSpLocks noChangeShapeType="1"/>
            <a:stCxn id="50214" idx="7"/>
          </p:cNvCxnSpPr>
          <p:nvPr/>
        </p:nvCxnSpPr>
        <p:spPr bwMode="auto">
          <a:xfrm rot="5400000" flipH="1" flipV="1">
            <a:off x="6219031" y="3956844"/>
            <a:ext cx="23813"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0217" name="Straight Connector 13"/>
          <p:cNvCxnSpPr>
            <a:cxnSpLocks noChangeShapeType="1"/>
            <a:stCxn id="50214" idx="5"/>
          </p:cNvCxnSpPr>
          <p:nvPr/>
        </p:nvCxnSpPr>
        <p:spPr bwMode="auto">
          <a:xfrm rot="5400000" flipH="1" flipV="1">
            <a:off x="6204744" y="44283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0218" name="TextBox 22"/>
          <p:cNvSpPr txBox="1">
            <a:spLocks noChangeArrowheads="1"/>
          </p:cNvSpPr>
          <p:nvPr/>
        </p:nvSpPr>
        <p:spPr bwMode="auto">
          <a:xfrm>
            <a:off x="5791200" y="4538663"/>
            <a:ext cx="1066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0219" name="TextBox 23"/>
          <p:cNvSpPr txBox="1">
            <a:spLocks noChangeArrowheads="1"/>
          </p:cNvSpPr>
          <p:nvPr/>
        </p:nvSpPr>
        <p:spPr bwMode="auto">
          <a:xfrm>
            <a:off x="5824538" y="4800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50220" name="TextBox 20"/>
          <p:cNvSpPr txBox="1">
            <a:spLocks noChangeArrowheads="1"/>
          </p:cNvSpPr>
          <p:nvPr/>
        </p:nvSpPr>
        <p:spPr bwMode="auto">
          <a:xfrm>
            <a:off x="3048000" y="4038600"/>
            <a:ext cx="1143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50221" name="TextBox 21"/>
          <p:cNvSpPr txBox="1">
            <a:spLocks noChangeArrowheads="1"/>
          </p:cNvSpPr>
          <p:nvPr/>
        </p:nvSpPr>
        <p:spPr bwMode="auto">
          <a:xfrm>
            <a:off x="3352800" y="48006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cxnSp>
        <p:nvCxnSpPr>
          <p:cNvPr id="50222" name="Straight Connector 67"/>
          <p:cNvCxnSpPr>
            <a:cxnSpLocks noChangeShapeType="1"/>
            <a:stCxn id="50206" idx="4"/>
            <a:endCxn id="50214" idx="0"/>
          </p:cNvCxnSpPr>
          <p:nvPr/>
        </p:nvCxnSpPr>
        <p:spPr bwMode="auto">
          <a:xfrm rot="5400000">
            <a:off x="4838701" y="4000500"/>
            <a:ext cx="990600" cy="3175"/>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50223" name="Straight Connector 68"/>
          <p:cNvCxnSpPr>
            <a:cxnSpLocks noChangeShapeType="1"/>
            <a:stCxn id="50180" idx="4"/>
            <a:endCxn id="50197" idx="0"/>
          </p:cNvCxnSpPr>
          <p:nvPr/>
        </p:nvCxnSpPr>
        <p:spPr bwMode="auto">
          <a:xfrm rot="5400000">
            <a:off x="4038601" y="3200400"/>
            <a:ext cx="914400" cy="3175"/>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61" name="Straight Connector 51"/>
          <p:cNvCxnSpPr>
            <a:cxnSpLocks noChangeShapeType="1"/>
            <a:stCxn id="50206" idx="2"/>
          </p:cNvCxnSpPr>
          <p:nvPr/>
        </p:nvCxnSpPr>
        <p:spPr bwMode="auto">
          <a:xfrm flipH="1">
            <a:off x="2667000" y="3162300"/>
            <a:ext cx="2286000" cy="0"/>
          </a:xfrm>
          <a:prstGeom prst="line">
            <a:avLst/>
          </a:prstGeom>
          <a:noFill/>
          <a:ln w="101600">
            <a:solidFill>
              <a:srgbClr val="FF0000"/>
            </a:solidFill>
            <a:round/>
            <a:headEnd/>
            <a:tailEnd/>
          </a:ln>
          <a:extLst>
            <a:ext uri="{909E8E84-426E-40DD-AFC4-6F175D3DCCD1}">
              <a14:hiddenFill xmlns:a14="http://schemas.microsoft.com/office/drawing/2010/main">
                <a:noFill/>
              </a14:hiddenFill>
            </a:ext>
          </a:extLst>
        </p:spPr>
      </p:cxnSp>
      <p:cxnSp>
        <p:nvCxnSpPr>
          <p:cNvPr id="62" name="Straight Connector 62"/>
          <p:cNvCxnSpPr>
            <a:cxnSpLocks noChangeShapeType="1"/>
          </p:cNvCxnSpPr>
          <p:nvPr/>
        </p:nvCxnSpPr>
        <p:spPr bwMode="auto">
          <a:xfrm rot="10800000" flipV="1">
            <a:off x="5638800" y="5029200"/>
            <a:ext cx="1295400" cy="74613"/>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3" name="Straight Connector 51"/>
          <p:cNvCxnSpPr>
            <a:cxnSpLocks noChangeShapeType="1"/>
          </p:cNvCxnSpPr>
          <p:nvPr/>
        </p:nvCxnSpPr>
        <p:spPr bwMode="auto">
          <a:xfrm rot="10800000">
            <a:off x="2667000" y="4533900"/>
            <a:ext cx="2286000" cy="304800"/>
          </a:xfrm>
          <a:prstGeom prst="line">
            <a:avLst/>
          </a:prstGeom>
          <a:noFill/>
          <a:ln w="101600">
            <a:solidFill>
              <a:srgbClr val="FF0000"/>
            </a:solidFill>
            <a:round/>
            <a:headEnd/>
            <a:tailEnd/>
          </a:ln>
          <a:extLst>
            <a:ext uri="{909E8E84-426E-40DD-AFC4-6F175D3DCCD1}">
              <a14:hiddenFill xmlns:a14="http://schemas.microsoft.com/office/drawing/2010/main">
                <a:noFill/>
              </a14:hiddenFill>
            </a:ext>
          </a:extLst>
        </p:spPr>
      </p:cxnSp>
      <p:cxnSp>
        <p:nvCxnSpPr>
          <p:cNvPr id="65" name="Straight Connector 62"/>
          <p:cNvCxnSpPr>
            <a:cxnSpLocks noChangeShapeType="1"/>
          </p:cNvCxnSpPr>
          <p:nvPr/>
        </p:nvCxnSpPr>
        <p:spPr bwMode="auto">
          <a:xfrm rot="10800000">
            <a:off x="4791075" y="4276725"/>
            <a:ext cx="2092325" cy="23813"/>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8" name="Straight Connector 62"/>
          <p:cNvCxnSpPr>
            <a:cxnSpLocks noChangeShapeType="1"/>
          </p:cNvCxnSpPr>
          <p:nvPr/>
        </p:nvCxnSpPr>
        <p:spPr bwMode="auto">
          <a:xfrm flipH="1">
            <a:off x="4800600" y="2560638"/>
            <a:ext cx="1981200" cy="76200"/>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9" name="Straight Connector 62"/>
          <p:cNvCxnSpPr>
            <a:cxnSpLocks noChangeShapeType="1"/>
          </p:cNvCxnSpPr>
          <p:nvPr/>
        </p:nvCxnSpPr>
        <p:spPr bwMode="auto">
          <a:xfrm rot="10800000" flipV="1">
            <a:off x="5562600" y="3352800"/>
            <a:ext cx="1371600" cy="76200"/>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sp>
        <p:nvSpPr>
          <p:cNvPr id="73" name="Rectangle 3"/>
          <p:cNvSpPr>
            <a:spLocks noGrp="1" noChangeArrowheads="1"/>
          </p:cNvSpPr>
          <p:nvPr>
            <p:ph idx="1"/>
          </p:nvPr>
        </p:nvSpPr>
        <p:spPr>
          <a:xfrm>
            <a:off x="0" y="5257800"/>
            <a:ext cx="9144000" cy="1219200"/>
          </a:xfrm>
        </p:spPr>
        <p:txBody>
          <a:bodyPr/>
          <a:lstStyle/>
          <a:p>
            <a:pPr eaLnBrk="1" hangingPunct="1">
              <a:lnSpc>
                <a:spcPct val="80000"/>
              </a:lnSpc>
            </a:pPr>
            <a:r>
              <a:rPr lang="en-US" altLang="x-none" dirty="0">
                <a:latin typeface="Calibri" charset="0"/>
                <a:ea typeface="ＭＳ Ｐゴシック" charset="-128"/>
              </a:rPr>
              <a:t>The following is a (Perfect) Bayesian Nash equilibrium:</a:t>
            </a:r>
          </a:p>
          <a:p>
            <a:pPr marL="457200" lvl="1" eaLnBrk="1" hangingPunct="1">
              <a:lnSpc>
                <a:spcPct val="80000"/>
              </a:lnSpc>
            </a:pPr>
            <a:r>
              <a:rPr lang="en-US" altLang="x-none" b="1" dirty="0">
                <a:latin typeface="Calibri" charset="0"/>
                <a:ea typeface="ＭＳ Ｐゴシック" charset="-128"/>
              </a:rPr>
              <a:t> </a:t>
            </a:r>
            <a:r>
              <a:rPr lang="en-US" altLang="x-none" b="1" dirty="0">
                <a:solidFill>
                  <a:srgbClr val="FF0000"/>
                </a:solidFill>
                <a:latin typeface="Calibri" charset="0"/>
                <a:ea typeface="ＭＳ Ｐゴシック" charset="-128"/>
              </a:rPr>
              <a:t>E:</a:t>
            </a:r>
            <a:r>
              <a:rPr lang="en-US" altLang="x-none" dirty="0">
                <a:latin typeface="Calibri" charset="0"/>
                <a:ea typeface="ＭＳ Ｐゴシック" charset="-128"/>
              </a:rPr>
              <a:t> no </a:t>
            </a:r>
            <a:r>
              <a:rPr lang="en-US" dirty="0"/>
              <a:t>Master</a:t>
            </a:r>
            <a:r>
              <a:rPr lang="en-US" altLang="x-none" dirty="0">
                <a:latin typeface="Calibri" charset="0"/>
                <a:ea typeface="ＭＳ Ｐゴシック" charset="-128"/>
              </a:rPr>
              <a:t> if high skill, no </a:t>
            </a:r>
            <a:r>
              <a:rPr lang="en-US" dirty="0"/>
              <a:t>Master</a:t>
            </a:r>
            <a:r>
              <a:rPr lang="en-US" altLang="x-none" dirty="0">
                <a:latin typeface="Calibri" charset="0"/>
                <a:ea typeface="ＭＳ Ｐゴシック" charset="-128"/>
              </a:rPr>
              <a:t> if low skill</a:t>
            </a:r>
          </a:p>
          <a:p>
            <a:pPr marL="457200" lvl="1" eaLnBrk="1" hangingPunct="1">
              <a:lnSpc>
                <a:spcPct val="80000"/>
              </a:lnSpc>
            </a:pPr>
            <a:r>
              <a:rPr lang="en-US" altLang="x-none" b="1" dirty="0">
                <a:latin typeface="Calibri" charset="0"/>
                <a:ea typeface="ＭＳ Ｐゴシック" charset="-128"/>
              </a:rPr>
              <a:t> </a:t>
            </a:r>
            <a:r>
              <a:rPr lang="en-US" altLang="x-none" b="1" dirty="0">
                <a:solidFill>
                  <a:srgbClr val="3333FF"/>
                </a:solidFill>
                <a:latin typeface="Calibri" charset="0"/>
                <a:ea typeface="ＭＳ Ｐゴシック" charset="-128"/>
              </a:rPr>
              <a:t>F:</a:t>
            </a:r>
            <a:r>
              <a:rPr lang="en-US" altLang="x-none" dirty="0">
                <a:latin typeface="Calibri" charset="0"/>
                <a:ea typeface="ＭＳ Ｐゴシック" charset="-128"/>
              </a:rPr>
              <a:t> low wage if </a:t>
            </a:r>
            <a:r>
              <a:rPr lang="en-US" altLang="x-none" b="1" dirty="0">
                <a:latin typeface="Calibri" charset="0"/>
                <a:ea typeface="ＭＳ Ｐゴシック" charset="-128"/>
              </a:rPr>
              <a:t>E</a:t>
            </a:r>
            <a:r>
              <a:rPr lang="en-US" altLang="x-none" dirty="0">
                <a:latin typeface="Calibri" charset="0"/>
                <a:ea typeface="ＭＳ Ｐゴシック" charset="-128"/>
              </a:rPr>
              <a:t> has </a:t>
            </a:r>
            <a:r>
              <a:rPr lang="en-US" dirty="0"/>
              <a:t>Master</a:t>
            </a:r>
            <a:r>
              <a:rPr lang="en-US" altLang="x-none" dirty="0">
                <a:latin typeface="Calibri" charset="0"/>
                <a:ea typeface="ＭＳ Ｐゴシック" charset="-128"/>
              </a:rPr>
              <a:t>, low wage if </a:t>
            </a:r>
            <a:r>
              <a:rPr lang="en-US" altLang="x-none" b="1" dirty="0">
                <a:latin typeface="Calibri" charset="0"/>
                <a:ea typeface="ＭＳ Ｐゴシック" charset="-128"/>
              </a:rPr>
              <a:t>E</a:t>
            </a:r>
            <a:r>
              <a:rPr lang="en-US" altLang="x-none" dirty="0">
                <a:latin typeface="Calibri" charset="0"/>
                <a:ea typeface="ＭＳ Ｐゴシック" charset="-128"/>
              </a:rPr>
              <a:t> has no </a:t>
            </a:r>
            <a:r>
              <a:rPr lang="en-US" dirty="0"/>
              <a:t>Master</a:t>
            </a:r>
            <a:endParaRPr lang="en-US" altLang="x-none" dirty="0">
              <a:latin typeface="Calibri" charset="0"/>
              <a:ea typeface="ＭＳ Ｐゴシック" charset="-128"/>
            </a:endParaRPr>
          </a:p>
        </p:txBody>
      </p:sp>
    </p:spTree>
    <p:extLst>
      <p:ext uri="{BB962C8B-B14F-4D97-AF65-F5344CB8AC3E}">
        <p14:creationId xmlns:p14="http://schemas.microsoft.com/office/powerpoint/2010/main" val="83290360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3">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3"/>
          <p:cNvSpPr txBox="1">
            <a:spLocks noChangeArrowheads="1"/>
          </p:cNvSpPr>
          <p:nvPr/>
        </p:nvSpPr>
        <p:spPr bwMode="auto">
          <a:xfrm>
            <a:off x="152400" y="1066800"/>
            <a:ext cx="8991600" cy="10668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rPr>
              <a:t>Wage: l: 20, h: 40, Profitability: l. </a:t>
            </a:r>
            <a:r>
              <a:rPr lang="en-US" sz="2800" kern="0" dirty="0" err="1">
                <a:latin typeface="Calibri" pitchFamily="34" charset="0"/>
                <a:ea typeface="+mn-ea"/>
              </a:rPr>
              <a:t>sk</a:t>
            </a:r>
            <a:r>
              <a:rPr lang="en-US" sz="2800" kern="0" dirty="0">
                <a:latin typeface="Calibri" pitchFamily="34" charset="0"/>
                <a:ea typeface="+mn-ea"/>
              </a:rPr>
              <a:t>: 40, h. </a:t>
            </a:r>
            <a:r>
              <a:rPr lang="en-US" sz="2800" kern="0" dirty="0" err="1">
                <a:latin typeface="Calibri" pitchFamily="34" charset="0"/>
                <a:ea typeface="+mn-ea"/>
              </a:rPr>
              <a:t>sk</a:t>
            </a:r>
            <a:r>
              <a:rPr lang="en-US" sz="2800" kern="0" dirty="0">
                <a:latin typeface="Calibri" pitchFamily="34" charset="0"/>
                <a:ea typeface="+mn-ea"/>
              </a:rPr>
              <a:t>: 40+2*Wage</a:t>
            </a:r>
          </a:p>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rPr>
              <a:t>Master Costs: high skill: 10, low skill 25</a:t>
            </a:r>
          </a:p>
        </p:txBody>
      </p:sp>
      <p:sp>
        <p:nvSpPr>
          <p:cNvPr id="52226"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Separating equilibrium</a:t>
            </a:r>
          </a:p>
        </p:txBody>
      </p:sp>
      <p:sp>
        <p:nvSpPr>
          <p:cNvPr id="52227" name="Oval 7"/>
          <p:cNvSpPr>
            <a:spLocks noChangeArrowheads="1"/>
          </p:cNvSpPr>
          <p:nvPr/>
        </p:nvSpPr>
        <p:spPr bwMode="auto">
          <a:xfrm>
            <a:off x="2057400" y="2590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52228" name="Oval 8"/>
          <p:cNvSpPr>
            <a:spLocks noChangeArrowheads="1"/>
          </p:cNvSpPr>
          <p:nvPr/>
        </p:nvSpPr>
        <p:spPr bwMode="auto">
          <a:xfrm>
            <a:off x="4114800" y="2057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2229" name="Straight Connector 10"/>
          <p:cNvCxnSpPr>
            <a:cxnSpLocks noChangeShapeType="1"/>
            <a:stCxn id="52227" idx="7"/>
            <a:endCxn id="52228" idx="2"/>
          </p:cNvCxnSpPr>
          <p:nvPr/>
        </p:nvCxnSpPr>
        <p:spPr bwMode="auto">
          <a:xfrm rot="5400000" flipH="1" flipV="1">
            <a:off x="3266281" y="1842294"/>
            <a:ext cx="2905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30" name="Straight Connector 12"/>
          <p:cNvCxnSpPr>
            <a:cxnSpLocks noChangeShapeType="1"/>
            <a:stCxn id="52228" idx="7"/>
          </p:cNvCxnSpPr>
          <p:nvPr/>
        </p:nvCxnSpPr>
        <p:spPr bwMode="auto">
          <a:xfrm rot="5400000" flipH="1" flipV="1">
            <a:off x="5726113" y="1177925"/>
            <a:ext cx="19050" cy="1939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31" name="Straight Connector 13"/>
          <p:cNvCxnSpPr>
            <a:cxnSpLocks noChangeShapeType="1"/>
            <a:stCxn id="52228" idx="5"/>
          </p:cNvCxnSpPr>
          <p:nvPr/>
        </p:nvCxnSpPr>
        <p:spPr bwMode="auto">
          <a:xfrm rot="5400000" flipH="1" flipV="1">
            <a:off x="5709444" y="1570831"/>
            <a:ext cx="128588" cy="2016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32" name="TextBox 16"/>
          <p:cNvSpPr txBox="1">
            <a:spLocks noChangeArrowheads="1"/>
          </p:cNvSpPr>
          <p:nvPr/>
        </p:nvSpPr>
        <p:spPr bwMode="auto">
          <a:xfrm>
            <a:off x="7010400" y="2286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( 10 , 60 )</a:t>
            </a:r>
          </a:p>
        </p:txBody>
      </p:sp>
      <p:sp>
        <p:nvSpPr>
          <p:cNvPr id="52233" name="TextBox 17"/>
          <p:cNvSpPr txBox="1">
            <a:spLocks noChangeArrowheads="1"/>
          </p:cNvSpPr>
          <p:nvPr/>
        </p:nvSpPr>
        <p:spPr bwMode="auto">
          <a:xfrm>
            <a:off x="7086600" y="2667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80 )</a:t>
            </a:r>
          </a:p>
        </p:txBody>
      </p:sp>
      <p:sp>
        <p:nvSpPr>
          <p:cNvPr id="52234" name="TextBox 18"/>
          <p:cNvSpPr txBox="1">
            <a:spLocks noChangeArrowheads="1"/>
          </p:cNvSpPr>
          <p:nvPr/>
        </p:nvSpPr>
        <p:spPr bwMode="auto">
          <a:xfrm>
            <a:off x="7086600" y="39624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-5 , 20 )</a:t>
            </a:r>
          </a:p>
        </p:txBody>
      </p:sp>
      <p:sp>
        <p:nvSpPr>
          <p:cNvPr id="52235" name="TextBox 20"/>
          <p:cNvSpPr txBox="1">
            <a:spLocks noChangeArrowheads="1"/>
          </p:cNvSpPr>
          <p:nvPr/>
        </p:nvSpPr>
        <p:spPr bwMode="auto">
          <a:xfrm>
            <a:off x="3200400" y="2514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52236" name="TextBox 21"/>
          <p:cNvSpPr txBox="1">
            <a:spLocks noChangeArrowheads="1"/>
          </p:cNvSpPr>
          <p:nvPr/>
        </p:nvSpPr>
        <p:spPr bwMode="auto">
          <a:xfrm>
            <a:off x="2971800" y="32004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sp>
        <p:nvSpPr>
          <p:cNvPr id="52237" name="TextBox 22"/>
          <p:cNvSpPr txBox="1">
            <a:spLocks noChangeArrowheads="1"/>
          </p:cNvSpPr>
          <p:nvPr/>
        </p:nvSpPr>
        <p:spPr bwMode="auto">
          <a:xfrm>
            <a:off x="5486400" y="208915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2238" name="TextBox 23"/>
          <p:cNvSpPr txBox="1">
            <a:spLocks noChangeArrowheads="1"/>
          </p:cNvSpPr>
          <p:nvPr/>
        </p:nvSpPr>
        <p:spPr bwMode="auto">
          <a:xfrm>
            <a:off x="5475288" y="231775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52239" name="TextBox 16"/>
          <p:cNvSpPr txBox="1">
            <a:spLocks noChangeArrowheads="1"/>
          </p:cNvSpPr>
          <p:nvPr/>
        </p:nvSpPr>
        <p:spPr bwMode="auto">
          <a:xfrm>
            <a:off x="7086600" y="3124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(20 , 60 )</a:t>
            </a:r>
          </a:p>
        </p:txBody>
      </p:sp>
      <p:sp>
        <p:nvSpPr>
          <p:cNvPr id="52240" name="TextBox 17"/>
          <p:cNvSpPr txBox="1">
            <a:spLocks noChangeArrowheads="1"/>
          </p:cNvSpPr>
          <p:nvPr/>
        </p:nvSpPr>
        <p:spPr bwMode="auto">
          <a:xfrm>
            <a:off x="7086600" y="43545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0 )</a:t>
            </a:r>
          </a:p>
        </p:txBody>
      </p:sp>
      <p:sp>
        <p:nvSpPr>
          <p:cNvPr id="52241" name="TextBox 18"/>
          <p:cNvSpPr txBox="1">
            <a:spLocks noChangeArrowheads="1"/>
          </p:cNvSpPr>
          <p:nvPr/>
        </p:nvSpPr>
        <p:spPr bwMode="auto">
          <a:xfrm>
            <a:off x="7086600" y="48117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( 20 , 20 )</a:t>
            </a:r>
          </a:p>
        </p:txBody>
      </p:sp>
      <p:sp>
        <p:nvSpPr>
          <p:cNvPr id="52242" name="TextBox 16"/>
          <p:cNvSpPr txBox="1">
            <a:spLocks noChangeArrowheads="1"/>
          </p:cNvSpPr>
          <p:nvPr/>
        </p:nvSpPr>
        <p:spPr bwMode="auto">
          <a:xfrm>
            <a:off x="381000" y="2590800"/>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high skill</a:t>
            </a:r>
          </a:p>
        </p:txBody>
      </p:sp>
      <p:sp>
        <p:nvSpPr>
          <p:cNvPr id="52243" name="TextBox 16"/>
          <p:cNvSpPr txBox="1">
            <a:spLocks noChangeArrowheads="1"/>
          </p:cNvSpPr>
          <p:nvPr/>
        </p:nvSpPr>
        <p:spPr bwMode="auto">
          <a:xfrm>
            <a:off x="381000" y="4038600"/>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low skill</a:t>
            </a:r>
          </a:p>
        </p:txBody>
      </p:sp>
      <p:sp>
        <p:nvSpPr>
          <p:cNvPr id="52244" name="Oval 7"/>
          <p:cNvSpPr>
            <a:spLocks noChangeArrowheads="1"/>
          </p:cNvSpPr>
          <p:nvPr/>
        </p:nvSpPr>
        <p:spPr bwMode="auto">
          <a:xfrm>
            <a:off x="2057400" y="3962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52245" name="Oval 8"/>
          <p:cNvSpPr>
            <a:spLocks noChangeArrowheads="1"/>
          </p:cNvSpPr>
          <p:nvPr/>
        </p:nvSpPr>
        <p:spPr bwMode="auto">
          <a:xfrm>
            <a:off x="4114800" y="36576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2246" name="Straight Connector 10"/>
          <p:cNvCxnSpPr>
            <a:cxnSpLocks noChangeShapeType="1"/>
            <a:stCxn id="52244" idx="7"/>
            <a:endCxn id="52245" idx="2"/>
          </p:cNvCxnSpPr>
          <p:nvPr/>
        </p:nvCxnSpPr>
        <p:spPr bwMode="auto">
          <a:xfrm rot="5400000" flipH="1" flipV="1">
            <a:off x="3380581" y="3328194"/>
            <a:ext cx="619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47" name="Straight Connector 12"/>
          <p:cNvCxnSpPr>
            <a:cxnSpLocks noChangeShapeType="1"/>
            <a:stCxn id="52245" idx="7"/>
          </p:cNvCxnSpPr>
          <p:nvPr/>
        </p:nvCxnSpPr>
        <p:spPr bwMode="auto">
          <a:xfrm rot="5400000" flipH="1" flipV="1">
            <a:off x="5799931" y="2699544"/>
            <a:ext cx="23813"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48" name="Straight Connector 13"/>
          <p:cNvCxnSpPr>
            <a:cxnSpLocks noChangeShapeType="1"/>
            <a:stCxn id="52245" idx="5"/>
          </p:cNvCxnSpPr>
          <p:nvPr/>
        </p:nvCxnSpPr>
        <p:spPr bwMode="auto">
          <a:xfrm rot="16200000" flipH="1">
            <a:off x="5799932" y="3209131"/>
            <a:ext cx="23812"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49" name="TextBox 22"/>
          <p:cNvSpPr txBox="1">
            <a:spLocks noChangeArrowheads="1"/>
          </p:cNvSpPr>
          <p:nvPr/>
        </p:nvSpPr>
        <p:spPr bwMode="auto">
          <a:xfrm>
            <a:off x="5791200" y="3698875"/>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2250" name="TextBox 23"/>
          <p:cNvSpPr txBox="1">
            <a:spLocks noChangeArrowheads="1"/>
          </p:cNvSpPr>
          <p:nvPr/>
        </p:nvSpPr>
        <p:spPr bwMode="auto">
          <a:xfrm>
            <a:off x="5715000" y="400685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cxnSp>
        <p:nvCxnSpPr>
          <p:cNvPr id="52251" name="Straight Connector 10"/>
          <p:cNvCxnSpPr>
            <a:cxnSpLocks noChangeShapeType="1"/>
            <a:stCxn id="52253" idx="7"/>
            <a:endCxn id="52227" idx="2"/>
          </p:cNvCxnSpPr>
          <p:nvPr/>
        </p:nvCxnSpPr>
        <p:spPr bwMode="auto">
          <a:xfrm rot="5400000" flipH="1" flipV="1">
            <a:off x="1361281" y="2528094"/>
            <a:ext cx="290513"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52" name="Straight Connector 10"/>
          <p:cNvCxnSpPr>
            <a:cxnSpLocks noChangeShapeType="1"/>
            <a:stCxn id="52253" idx="5"/>
            <a:endCxn id="52244" idx="2"/>
          </p:cNvCxnSpPr>
          <p:nvPr/>
        </p:nvCxnSpPr>
        <p:spPr bwMode="auto">
          <a:xfrm rot="16200000" flipH="1">
            <a:off x="1208882" y="3456781"/>
            <a:ext cx="595312"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53" name="Oval 7"/>
          <p:cNvSpPr>
            <a:spLocks noChangeArrowheads="1"/>
          </p:cNvSpPr>
          <p:nvPr/>
        </p:nvSpPr>
        <p:spPr bwMode="auto">
          <a:xfrm>
            <a:off x="304800" y="31242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52254" name="Oval 8"/>
          <p:cNvSpPr>
            <a:spLocks noChangeArrowheads="1"/>
          </p:cNvSpPr>
          <p:nvPr/>
        </p:nvSpPr>
        <p:spPr bwMode="auto">
          <a:xfrm>
            <a:off x="4953000" y="2819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2255" name="Straight Connector 10"/>
          <p:cNvCxnSpPr>
            <a:cxnSpLocks noChangeShapeType="1"/>
            <a:stCxn id="52227" idx="5"/>
            <a:endCxn id="52254" idx="2"/>
          </p:cNvCxnSpPr>
          <p:nvPr/>
        </p:nvCxnSpPr>
        <p:spPr bwMode="auto">
          <a:xfrm rot="5400000" flipH="1" flipV="1">
            <a:off x="3823494" y="2047081"/>
            <a:ext cx="14288"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56" name="Straight Connector 12"/>
          <p:cNvCxnSpPr>
            <a:cxnSpLocks noChangeShapeType="1"/>
            <a:stCxn id="52254" idx="7"/>
          </p:cNvCxnSpPr>
          <p:nvPr/>
        </p:nvCxnSpPr>
        <p:spPr bwMode="auto">
          <a:xfrm rot="5400000" flipH="1" flipV="1">
            <a:off x="6180931" y="2318544"/>
            <a:ext cx="23813" cy="1177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57" name="Straight Connector 13"/>
          <p:cNvCxnSpPr>
            <a:cxnSpLocks noChangeShapeType="1"/>
            <a:stCxn id="52254" idx="5"/>
          </p:cNvCxnSpPr>
          <p:nvPr/>
        </p:nvCxnSpPr>
        <p:spPr bwMode="auto">
          <a:xfrm rot="5400000" flipH="1" flipV="1">
            <a:off x="6204744" y="27519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58" name="TextBox 16"/>
          <p:cNvSpPr txBox="1">
            <a:spLocks noChangeArrowheads="1"/>
          </p:cNvSpPr>
          <p:nvPr/>
        </p:nvSpPr>
        <p:spPr bwMode="auto">
          <a:xfrm>
            <a:off x="6999288" y="19923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( 30 , 80 )</a:t>
            </a:r>
          </a:p>
        </p:txBody>
      </p:sp>
      <p:sp>
        <p:nvSpPr>
          <p:cNvPr id="52259" name="TextBox 22"/>
          <p:cNvSpPr txBox="1">
            <a:spLocks noChangeArrowheads="1"/>
          </p:cNvSpPr>
          <p:nvPr/>
        </p:nvSpPr>
        <p:spPr bwMode="auto">
          <a:xfrm>
            <a:off x="5638800" y="266700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2260" name="TextBox 23"/>
          <p:cNvSpPr txBox="1">
            <a:spLocks noChangeArrowheads="1"/>
          </p:cNvSpPr>
          <p:nvPr/>
        </p:nvSpPr>
        <p:spPr bwMode="auto">
          <a:xfrm>
            <a:off x="5867400" y="312420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52261" name="TextBox 18"/>
          <p:cNvSpPr txBox="1">
            <a:spLocks noChangeArrowheads="1"/>
          </p:cNvSpPr>
          <p:nvPr/>
        </p:nvSpPr>
        <p:spPr bwMode="auto">
          <a:xfrm>
            <a:off x="7086600" y="3505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15 , 0 )</a:t>
            </a:r>
          </a:p>
        </p:txBody>
      </p:sp>
      <p:sp>
        <p:nvSpPr>
          <p:cNvPr id="52262" name="Oval 8"/>
          <p:cNvSpPr>
            <a:spLocks noChangeArrowheads="1"/>
          </p:cNvSpPr>
          <p:nvPr/>
        </p:nvSpPr>
        <p:spPr bwMode="auto">
          <a:xfrm>
            <a:off x="4953000" y="4495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52263" name="Straight Connector 10"/>
          <p:cNvCxnSpPr>
            <a:cxnSpLocks noChangeShapeType="1"/>
            <a:stCxn id="52244" idx="5"/>
            <a:endCxn id="52262" idx="2"/>
          </p:cNvCxnSpPr>
          <p:nvPr/>
        </p:nvCxnSpPr>
        <p:spPr bwMode="auto">
          <a:xfrm rot="16200000" flipH="1">
            <a:off x="3685382" y="3571081"/>
            <a:ext cx="290512"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64" name="Straight Connector 12"/>
          <p:cNvCxnSpPr>
            <a:cxnSpLocks noChangeShapeType="1"/>
            <a:stCxn id="52262" idx="7"/>
          </p:cNvCxnSpPr>
          <p:nvPr/>
        </p:nvCxnSpPr>
        <p:spPr bwMode="auto">
          <a:xfrm rot="5400000" flipH="1" flipV="1">
            <a:off x="6219031" y="3956844"/>
            <a:ext cx="23813"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265" name="Straight Connector 13"/>
          <p:cNvCxnSpPr>
            <a:cxnSpLocks noChangeShapeType="1"/>
            <a:stCxn id="52262" idx="5"/>
          </p:cNvCxnSpPr>
          <p:nvPr/>
        </p:nvCxnSpPr>
        <p:spPr bwMode="auto">
          <a:xfrm rot="5400000" flipH="1" flipV="1">
            <a:off x="6204744" y="44283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2266" name="TextBox 22"/>
          <p:cNvSpPr txBox="1">
            <a:spLocks noChangeArrowheads="1"/>
          </p:cNvSpPr>
          <p:nvPr/>
        </p:nvSpPr>
        <p:spPr bwMode="auto">
          <a:xfrm>
            <a:off x="5791200" y="4538663"/>
            <a:ext cx="1066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52267" name="TextBox 23"/>
          <p:cNvSpPr txBox="1">
            <a:spLocks noChangeArrowheads="1"/>
          </p:cNvSpPr>
          <p:nvPr/>
        </p:nvSpPr>
        <p:spPr bwMode="auto">
          <a:xfrm>
            <a:off x="5824538" y="4800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52268" name="TextBox 20"/>
          <p:cNvSpPr txBox="1">
            <a:spLocks noChangeArrowheads="1"/>
          </p:cNvSpPr>
          <p:nvPr/>
        </p:nvSpPr>
        <p:spPr bwMode="auto">
          <a:xfrm>
            <a:off x="3048000" y="4038600"/>
            <a:ext cx="1143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52269" name="TextBox 21"/>
          <p:cNvSpPr txBox="1">
            <a:spLocks noChangeArrowheads="1"/>
          </p:cNvSpPr>
          <p:nvPr/>
        </p:nvSpPr>
        <p:spPr bwMode="auto">
          <a:xfrm>
            <a:off x="3352800" y="48006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cxnSp>
        <p:nvCxnSpPr>
          <p:cNvPr id="52270" name="Straight Connector 67"/>
          <p:cNvCxnSpPr>
            <a:cxnSpLocks noChangeShapeType="1"/>
            <a:stCxn id="52254" idx="4"/>
            <a:endCxn id="52262" idx="0"/>
          </p:cNvCxnSpPr>
          <p:nvPr/>
        </p:nvCxnSpPr>
        <p:spPr bwMode="auto">
          <a:xfrm rot="5400000">
            <a:off x="4838701" y="4000500"/>
            <a:ext cx="990600" cy="3175"/>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52271" name="Straight Connector 68"/>
          <p:cNvCxnSpPr>
            <a:cxnSpLocks noChangeShapeType="1"/>
            <a:stCxn id="52228" idx="4"/>
            <a:endCxn id="52245" idx="0"/>
          </p:cNvCxnSpPr>
          <p:nvPr/>
        </p:nvCxnSpPr>
        <p:spPr bwMode="auto">
          <a:xfrm rot="5400000">
            <a:off x="4038601" y="3200400"/>
            <a:ext cx="914400" cy="3175"/>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61" name="Straight Connector 51"/>
          <p:cNvCxnSpPr>
            <a:cxnSpLocks noChangeShapeType="1"/>
          </p:cNvCxnSpPr>
          <p:nvPr/>
        </p:nvCxnSpPr>
        <p:spPr bwMode="auto">
          <a:xfrm rot="10800000" flipV="1">
            <a:off x="2667000" y="2400300"/>
            <a:ext cx="1447800" cy="266700"/>
          </a:xfrm>
          <a:prstGeom prst="line">
            <a:avLst/>
          </a:prstGeom>
          <a:noFill/>
          <a:ln w="101600">
            <a:solidFill>
              <a:srgbClr val="FF0000"/>
            </a:solidFill>
            <a:round/>
            <a:headEnd/>
            <a:tailEnd/>
          </a:ln>
          <a:extLst>
            <a:ext uri="{909E8E84-426E-40DD-AFC4-6F175D3DCCD1}">
              <a14:hiddenFill xmlns:a14="http://schemas.microsoft.com/office/drawing/2010/main">
                <a:noFill/>
              </a14:hiddenFill>
            </a:ext>
          </a:extLst>
        </p:spPr>
      </p:cxnSp>
      <p:cxnSp>
        <p:nvCxnSpPr>
          <p:cNvPr id="62" name="Straight Connector 62"/>
          <p:cNvCxnSpPr>
            <a:cxnSpLocks noChangeShapeType="1"/>
          </p:cNvCxnSpPr>
          <p:nvPr/>
        </p:nvCxnSpPr>
        <p:spPr bwMode="auto">
          <a:xfrm rot="10800000" flipV="1">
            <a:off x="5638800" y="5029200"/>
            <a:ext cx="1295400" cy="74613"/>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3" name="Straight Connector 51"/>
          <p:cNvCxnSpPr>
            <a:cxnSpLocks noChangeShapeType="1"/>
          </p:cNvCxnSpPr>
          <p:nvPr/>
        </p:nvCxnSpPr>
        <p:spPr bwMode="auto">
          <a:xfrm rot="10800000">
            <a:off x="2667000" y="4533900"/>
            <a:ext cx="2286000" cy="304800"/>
          </a:xfrm>
          <a:prstGeom prst="line">
            <a:avLst/>
          </a:prstGeom>
          <a:noFill/>
          <a:ln w="101600">
            <a:solidFill>
              <a:srgbClr val="FF0000"/>
            </a:solidFill>
            <a:round/>
            <a:headEnd/>
            <a:tailEnd/>
          </a:ln>
          <a:extLst>
            <a:ext uri="{909E8E84-426E-40DD-AFC4-6F175D3DCCD1}">
              <a14:hiddenFill xmlns:a14="http://schemas.microsoft.com/office/drawing/2010/main">
                <a:noFill/>
              </a14:hiddenFill>
            </a:ext>
          </a:extLst>
        </p:spPr>
      </p:cxnSp>
      <p:cxnSp>
        <p:nvCxnSpPr>
          <p:cNvPr id="65" name="Straight Connector 62"/>
          <p:cNvCxnSpPr>
            <a:cxnSpLocks noChangeShapeType="1"/>
          </p:cNvCxnSpPr>
          <p:nvPr/>
        </p:nvCxnSpPr>
        <p:spPr bwMode="auto">
          <a:xfrm rot="10800000">
            <a:off x="4765675" y="3709988"/>
            <a:ext cx="2092325" cy="23812"/>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8" name="Straight Connector 62"/>
          <p:cNvCxnSpPr>
            <a:cxnSpLocks noChangeShapeType="1"/>
          </p:cNvCxnSpPr>
          <p:nvPr/>
        </p:nvCxnSpPr>
        <p:spPr bwMode="auto">
          <a:xfrm rot="10800000" flipV="1">
            <a:off x="4800600" y="2133600"/>
            <a:ext cx="1905000" cy="0"/>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9" name="Straight Connector 62"/>
          <p:cNvCxnSpPr>
            <a:cxnSpLocks noChangeShapeType="1"/>
          </p:cNvCxnSpPr>
          <p:nvPr/>
        </p:nvCxnSpPr>
        <p:spPr bwMode="auto">
          <a:xfrm rot="10800000" flipV="1">
            <a:off x="5562600" y="3352800"/>
            <a:ext cx="1371600" cy="76200"/>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sp>
        <p:nvSpPr>
          <p:cNvPr id="73" name="Rectangle 3"/>
          <p:cNvSpPr>
            <a:spLocks noGrp="1" noChangeArrowheads="1"/>
          </p:cNvSpPr>
          <p:nvPr>
            <p:ph idx="1"/>
          </p:nvPr>
        </p:nvSpPr>
        <p:spPr>
          <a:xfrm>
            <a:off x="0" y="5257800"/>
            <a:ext cx="9144000" cy="1219200"/>
          </a:xfrm>
        </p:spPr>
        <p:txBody>
          <a:bodyPr/>
          <a:lstStyle/>
          <a:p>
            <a:pPr eaLnBrk="1" hangingPunct="1">
              <a:lnSpc>
                <a:spcPct val="80000"/>
              </a:lnSpc>
            </a:pPr>
            <a:r>
              <a:rPr lang="en-US" altLang="x-none" dirty="0">
                <a:latin typeface="Calibri" charset="0"/>
                <a:ea typeface="ＭＳ Ｐゴシック" charset="-128"/>
              </a:rPr>
              <a:t>The following is a (Perfect) Bayesian Nash equilibrium:</a:t>
            </a:r>
          </a:p>
          <a:p>
            <a:pPr marL="457200" lvl="1" eaLnBrk="1" hangingPunct="1">
              <a:lnSpc>
                <a:spcPct val="80000"/>
              </a:lnSpc>
            </a:pPr>
            <a:r>
              <a:rPr lang="en-US" altLang="x-none" b="1" dirty="0">
                <a:latin typeface="Calibri" charset="0"/>
                <a:ea typeface="ＭＳ Ｐゴシック" charset="-128"/>
              </a:rPr>
              <a:t> </a:t>
            </a:r>
            <a:r>
              <a:rPr lang="en-US" altLang="x-none" b="1" dirty="0">
                <a:solidFill>
                  <a:srgbClr val="FF0000"/>
                </a:solidFill>
                <a:latin typeface="Calibri" charset="0"/>
                <a:ea typeface="ＭＳ Ｐゴシック" charset="-128"/>
              </a:rPr>
              <a:t>E:</a:t>
            </a:r>
            <a:r>
              <a:rPr lang="en-US" altLang="x-none" dirty="0">
                <a:latin typeface="Calibri" charset="0"/>
                <a:ea typeface="ＭＳ Ｐゴシック" charset="-128"/>
              </a:rPr>
              <a:t> </a:t>
            </a:r>
            <a:r>
              <a:rPr lang="en-US" dirty="0"/>
              <a:t>Master</a:t>
            </a:r>
            <a:r>
              <a:rPr lang="en-US" altLang="x-none" dirty="0">
                <a:latin typeface="Calibri" charset="0"/>
                <a:ea typeface="ＭＳ Ｐゴシック" charset="-128"/>
              </a:rPr>
              <a:t> if high skill, no </a:t>
            </a:r>
            <a:r>
              <a:rPr lang="en-US" dirty="0"/>
              <a:t>Master</a:t>
            </a:r>
            <a:r>
              <a:rPr lang="en-US" altLang="x-none" dirty="0">
                <a:latin typeface="Calibri" charset="0"/>
                <a:ea typeface="ＭＳ Ｐゴシック" charset="-128"/>
              </a:rPr>
              <a:t> if low skill</a:t>
            </a:r>
          </a:p>
          <a:p>
            <a:pPr marL="457200" lvl="1" eaLnBrk="1" hangingPunct="1">
              <a:lnSpc>
                <a:spcPct val="80000"/>
              </a:lnSpc>
            </a:pPr>
            <a:r>
              <a:rPr lang="en-US" altLang="x-none" b="1" dirty="0">
                <a:latin typeface="Calibri" charset="0"/>
                <a:ea typeface="ＭＳ Ｐゴシック" charset="-128"/>
              </a:rPr>
              <a:t> </a:t>
            </a:r>
            <a:r>
              <a:rPr lang="en-US" altLang="x-none" b="1" dirty="0">
                <a:solidFill>
                  <a:srgbClr val="3333FF"/>
                </a:solidFill>
                <a:latin typeface="Calibri" charset="0"/>
                <a:ea typeface="ＭＳ Ｐゴシック" charset="-128"/>
              </a:rPr>
              <a:t>F:</a:t>
            </a:r>
            <a:r>
              <a:rPr lang="en-US" altLang="x-none" dirty="0">
                <a:latin typeface="Calibri" charset="0"/>
                <a:ea typeface="ＭＳ Ｐゴシック" charset="-128"/>
              </a:rPr>
              <a:t> high wage if </a:t>
            </a:r>
            <a:r>
              <a:rPr lang="en-US" altLang="x-none" b="1" dirty="0">
                <a:latin typeface="Calibri" charset="0"/>
                <a:ea typeface="ＭＳ Ｐゴシック" charset="-128"/>
              </a:rPr>
              <a:t>E</a:t>
            </a:r>
            <a:r>
              <a:rPr lang="en-US" altLang="x-none" dirty="0">
                <a:latin typeface="Calibri" charset="0"/>
                <a:ea typeface="ＭＳ Ｐゴシック" charset="-128"/>
              </a:rPr>
              <a:t> has </a:t>
            </a:r>
            <a:r>
              <a:rPr lang="en-US" dirty="0"/>
              <a:t>Master</a:t>
            </a:r>
            <a:r>
              <a:rPr lang="en-US" altLang="x-none" dirty="0">
                <a:latin typeface="Calibri" charset="0"/>
                <a:ea typeface="ＭＳ Ｐゴシック" charset="-128"/>
              </a:rPr>
              <a:t>, low wage if </a:t>
            </a:r>
            <a:r>
              <a:rPr lang="en-US" altLang="x-none" b="1" dirty="0">
                <a:latin typeface="Calibri" charset="0"/>
                <a:ea typeface="ＭＳ Ｐゴシック" charset="-128"/>
              </a:rPr>
              <a:t>E</a:t>
            </a:r>
            <a:r>
              <a:rPr lang="en-US" altLang="x-none" dirty="0">
                <a:latin typeface="Calibri" charset="0"/>
                <a:ea typeface="ＭＳ Ｐゴシック" charset="-128"/>
              </a:rPr>
              <a:t> has no </a:t>
            </a:r>
            <a:r>
              <a:rPr lang="en-US" dirty="0"/>
              <a:t>Master</a:t>
            </a:r>
            <a:endParaRPr lang="en-US" altLang="x-none" dirty="0">
              <a:latin typeface="Calibri" charset="0"/>
              <a:ea typeface="ＭＳ Ｐゴシック" charset="-128"/>
            </a:endParaRPr>
          </a:p>
        </p:txBody>
      </p:sp>
    </p:spTree>
    <p:extLst>
      <p:ext uri="{BB962C8B-B14F-4D97-AF65-F5344CB8AC3E}">
        <p14:creationId xmlns:p14="http://schemas.microsoft.com/office/powerpoint/2010/main" val="43217033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3">
                                            <p:txEl>
                                              <p:pRg st="1" end="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Signaling</a:t>
            </a:r>
          </a:p>
        </p:txBody>
      </p:sp>
      <p:sp>
        <p:nvSpPr>
          <p:cNvPr id="10243" name="Rectangle 3"/>
          <p:cNvSpPr>
            <a:spLocks noGrp="1" noChangeArrowheads="1"/>
          </p:cNvSpPr>
          <p:nvPr>
            <p:ph idx="1"/>
          </p:nvPr>
        </p:nvSpPr>
        <p:spPr>
          <a:xfrm>
            <a:off x="152400" y="990600"/>
            <a:ext cx="8839200" cy="5562600"/>
          </a:xfrm>
        </p:spPr>
        <p:txBody>
          <a:bodyPr/>
          <a:lstStyle/>
          <a:p>
            <a:pPr eaLnBrk="1" hangingPunct="1">
              <a:lnSpc>
                <a:spcPct val="80000"/>
              </a:lnSpc>
            </a:pPr>
            <a:r>
              <a:rPr lang="en-US" altLang="x-none" dirty="0">
                <a:latin typeface="Calibri" charset="0"/>
                <a:ea typeface="ＭＳ Ｐゴシック" charset="-128"/>
              </a:rPr>
              <a:t>Note that by just introducing an additional costly education option we reach a </a:t>
            </a:r>
            <a:r>
              <a:rPr lang="en-US" altLang="en-US" dirty="0">
                <a:latin typeface="Calibri" charset="0"/>
                <a:ea typeface="ＭＳ Ｐゴシック" charset="-128"/>
              </a:rPr>
              <a:t>“</a:t>
            </a:r>
            <a:r>
              <a:rPr lang="en-US" altLang="ja-JP" dirty="0" err="1">
                <a:latin typeface="Calibri" charset="0"/>
                <a:ea typeface="ＭＳ Ｐゴシック" charset="-128"/>
              </a:rPr>
              <a:t>pareto</a:t>
            </a:r>
            <a:r>
              <a:rPr lang="en-US" altLang="ja-JP" dirty="0">
                <a:latin typeface="Calibri" charset="0"/>
                <a:ea typeface="ＭＳ Ｐゴシック" charset="-128"/>
              </a:rPr>
              <a:t>-improvement”: nobody is worse off but some are better off.</a:t>
            </a:r>
          </a:p>
          <a:p>
            <a:pPr lvl="1" eaLnBrk="1" hangingPunct="1">
              <a:lnSpc>
                <a:spcPct val="80000"/>
              </a:lnSpc>
            </a:pPr>
            <a:r>
              <a:rPr lang="en-US" altLang="x-none" b="1" dirty="0">
                <a:latin typeface="Calibri" charset="0"/>
                <a:ea typeface="ＭＳ Ｐゴシック" charset="-128"/>
              </a:rPr>
              <a:t>Old situation</a:t>
            </a:r>
            <a:r>
              <a:rPr lang="en-US" altLang="x-none" dirty="0">
                <a:latin typeface="Calibri" charset="0"/>
                <a:ea typeface="ＭＳ Ｐゴシック" charset="-128"/>
              </a:rPr>
              <a:t>: low wage, on average F earns 20*0.6+60*0.4=36, E low earns 20, E high earns 20</a:t>
            </a:r>
          </a:p>
          <a:p>
            <a:pPr lvl="1" eaLnBrk="1" hangingPunct="1">
              <a:lnSpc>
                <a:spcPct val="80000"/>
              </a:lnSpc>
            </a:pPr>
            <a:r>
              <a:rPr lang="en-US" altLang="x-none" b="1" dirty="0">
                <a:latin typeface="Calibri" charset="0"/>
                <a:ea typeface="ＭＳ Ｐゴシック" charset="-128"/>
              </a:rPr>
              <a:t>New situation</a:t>
            </a:r>
            <a:r>
              <a:rPr lang="en-US" altLang="x-none" dirty="0">
                <a:latin typeface="Calibri" charset="0"/>
                <a:ea typeface="ＭＳ Ｐゴシック" charset="-128"/>
              </a:rPr>
              <a:t>: wage depends on Master’s, on average </a:t>
            </a:r>
            <a:br>
              <a:rPr lang="en-US" altLang="x-none" dirty="0">
                <a:latin typeface="Calibri" charset="0"/>
                <a:ea typeface="ＭＳ Ｐゴシック" charset="-128"/>
              </a:rPr>
            </a:br>
            <a:r>
              <a:rPr lang="en-US" altLang="x-none" dirty="0">
                <a:latin typeface="Calibri" charset="0"/>
                <a:ea typeface="ＭＳ Ｐゴシック" charset="-128"/>
              </a:rPr>
              <a:t>F earns 20*0.6+80*0.4=44, E low earns 20, E high earns 30</a:t>
            </a:r>
          </a:p>
          <a:p>
            <a:pPr eaLnBrk="1" hangingPunct="1">
              <a:lnSpc>
                <a:spcPct val="80000"/>
              </a:lnSpc>
            </a:pPr>
            <a:r>
              <a:rPr lang="en-US" altLang="x-none" dirty="0">
                <a:latin typeface="Calibri" charset="0"/>
                <a:ea typeface="ＭＳ Ｐゴシック" charset="-128"/>
              </a:rPr>
              <a:t>What is driving this result is the fact that </a:t>
            </a:r>
            <a:r>
              <a:rPr lang="en-US" altLang="x-none" b="1" dirty="0">
                <a:latin typeface="Calibri" charset="0"/>
                <a:ea typeface="ＭＳ Ｐゴシック" charset="-128"/>
              </a:rPr>
              <a:t>IF</a:t>
            </a:r>
            <a:r>
              <a:rPr lang="en-US" altLang="x-none" dirty="0">
                <a:latin typeface="Calibri" charset="0"/>
                <a:ea typeface="ＭＳ Ｐゴシック" charset="-128"/>
              </a:rPr>
              <a:t> a degree leads to a higher wage, then</a:t>
            </a:r>
          </a:p>
          <a:p>
            <a:pPr lvl="1" eaLnBrk="1" hangingPunct="1">
              <a:lnSpc>
                <a:spcPct val="80000"/>
              </a:lnSpc>
            </a:pPr>
            <a:r>
              <a:rPr lang="en-US" altLang="x-none" dirty="0">
                <a:latin typeface="Calibri" charset="0"/>
                <a:ea typeface="ＭＳ Ｐゴシック" charset="-128"/>
              </a:rPr>
              <a:t>it pays for the high skill worker to invest in a Master,</a:t>
            </a:r>
          </a:p>
          <a:p>
            <a:pPr lvl="1" eaLnBrk="1" hangingPunct="1">
              <a:lnSpc>
                <a:spcPct val="80000"/>
              </a:lnSpc>
            </a:pPr>
            <a:r>
              <a:rPr lang="en-US" altLang="x-none" dirty="0">
                <a:latin typeface="Calibri" charset="0"/>
                <a:ea typeface="ＭＳ Ｐゴシック" charset="-128"/>
              </a:rPr>
              <a:t>while it doesn</a:t>
            </a:r>
            <a:r>
              <a:rPr lang="en-US" altLang="en-US" dirty="0">
                <a:latin typeface="Calibri" charset="0"/>
                <a:ea typeface="ＭＳ Ｐゴシック" charset="-128"/>
              </a:rPr>
              <a:t>’</a:t>
            </a:r>
            <a:r>
              <a:rPr lang="en-US" altLang="ja-JP" dirty="0">
                <a:latin typeface="Calibri" charset="0"/>
                <a:ea typeface="ＭＳ Ｐゴシック" charset="-128"/>
              </a:rPr>
              <a:t>t pay for a low skill worker to do the same.</a:t>
            </a:r>
          </a:p>
          <a:p>
            <a:pPr eaLnBrk="1" hangingPunct="1">
              <a:lnSpc>
                <a:spcPct val="80000"/>
              </a:lnSpc>
            </a:pPr>
            <a:endParaRPr lang="en-US" altLang="x-none" dirty="0">
              <a:latin typeface="Calibri" charset="0"/>
              <a:ea typeface="ＭＳ Ｐゴシック" charset="-128"/>
            </a:endParaRPr>
          </a:p>
        </p:txBody>
      </p:sp>
    </p:spTree>
    <p:extLst>
      <p:ext uri="{BB962C8B-B14F-4D97-AF65-F5344CB8AC3E}">
        <p14:creationId xmlns:p14="http://schemas.microsoft.com/office/powerpoint/2010/main" val="49406460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Signaling</a:t>
            </a:r>
          </a:p>
        </p:txBody>
      </p:sp>
      <p:sp>
        <p:nvSpPr>
          <p:cNvPr id="56322" name="Rectangle 3"/>
          <p:cNvSpPr>
            <a:spLocks noGrp="1" noChangeArrowheads="1"/>
          </p:cNvSpPr>
          <p:nvPr>
            <p:ph idx="1"/>
          </p:nvPr>
        </p:nvSpPr>
        <p:spPr>
          <a:xfrm>
            <a:off x="228600" y="1143000"/>
            <a:ext cx="8915400" cy="5562600"/>
          </a:xfrm>
        </p:spPr>
        <p:txBody>
          <a:bodyPr/>
          <a:lstStyle/>
          <a:p>
            <a:pPr eaLnBrk="1" hangingPunct="1">
              <a:lnSpc>
                <a:spcPct val="80000"/>
              </a:lnSpc>
            </a:pPr>
            <a:r>
              <a:rPr lang="en-US" altLang="x-none" dirty="0">
                <a:latin typeface="Calibri" charset="0"/>
                <a:ea typeface="ＭＳ Ｐゴシック" charset="-128"/>
              </a:rPr>
              <a:t>Thus, investing in a Master’s degree reliably signals a high skill (because for low-skill employees doing a Master does not pay even if they get a high wage).</a:t>
            </a:r>
          </a:p>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This does not mean that you don</a:t>
            </a:r>
            <a:r>
              <a:rPr lang="en-US" altLang="en-US" dirty="0">
                <a:latin typeface="Calibri" charset="0"/>
                <a:ea typeface="ＭＳ Ｐゴシック" charset="-128"/>
              </a:rPr>
              <a:t>’</a:t>
            </a:r>
            <a:r>
              <a:rPr lang="en-US" altLang="ja-JP" dirty="0">
                <a:latin typeface="Calibri" charset="0"/>
                <a:ea typeface="ＭＳ Ｐゴシック" charset="-128"/>
              </a:rPr>
              <a:t>t learn anything in a Master’s degree, or that you just need it as a certificate.</a:t>
            </a:r>
          </a:p>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The game shows that, </a:t>
            </a:r>
            <a:r>
              <a:rPr lang="en-US" altLang="x-none" b="1" dirty="0">
                <a:latin typeface="Calibri" charset="0"/>
                <a:ea typeface="ＭＳ Ｐゴシック" charset="-128"/>
              </a:rPr>
              <a:t>even if there would be no other effect </a:t>
            </a:r>
            <a:r>
              <a:rPr lang="en-US" altLang="x-none" dirty="0">
                <a:latin typeface="Calibri" charset="0"/>
                <a:ea typeface="ＭＳ Ｐゴシック" charset="-128"/>
              </a:rPr>
              <a:t>of a degree than just its different costs for high skill and low skill people, it might be worthwhile to obtain a degree for a high skill worker, to signal her ability.</a:t>
            </a:r>
          </a:p>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dirty="0">
                <a:latin typeface="Calibri" charset="0"/>
                <a:ea typeface="ＭＳ Ｐゴシック" charset="-128"/>
              </a:rPr>
              <a:t>The education you receive during your studies should even increase this effect.</a:t>
            </a:r>
          </a:p>
        </p:txBody>
      </p:sp>
    </p:spTree>
    <p:extLst>
      <p:ext uri="{BB962C8B-B14F-4D97-AF65-F5344CB8AC3E}">
        <p14:creationId xmlns:p14="http://schemas.microsoft.com/office/powerpoint/2010/main" val="168473392"/>
      </p:ext>
    </p:extLst>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sp>
        <p:nvSpPr>
          <p:cNvPr id="58370"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b="1" dirty="0">
                <a:latin typeface="Calibri" charset="0"/>
                <a:ea typeface="ＭＳ Ｐゴシック" charset="-128"/>
              </a:rPr>
              <a:t>Data</a:t>
            </a:r>
          </a:p>
          <a:p>
            <a:pPr marL="971550" lvl="1" indent="-514350">
              <a:buFont typeface="Times New Roman" charset="0"/>
              <a:buAutoNum type="alphaLcParenR" startAt="5"/>
            </a:pPr>
            <a:r>
              <a:rPr lang="en-US" altLang="x-none" dirty="0">
                <a:latin typeface="Calibri" charset="0"/>
                <a:ea typeface="ＭＳ Ｐゴシック" charset="-128"/>
              </a:rPr>
              <a:t>Compare the equilibrium prediction with the behavior of participants in the game. Is there a change in behavior over time? </a:t>
            </a:r>
          </a:p>
        </p:txBody>
      </p:sp>
    </p:spTree>
    <p:extLst>
      <p:ext uri="{BB962C8B-B14F-4D97-AF65-F5344CB8AC3E}">
        <p14:creationId xmlns:p14="http://schemas.microsoft.com/office/powerpoint/2010/main" val="740144409"/>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graphicFrame>
        <p:nvGraphicFramePr>
          <p:cNvPr id="5" name="Table 4"/>
          <p:cNvGraphicFramePr>
            <a:graphicFrameLocks noGrp="1"/>
          </p:cNvGraphicFramePr>
          <p:nvPr>
            <p:extLst>
              <p:ext uri="{D42A27DB-BD31-4B8C-83A1-F6EECF244321}">
                <p14:modId xmlns:p14="http://schemas.microsoft.com/office/powerpoint/2010/main" val="97737524"/>
              </p:ext>
            </p:extLst>
          </p:nvPr>
        </p:nvGraphicFramePr>
        <p:xfrm>
          <a:off x="152400" y="1258888"/>
          <a:ext cx="8763000" cy="4908550"/>
        </p:xfrm>
        <a:graphic>
          <a:graphicData uri="http://schemas.openxmlformats.org/drawingml/2006/table">
            <a:tbl>
              <a:tblPr/>
              <a:tblGrid>
                <a:gridCol w="1066800">
                  <a:extLst>
                    <a:ext uri="{9D8B030D-6E8A-4147-A177-3AD203B41FA5}">
                      <a16:colId xmlns:a16="http://schemas.microsoft.com/office/drawing/2014/main" val="20000"/>
                    </a:ext>
                  </a:extLst>
                </a:gridCol>
                <a:gridCol w="1123950">
                  <a:extLst>
                    <a:ext uri="{9D8B030D-6E8A-4147-A177-3AD203B41FA5}">
                      <a16:colId xmlns:a16="http://schemas.microsoft.com/office/drawing/2014/main" val="20001"/>
                    </a:ext>
                  </a:extLst>
                </a:gridCol>
                <a:gridCol w="1095375">
                  <a:extLst>
                    <a:ext uri="{9D8B030D-6E8A-4147-A177-3AD203B41FA5}">
                      <a16:colId xmlns:a16="http://schemas.microsoft.com/office/drawing/2014/main" val="20002"/>
                    </a:ext>
                  </a:extLst>
                </a:gridCol>
                <a:gridCol w="1643063">
                  <a:extLst>
                    <a:ext uri="{9D8B030D-6E8A-4147-A177-3AD203B41FA5}">
                      <a16:colId xmlns:a16="http://schemas.microsoft.com/office/drawing/2014/main" val="20003"/>
                    </a:ext>
                  </a:extLst>
                </a:gridCol>
                <a:gridCol w="390525">
                  <a:extLst>
                    <a:ext uri="{9D8B030D-6E8A-4147-A177-3AD203B41FA5}">
                      <a16:colId xmlns:a16="http://schemas.microsoft.com/office/drawing/2014/main" val="20004"/>
                    </a:ext>
                  </a:extLst>
                </a:gridCol>
                <a:gridCol w="1081087">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1676400">
                  <a:extLst>
                    <a:ext uri="{9D8B030D-6E8A-4147-A177-3AD203B41FA5}">
                      <a16:colId xmlns:a16="http://schemas.microsoft.com/office/drawing/2014/main" val="20007"/>
                    </a:ext>
                  </a:extLst>
                </a:gridCol>
              </a:tblGrid>
              <a:tr h="6858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Skill type</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 Master</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Avg. </a:t>
                      </a:r>
                      <a:r>
                        <a:rPr kumimoji="0" lang="en-US" altLang="x-none" sz="1800" b="0" i="0" u="none" strike="noStrike" cap="none" normalizeH="0" baseline="0" dirty="0" err="1">
                          <a:ln>
                            <a:noFill/>
                          </a:ln>
                          <a:solidFill>
                            <a:schemeClr val="tx1"/>
                          </a:solidFill>
                          <a:effectLst/>
                          <a:latin typeface="Calibri" charset="0"/>
                          <a:ea typeface="ＭＳ Ｐゴシック" charset="-128"/>
                        </a:rPr>
                        <a:t>Emp</a:t>
                      </a:r>
                      <a:r>
                        <a:rPr kumimoji="0" lang="en-US" altLang="x-none" sz="1800" b="0" i="0" u="none" strike="noStrike" cap="none" normalizeH="0" baseline="0" dirty="0">
                          <a:ln>
                            <a:noFill/>
                          </a:ln>
                          <a:solidFill>
                            <a:schemeClr val="tx1"/>
                          </a:solidFill>
                          <a:effectLst/>
                          <a:latin typeface="Calibri" charset="0"/>
                          <a:ea typeface="ＭＳ Ｐゴシック" charset="-128"/>
                        </a:rPr>
                        <a:t> income</a:t>
                      </a:r>
                      <a:br>
                        <a:rPr kumimoji="0" lang="en-US" altLang="x-none" sz="1800" b="0" i="0" u="none" strike="noStrike" cap="none" normalizeH="0" baseline="0" dirty="0">
                          <a:ln>
                            <a:noFill/>
                          </a:ln>
                          <a:solidFill>
                            <a:schemeClr val="tx1"/>
                          </a:solidFill>
                          <a:effectLst/>
                          <a:latin typeface="Calibri" charset="0"/>
                          <a:ea typeface="ＭＳ Ｐゴシック" charset="-128"/>
                        </a:rPr>
                      </a:br>
                      <a:r>
                        <a:rPr kumimoji="0" lang="en-US" altLang="x-none" sz="1800" b="0" i="0" u="none" strike="noStrike" cap="none" normalizeH="0" baseline="0" dirty="0">
                          <a:ln>
                            <a:noFill/>
                          </a:ln>
                          <a:solidFill>
                            <a:schemeClr val="tx1"/>
                          </a:solidFill>
                          <a:effectLst/>
                          <a:latin typeface="Calibri" charset="0"/>
                          <a:ea typeface="ＭＳ Ｐゴシック" charset="-128"/>
                        </a:rPr>
                        <a:t>no M/Master</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Master</a:t>
                      </a:r>
                      <a:br>
                        <a:rPr kumimoji="0" lang="en-US" altLang="x-none" sz="1800" b="0" i="0" u="none" strike="noStrike" cap="none" normalizeH="0" baseline="0" dirty="0">
                          <a:ln>
                            <a:noFill/>
                          </a:ln>
                          <a:solidFill>
                            <a:schemeClr val="tx1"/>
                          </a:solidFill>
                          <a:effectLst/>
                          <a:latin typeface="Calibri" charset="0"/>
                          <a:ea typeface="ＭＳ Ｐゴシック" charset="-128"/>
                        </a:rPr>
                      </a:br>
                      <a:r>
                        <a:rPr kumimoji="0" lang="en-US" altLang="x-none" sz="1800" b="0" i="0" u="none" strike="noStrike" cap="none" normalizeH="0" baseline="0" dirty="0">
                          <a:ln>
                            <a:noFill/>
                          </a:ln>
                          <a:solidFill>
                            <a:schemeClr val="tx1"/>
                          </a:solidFill>
                          <a:effectLst/>
                          <a:latin typeface="Calibri" charset="0"/>
                          <a:ea typeface="ＭＳ Ｐゴシック" charset="-128"/>
                        </a:rPr>
                        <a:t>observed</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 high wage</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Avg. Firm income</a:t>
                      </a:r>
                      <a:br>
                        <a:rPr kumimoji="0" lang="en-US" altLang="x-none" sz="1800" b="0" i="0" u="none" strike="noStrike" cap="none" normalizeH="0" baseline="0">
                          <a:ln>
                            <a:noFill/>
                          </a:ln>
                          <a:solidFill>
                            <a:schemeClr val="tx1"/>
                          </a:solidFill>
                          <a:effectLst/>
                          <a:latin typeface="Calibri" charset="0"/>
                          <a:ea typeface="ＭＳ Ｐゴシック" charset="-128"/>
                        </a:rPr>
                      </a:br>
                      <a:r>
                        <a:rPr kumimoji="0" lang="en-US" altLang="x-none" sz="1800" b="0" i="0" u="none" strike="noStrike" cap="none" normalizeH="0" baseline="0">
                          <a:ln>
                            <a:noFill/>
                          </a:ln>
                          <a:solidFill>
                            <a:schemeClr val="tx1"/>
                          </a:solidFill>
                          <a:effectLst/>
                          <a:latin typeface="Calibri" charset="0"/>
                          <a:ea typeface="ＭＳ Ｐゴシック" charset="-128"/>
                        </a:rPr>
                        <a:t>low w. / high w.</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1</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26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22%</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31 /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30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100%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 80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2</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24 /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14%</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 /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3"/>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30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60 / 80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3</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27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5"/>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80%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30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100%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 80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4</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14%</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15</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30 / -</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7"/>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10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50%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60 / 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5</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0%</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 </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 / -</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9"/>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67%</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20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50%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rgbClr val="000000"/>
                          </a:solidFill>
                          <a:effectLst/>
                          <a:latin typeface="Calibri" charset="0"/>
                          <a:ea typeface="ＭＳ Ｐゴシック" charset="-128"/>
                        </a:rPr>
                        <a:t>60 / 80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useBgFill="1">
        <p:nvSpPr>
          <p:cNvPr id="4" name="Rectangle 3"/>
          <p:cNvSpPr>
            <a:spLocks noChangeArrowheads="1"/>
          </p:cNvSpPr>
          <p:nvPr/>
        </p:nvSpPr>
        <p:spPr bwMode="auto">
          <a:xfrm>
            <a:off x="3429000" y="1316038"/>
            <a:ext cx="1752600" cy="4800600"/>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6" name="Rectangle 5"/>
          <p:cNvSpPr>
            <a:spLocks noChangeArrowheads="1"/>
          </p:cNvSpPr>
          <p:nvPr/>
        </p:nvSpPr>
        <p:spPr bwMode="auto">
          <a:xfrm>
            <a:off x="7239000" y="1295400"/>
            <a:ext cx="1752600" cy="4800600"/>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7" name="Rectangle 6"/>
          <p:cNvSpPr>
            <a:spLocks noChangeArrowheads="1"/>
          </p:cNvSpPr>
          <p:nvPr/>
        </p:nvSpPr>
        <p:spPr bwMode="auto">
          <a:xfrm>
            <a:off x="76200" y="2743200"/>
            <a:ext cx="8534400" cy="914400"/>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8" name="Rectangle 7"/>
          <p:cNvSpPr>
            <a:spLocks noChangeArrowheads="1"/>
          </p:cNvSpPr>
          <p:nvPr/>
        </p:nvSpPr>
        <p:spPr bwMode="auto">
          <a:xfrm>
            <a:off x="76200" y="3581400"/>
            <a:ext cx="8534400" cy="914400"/>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9" name="Rectangle 8"/>
          <p:cNvSpPr>
            <a:spLocks noChangeArrowheads="1"/>
          </p:cNvSpPr>
          <p:nvPr/>
        </p:nvSpPr>
        <p:spPr bwMode="auto">
          <a:xfrm>
            <a:off x="0" y="4495800"/>
            <a:ext cx="8534400" cy="914400"/>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10" name="Rectangle 9"/>
          <p:cNvSpPr>
            <a:spLocks noChangeArrowheads="1"/>
          </p:cNvSpPr>
          <p:nvPr/>
        </p:nvSpPr>
        <p:spPr bwMode="auto">
          <a:xfrm>
            <a:off x="76200" y="5334000"/>
            <a:ext cx="8839200" cy="914400"/>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Tree>
    <p:extLst>
      <p:ext uri="{BB962C8B-B14F-4D97-AF65-F5344CB8AC3E}">
        <p14:creationId xmlns:p14="http://schemas.microsoft.com/office/powerpoint/2010/main" val="100156701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graphicFrame>
        <p:nvGraphicFramePr>
          <p:cNvPr id="5" name="Table 4"/>
          <p:cNvGraphicFramePr>
            <a:graphicFrameLocks noGrp="1"/>
          </p:cNvGraphicFramePr>
          <p:nvPr>
            <p:extLst>
              <p:ext uri="{D42A27DB-BD31-4B8C-83A1-F6EECF244321}">
                <p14:modId xmlns:p14="http://schemas.microsoft.com/office/powerpoint/2010/main" val="1930661174"/>
              </p:ext>
            </p:extLst>
          </p:nvPr>
        </p:nvGraphicFramePr>
        <p:xfrm>
          <a:off x="152400" y="1258888"/>
          <a:ext cx="8763000" cy="4908550"/>
        </p:xfrm>
        <a:graphic>
          <a:graphicData uri="http://schemas.openxmlformats.org/drawingml/2006/table">
            <a:tbl>
              <a:tblPr/>
              <a:tblGrid>
                <a:gridCol w="1066800">
                  <a:extLst>
                    <a:ext uri="{9D8B030D-6E8A-4147-A177-3AD203B41FA5}">
                      <a16:colId xmlns:a16="http://schemas.microsoft.com/office/drawing/2014/main" val="20000"/>
                    </a:ext>
                  </a:extLst>
                </a:gridCol>
                <a:gridCol w="1123950">
                  <a:extLst>
                    <a:ext uri="{9D8B030D-6E8A-4147-A177-3AD203B41FA5}">
                      <a16:colId xmlns:a16="http://schemas.microsoft.com/office/drawing/2014/main" val="20001"/>
                    </a:ext>
                  </a:extLst>
                </a:gridCol>
                <a:gridCol w="1095375">
                  <a:extLst>
                    <a:ext uri="{9D8B030D-6E8A-4147-A177-3AD203B41FA5}">
                      <a16:colId xmlns:a16="http://schemas.microsoft.com/office/drawing/2014/main" val="20002"/>
                    </a:ext>
                  </a:extLst>
                </a:gridCol>
                <a:gridCol w="1643063">
                  <a:extLst>
                    <a:ext uri="{9D8B030D-6E8A-4147-A177-3AD203B41FA5}">
                      <a16:colId xmlns:a16="http://schemas.microsoft.com/office/drawing/2014/main" val="20003"/>
                    </a:ext>
                  </a:extLst>
                </a:gridCol>
                <a:gridCol w="390525">
                  <a:extLst>
                    <a:ext uri="{9D8B030D-6E8A-4147-A177-3AD203B41FA5}">
                      <a16:colId xmlns:a16="http://schemas.microsoft.com/office/drawing/2014/main" val="20004"/>
                    </a:ext>
                  </a:extLst>
                </a:gridCol>
                <a:gridCol w="1081087">
                  <a:extLst>
                    <a:ext uri="{9D8B030D-6E8A-4147-A177-3AD203B41FA5}">
                      <a16:colId xmlns:a16="http://schemas.microsoft.com/office/drawing/2014/main" val="20005"/>
                    </a:ext>
                  </a:extLst>
                </a:gridCol>
                <a:gridCol w="685800">
                  <a:extLst>
                    <a:ext uri="{9D8B030D-6E8A-4147-A177-3AD203B41FA5}">
                      <a16:colId xmlns:a16="http://schemas.microsoft.com/office/drawing/2014/main" val="20006"/>
                    </a:ext>
                  </a:extLst>
                </a:gridCol>
                <a:gridCol w="1676400">
                  <a:extLst>
                    <a:ext uri="{9D8B030D-6E8A-4147-A177-3AD203B41FA5}">
                      <a16:colId xmlns:a16="http://schemas.microsoft.com/office/drawing/2014/main" val="20007"/>
                    </a:ext>
                  </a:extLst>
                </a:gridCol>
              </a:tblGrid>
              <a:tr h="6858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Skill type</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 Master</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Avg. </a:t>
                      </a:r>
                      <a:r>
                        <a:rPr kumimoji="0" lang="en-US" altLang="x-none" sz="1800" b="0" i="0" u="none" strike="noStrike" cap="none" normalizeH="0" baseline="0" dirty="0" err="1">
                          <a:ln>
                            <a:noFill/>
                          </a:ln>
                          <a:solidFill>
                            <a:schemeClr val="tx1"/>
                          </a:solidFill>
                          <a:effectLst/>
                          <a:latin typeface="Calibri" charset="0"/>
                          <a:ea typeface="ＭＳ Ｐゴシック" charset="-128"/>
                        </a:rPr>
                        <a:t>Emp</a:t>
                      </a:r>
                      <a:r>
                        <a:rPr kumimoji="0" lang="en-US" altLang="x-none" sz="1800" b="0" i="0" u="none" strike="noStrike" cap="none" normalizeH="0" baseline="0" dirty="0">
                          <a:ln>
                            <a:noFill/>
                          </a:ln>
                          <a:solidFill>
                            <a:schemeClr val="tx1"/>
                          </a:solidFill>
                          <a:effectLst/>
                          <a:latin typeface="Calibri" charset="0"/>
                          <a:ea typeface="ＭＳ Ｐゴシック" charset="-128"/>
                        </a:rPr>
                        <a:t> income</a:t>
                      </a:r>
                      <a:br>
                        <a:rPr kumimoji="0" lang="en-US" altLang="x-none" sz="1800" b="0" i="0" u="none" strike="noStrike" cap="none" normalizeH="0" baseline="0" dirty="0">
                          <a:ln>
                            <a:noFill/>
                          </a:ln>
                          <a:solidFill>
                            <a:schemeClr val="tx1"/>
                          </a:solidFill>
                          <a:effectLst/>
                          <a:latin typeface="Calibri" charset="0"/>
                          <a:ea typeface="ＭＳ Ｐゴシック" charset="-128"/>
                        </a:rPr>
                      </a:br>
                      <a:r>
                        <a:rPr kumimoji="0" lang="en-US" altLang="x-none" sz="1800" b="0" i="0" u="none" strike="noStrike" cap="none" normalizeH="0" baseline="0" dirty="0">
                          <a:ln>
                            <a:noFill/>
                          </a:ln>
                          <a:solidFill>
                            <a:schemeClr val="tx1"/>
                          </a:solidFill>
                          <a:effectLst/>
                          <a:latin typeface="Calibri" charset="0"/>
                          <a:ea typeface="ＭＳ Ｐゴシック" charset="-128"/>
                        </a:rPr>
                        <a:t>no M./Master</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Master</a:t>
                      </a:r>
                      <a:br>
                        <a:rPr kumimoji="0" lang="en-US" altLang="x-none" sz="1800" b="0" i="0" u="none" strike="noStrike" cap="none" normalizeH="0" baseline="0" dirty="0">
                          <a:ln>
                            <a:noFill/>
                          </a:ln>
                          <a:solidFill>
                            <a:schemeClr val="tx1"/>
                          </a:solidFill>
                          <a:effectLst/>
                          <a:latin typeface="Calibri" charset="0"/>
                          <a:ea typeface="ＭＳ Ｐゴシック" charset="-128"/>
                        </a:rPr>
                      </a:br>
                      <a:r>
                        <a:rPr kumimoji="0" lang="en-US" altLang="x-none" sz="1800" b="0" i="0" u="none" strike="noStrike" cap="none" normalizeH="0" baseline="0" dirty="0">
                          <a:ln>
                            <a:noFill/>
                          </a:ln>
                          <a:solidFill>
                            <a:schemeClr val="tx1"/>
                          </a:solidFill>
                          <a:effectLst/>
                          <a:latin typeface="Calibri" charset="0"/>
                          <a:ea typeface="ＭＳ Ｐゴシック" charset="-128"/>
                        </a:rPr>
                        <a:t>observed</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 high wage</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Avg. Firm income</a:t>
                      </a:r>
                      <a:br>
                        <a:rPr kumimoji="0" lang="en-US" altLang="x-none" sz="1800" b="0" i="0" u="none" strike="noStrike" cap="none" normalizeH="0" baseline="0">
                          <a:ln>
                            <a:noFill/>
                          </a:ln>
                          <a:solidFill>
                            <a:schemeClr val="tx1"/>
                          </a:solidFill>
                          <a:effectLst/>
                          <a:latin typeface="Calibri" charset="0"/>
                          <a:ea typeface="ＭＳ Ｐゴシック" charset="-128"/>
                        </a:rPr>
                      </a:br>
                      <a:r>
                        <a:rPr kumimoji="0" lang="en-US" altLang="x-none" sz="1800" b="0" i="0" u="none" strike="noStrike" cap="none" normalizeH="0" baseline="0">
                          <a:ln>
                            <a:noFill/>
                          </a:ln>
                          <a:solidFill>
                            <a:schemeClr val="tx1"/>
                          </a:solidFill>
                          <a:effectLst/>
                          <a:latin typeface="Calibri" charset="0"/>
                          <a:ea typeface="ＭＳ Ｐゴシック" charset="-128"/>
                        </a:rPr>
                        <a:t>low w. / high w.</a:t>
                      </a:r>
                    </a:p>
                  </a:txBody>
                  <a:tcPr marL="0" marR="0" marT="0" marB="0" anchor="ctr"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1</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26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22%</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31 /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30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100%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 80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2</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24 /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14%</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 /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3"/>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30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60 / 80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3</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27 / -</a:t>
                      </a:r>
                    </a:p>
                  </a:txBody>
                  <a:tcPr marL="9525" marR="9525" marT="9524" marB="0"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5"/>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80%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30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100%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 80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4</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rgbClr val="000000"/>
                          </a:solidFill>
                          <a:effectLst/>
                          <a:latin typeface="Calibri" charset="0"/>
                          <a:ea typeface="ＭＳ Ｐゴシック" charset="-128"/>
                        </a:rPr>
                        <a:t>14%</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15</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30 / -</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7"/>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10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50%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60 / 0</a:t>
                      </a:r>
                    </a:p>
                  </a:txBody>
                  <a:tcPr marL="9525" marR="9525" marT="9524"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a:ln>
                            <a:noFill/>
                          </a:ln>
                          <a:solidFill>
                            <a:schemeClr val="tx1"/>
                          </a:solidFill>
                          <a:effectLst/>
                          <a:latin typeface="Calibri" charset="0"/>
                          <a:ea typeface="ＭＳ Ｐゴシック" charset="-128"/>
                        </a:rPr>
                        <a:t>Round 5</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low</a:t>
                      </a:r>
                    </a:p>
                  </a:txBody>
                  <a:tcPr marL="0" marR="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 0%</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 </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no</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0%</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33 / -</a:t>
                      </a:r>
                    </a:p>
                  </a:txBody>
                  <a:tcPr marL="9525" marR="9525" marT="9524"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9"/>
                  </a:ext>
                </a:extLst>
              </a:tr>
              <a:tr h="422275">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1"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high</a:t>
                      </a: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67%</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20 / 20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Times New Roman" charset="0"/>
                        <a:ea typeface="ＭＳ Ｐゴシック" charset="-128"/>
                      </a:endParaRP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chemeClr val="tx1"/>
                          </a:solidFill>
                          <a:effectLst/>
                          <a:latin typeface="Calibri" charset="0"/>
                          <a:ea typeface="ＭＳ Ｐゴシック" charset="-128"/>
                        </a:rPr>
                        <a:t>yes</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a:ln>
                            <a:noFill/>
                          </a:ln>
                          <a:solidFill>
                            <a:srgbClr val="000000"/>
                          </a:solidFill>
                          <a:effectLst/>
                          <a:latin typeface="Calibri" charset="0"/>
                          <a:ea typeface="ＭＳ Ｐゴシック" charset="-128"/>
                        </a:rPr>
                        <a:t>50%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rgbClr val="000000"/>
                          </a:solidFill>
                          <a:effectLst/>
                          <a:latin typeface="Calibri" charset="0"/>
                          <a:ea typeface="ＭＳ Ｐゴシック" charset="-128"/>
                        </a:rPr>
                        <a:t>60 / 80</a:t>
                      </a:r>
                    </a:p>
                  </a:txBody>
                  <a:tcPr marL="9525" marR="9525" marT="9524"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782955612"/>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solidFill>
                  <a:srgbClr val="FF0000"/>
                </a:solidFill>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latin typeface="Calibri" charset="0"/>
                <a:ea typeface="ＭＳ Ｐゴシック" charset="-128"/>
              </a:rPr>
              <a:t>We solve for Nash Equilibria.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Bayesian Nash Eq.</a:t>
            </a:r>
            <a:endParaRPr lang="en-US" altLang="x-none" i="1" dirty="0">
              <a:latin typeface="Calibri" charset="0"/>
              <a:ea typeface="ＭＳ Ｐゴシック" charset="-128"/>
            </a:endParaRPr>
          </a:p>
          <a:p>
            <a:pPr lvl="1" eaLnBrk="1" hangingPunct="1">
              <a:lnSpc>
                <a:spcPct val="80000"/>
              </a:lnSpc>
              <a:buFont typeface="Wingdings" pitchFamily="2" charset="2"/>
              <a:buChar char="§"/>
              <a:defRPr/>
            </a:pPr>
            <a:r>
              <a:rPr lang="en-US" altLang="x-none" dirty="0">
                <a:latin typeface="Calibri" charset="0"/>
                <a:ea typeface="ＭＳ Ｐゴシック" charset="-128"/>
              </a:rPr>
              <a:t>(We test whether beliefs about player types are correctly updated along the equilibrium path.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Perfect Bayesian Nash Equilibrium</a:t>
            </a:r>
            <a:r>
              <a:rPr lang="en-US" altLang="x-none" dirty="0">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303035790"/>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3"/>
          <p:cNvSpPr txBox="1">
            <a:spLocks noChangeArrowheads="1"/>
          </p:cNvSpPr>
          <p:nvPr/>
        </p:nvSpPr>
        <p:spPr bwMode="auto">
          <a:xfrm>
            <a:off x="152400" y="1066800"/>
            <a:ext cx="8991600" cy="10668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rPr>
              <a:t>Wage: l: 20, h: 40, Profitability: l. </a:t>
            </a:r>
            <a:r>
              <a:rPr lang="en-US" sz="2800" kern="0" dirty="0" err="1">
                <a:latin typeface="Calibri" pitchFamily="34" charset="0"/>
                <a:ea typeface="+mn-ea"/>
              </a:rPr>
              <a:t>sk</a:t>
            </a:r>
            <a:r>
              <a:rPr lang="en-US" sz="2800" kern="0" dirty="0">
                <a:latin typeface="Calibri" pitchFamily="34" charset="0"/>
                <a:ea typeface="+mn-ea"/>
              </a:rPr>
              <a:t>: 40, h. </a:t>
            </a:r>
            <a:r>
              <a:rPr lang="en-US" sz="2800" kern="0" dirty="0" err="1">
                <a:latin typeface="Calibri" pitchFamily="34" charset="0"/>
                <a:ea typeface="+mn-ea"/>
              </a:rPr>
              <a:t>sk</a:t>
            </a:r>
            <a:r>
              <a:rPr lang="en-US" sz="2800" kern="0" dirty="0">
                <a:latin typeface="Calibri" pitchFamily="34" charset="0"/>
                <a:ea typeface="+mn-ea"/>
              </a:rPr>
              <a:t>: 40+2*Wage</a:t>
            </a:r>
          </a:p>
          <a:p>
            <a:pPr marL="342900" indent="-342900">
              <a:lnSpc>
                <a:spcPct val="80000"/>
              </a:lnSpc>
              <a:spcBef>
                <a:spcPct val="20000"/>
              </a:spcBef>
              <a:buClr>
                <a:srgbClr val="01326D"/>
              </a:buClr>
              <a:buFont typeface="Wingdings" pitchFamily="2" charset="2"/>
              <a:buChar char="§"/>
              <a:defRPr/>
            </a:pPr>
            <a:r>
              <a:rPr lang="en-US" sz="2800" kern="0" dirty="0">
                <a:latin typeface="Calibri" pitchFamily="34" charset="0"/>
                <a:ea typeface="+mn-ea"/>
              </a:rPr>
              <a:t>Master Costs: high skill: 10, low skill 25</a:t>
            </a:r>
          </a:p>
        </p:txBody>
      </p:sp>
      <p:sp>
        <p:nvSpPr>
          <p:cNvPr id="37890"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Information updating</a:t>
            </a:r>
          </a:p>
        </p:txBody>
      </p:sp>
      <p:sp>
        <p:nvSpPr>
          <p:cNvPr id="37891" name="Oval 7"/>
          <p:cNvSpPr>
            <a:spLocks noChangeArrowheads="1"/>
          </p:cNvSpPr>
          <p:nvPr/>
        </p:nvSpPr>
        <p:spPr bwMode="auto">
          <a:xfrm>
            <a:off x="2057400" y="2590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8197" name="Oval 8"/>
          <p:cNvSpPr>
            <a:spLocks noChangeArrowheads="1"/>
          </p:cNvSpPr>
          <p:nvPr/>
        </p:nvSpPr>
        <p:spPr bwMode="auto">
          <a:xfrm>
            <a:off x="4114800" y="2057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8198" name="Straight Connector 10"/>
          <p:cNvCxnSpPr>
            <a:cxnSpLocks noChangeShapeType="1"/>
            <a:stCxn id="37891" idx="7"/>
            <a:endCxn id="8197" idx="2"/>
          </p:cNvCxnSpPr>
          <p:nvPr/>
        </p:nvCxnSpPr>
        <p:spPr bwMode="auto">
          <a:xfrm rot="5400000" flipH="1" flipV="1">
            <a:off x="3266281" y="1842294"/>
            <a:ext cx="2905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199" name="Straight Connector 12"/>
          <p:cNvCxnSpPr>
            <a:cxnSpLocks noChangeShapeType="1"/>
            <a:stCxn id="8197" idx="7"/>
          </p:cNvCxnSpPr>
          <p:nvPr/>
        </p:nvCxnSpPr>
        <p:spPr bwMode="auto">
          <a:xfrm rot="5400000" flipH="1" flipV="1">
            <a:off x="5726113" y="1177925"/>
            <a:ext cx="19050" cy="1939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200" name="Straight Connector 13"/>
          <p:cNvCxnSpPr>
            <a:cxnSpLocks noChangeShapeType="1"/>
            <a:stCxn id="8197" idx="5"/>
          </p:cNvCxnSpPr>
          <p:nvPr/>
        </p:nvCxnSpPr>
        <p:spPr bwMode="auto">
          <a:xfrm rot="5400000" flipH="1" flipV="1">
            <a:off x="5709444" y="1570831"/>
            <a:ext cx="128588" cy="2016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201" name="TextBox 16"/>
          <p:cNvSpPr txBox="1">
            <a:spLocks noChangeArrowheads="1"/>
          </p:cNvSpPr>
          <p:nvPr/>
        </p:nvSpPr>
        <p:spPr bwMode="auto">
          <a:xfrm>
            <a:off x="7010400" y="2286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( 10 , 60 )</a:t>
            </a:r>
          </a:p>
        </p:txBody>
      </p:sp>
      <p:sp>
        <p:nvSpPr>
          <p:cNvPr id="37897" name="TextBox 17"/>
          <p:cNvSpPr txBox="1">
            <a:spLocks noChangeArrowheads="1"/>
          </p:cNvSpPr>
          <p:nvPr/>
        </p:nvSpPr>
        <p:spPr bwMode="auto">
          <a:xfrm>
            <a:off x="7086600" y="2667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80 )</a:t>
            </a:r>
          </a:p>
        </p:txBody>
      </p:sp>
      <p:sp>
        <p:nvSpPr>
          <p:cNvPr id="8203" name="TextBox 18"/>
          <p:cNvSpPr txBox="1">
            <a:spLocks noChangeArrowheads="1"/>
          </p:cNvSpPr>
          <p:nvPr/>
        </p:nvSpPr>
        <p:spPr bwMode="auto">
          <a:xfrm>
            <a:off x="7086600" y="39624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-5 , 20 )</a:t>
            </a:r>
          </a:p>
        </p:txBody>
      </p:sp>
      <p:sp>
        <p:nvSpPr>
          <p:cNvPr id="8204" name="TextBox 20"/>
          <p:cNvSpPr txBox="1">
            <a:spLocks noChangeArrowheads="1"/>
          </p:cNvSpPr>
          <p:nvPr/>
        </p:nvSpPr>
        <p:spPr bwMode="auto">
          <a:xfrm>
            <a:off x="3200400" y="2514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8205" name="TextBox 21"/>
          <p:cNvSpPr txBox="1">
            <a:spLocks noChangeArrowheads="1"/>
          </p:cNvSpPr>
          <p:nvPr/>
        </p:nvSpPr>
        <p:spPr bwMode="auto">
          <a:xfrm>
            <a:off x="2971800" y="32004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sp>
        <p:nvSpPr>
          <p:cNvPr id="8206" name="TextBox 22"/>
          <p:cNvSpPr txBox="1">
            <a:spLocks noChangeArrowheads="1"/>
          </p:cNvSpPr>
          <p:nvPr/>
        </p:nvSpPr>
        <p:spPr bwMode="auto">
          <a:xfrm>
            <a:off x="5486400" y="208915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8207" name="TextBox 23"/>
          <p:cNvSpPr txBox="1">
            <a:spLocks noChangeArrowheads="1"/>
          </p:cNvSpPr>
          <p:nvPr/>
        </p:nvSpPr>
        <p:spPr bwMode="auto">
          <a:xfrm>
            <a:off x="5475288" y="231775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37903" name="TextBox 16"/>
          <p:cNvSpPr txBox="1">
            <a:spLocks noChangeArrowheads="1"/>
          </p:cNvSpPr>
          <p:nvPr/>
        </p:nvSpPr>
        <p:spPr bwMode="auto">
          <a:xfrm>
            <a:off x="7086600" y="3124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(20 , 60 )</a:t>
            </a:r>
          </a:p>
        </p:txBody>
      </p:sp>
      <p:sp>
        <p:nvSpPr>
          <p:cNvPr id="37904" name="TextBox 17"/>
          <p:cNvSpPr txBox="1">
            <a:spLocks noChangeArrowheads="1"/>
          </p:cNvSpPr>
          <p:nvPr/>
        </p:nvSpPr>
        <p:spPr bwMode="auto">
          <a:xfrm>
            <a:off x="7086600" y="43545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0 )</a:t>
            </a:r>
          </a:p>
        </p:txBody>
      </p:sp>
      <p:sp>
        <p:nvSpPr>
          <p:cNvPr id="37905" name="TextBox 18"/>
          <p:cNvSpPr txBox="1">
            <a:spLocks noChangeArrowheads="1"/>
          </p:cNvSpPr>
          <p:nvPr/>
        </p:nvSpPr>
        <p:spPr bwMode="auto">
          <a:xfrm>
            <a:off x="7086600" y="48117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( 20 , 20 )</a:t>
            </a:r>
          </a:p>
        </p:txBody>
      </p:sp>
      <p:sp>
        <p:nvSpPr>
          <p:cNvPr id="37906" name="TextBox 16"/>
          <p:cNvSpPr txBox="1">
            <a:spLocks noChangeArrowheads="1"/>
          </p:cNvSpPr>
          <p:nvPr/>
        </p:nvSpPr>
        <p:spPr bwMode="auto">
          <a:xfrm>
            <a:off x="381000" y="2590800"/>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high skill</a:t>
            </a:r>
          </a:p>
        </p:txBody>
      </p:sp>
      <p:sp>
        <p:nvSpPr>
          <p:cNvPr id="37907" name="TextBox 16"/>
          <p:cNvSpPr txBox="1">
            <a:spLocks noChangeArrowheads="1"/>
          </p:cNvSpPr>
          <p:nvPr/>
        </p:nvSpPr>
        <p:spPr bwMode="auto">
          <a:xfrm>
            <a:off x="381000" y="4038600"/>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low skill</a:t>
            </a:r>
          </a:p>
        </p:txBody>
      </p:sp>
      <p:sp>
        <p:nvSpPr>
          <p:cNvPr id="37908" name="Oval 7"/>
          <p:cNvSpPr>
            <a:spLocks noChangeArrowheads="1"/>
          </p:cNvSpPr>
          <p:nvPr/>
        </p:nvSpPr>
        <p:spPr bwMode="auto">
          <a:xfrm>
            <a:off x="2057400" y="3962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8214" name="Oval 8"/>
          <p:cNvSpPr>
            <a:spLocks noChangeArrowheads="1"/>
          </p:cNvSpPr>
          <p:nvPr/>
        </p:nvSpPr>
        <p:spPr bwMode="auto">
          <a:xfrm>
            <a:off x="4114800" y="36576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8215" name="Straight Connector 10"/>
          <p:cNvCxnSpPr>
            <a:cxnSpLocks noChangeShapeType="1"/>
            <a:stCxn id="37908" idx="7"/>
            <a:endCxn id="8214" idx="2"/>
          </p:cNvCxnSpPr>
          <p:nvPr/>
        </p:nvCxnSpPr>
        <p:spPr bwMode="auto">
          <a:xfrm rot="5400000" flipH="1" flipV="1">
            <a:off x="3380581" y="3328194"/>
            <a:ext cx="619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216" name="Straight Connector 12"/>
          <p:cNvCxnSpPr>
            <a:cxnSpLocks noChangeShapeType="1"/>
            <a:stCxn id="8214" idx="7"/>
          </p:cNvCxnSpPr>
          <p:nvPr/>
        </p:nvCxnSpPr>
        <p:spPr bwMode="auto">
          <a:xfrm rot="5400000" flipH="1" flipV="1">
            <a:off x="5799931" y="2699544"/>
            <a:ext cx="23813"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217" name="Straight Connector 13"/>
          <p:cNvCxnSpPr>
            <a:cxnSpLocks noChangeShapeType="1"/>
            <a:stCxn id="8214" idx="5"/>
          </p:cNvCxnSpPr>
          <p:nvPr/>
        </p:nvCxnSpPr>
        <p:spPr bwMode="auto">
          <a:xfrm rot="16200000" flipH="1">
            <a:off x="5799932" y="3209131"/>
            <a:ext cx="23812"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218" name="TextBox 22"/>
          <p:cNvSpPr txBox="1">
            <a:spLocks noChangeArrowheads="1"/>
          </p:cNvSpPr>
          <p:nvPr/>
        </p:nvSpPr>
        <p:spPr bwMode="auto">
          <a:xfrm>
            <a:off x="5791200" y="3698875"/>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8219" name="TextBox 23"/>
          <p:cNvSpPr txBox="1">
            <a:spLocks noChangeArrowheads="1"/>
          </p:cNvSpPr>
          <p:nvPr/>
        </p:nvSpPr>
        <p:spPr bwMode="auto">
          <a:xfrm>
            <a:off x="5715000" y="400685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cxnSp>
        <p:nvCxnSpPr>
          <p:cNvPr id="37915" name="Straight Connector 10"/>
          <p:cNvCxnSpPr>
            <a:cxnSpLocks noChangeShapeType="1"/>
            <a:stCxn id="37917" idx="7"/>
            <a:endCxn id="37891" idx="2"/>
          </p:cNvCxnSpPr>
          <p:nvPr/>
        </p:nvCxnSpPr>
        <p:spPr bwMode="auto">
          <a:xfrm rot="5400000" flipH="1" flipV="1">
            <a:off x="1361281" y="2528094"/>
            <a:ext cx="290513"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7916" name="Straight Connector 10"/>
          <p:cNvCxnSpPr>
            <a:cxnSpLocks noChangeShapeType="1"/>
            <a:stCxn id="37917" idx="5"/>
            <a:endCxn id="37908" idx="2"/>
          </p:cNvCxnSpPr>
          <p:nvPr/>
        </p:nvCxnSpPr>
        <p:spPr bwMode="auto">
          <a:xfrm rot="16200000" flipH="1">
            <a:off x="1208882" y="3456781"/>
            <a:ext cx="595312"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37917" name="Oval 7"/>
          <p:cNvSpPr>
            <a:spLocks noChangeArrowheads="1"/>
          </p:cNvSpPr>
          <p:nvPr/>
        </p:nvSpPr>
        <p:spPr bwMode="auto">
          <a:xfrm>
            <a:off x="304800" y="31242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37918" name="Oval 8"/>
          <p:cNvSpPr>
            <a:spLocks noChangeArrowheads="1"/>
          </p:cNvSpPr>
          <p:nvPr/>
        </p:nvSpPr>
        <p:spPr bwMode="auto">
          <a:xfrm>
            <a:off x="4953000" y="2819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37919" name="Straight Connector 10"/>
          <p:cNvCxnSpPr>
            <a:cxnSpLocks noChangeShapeType="1"/>
            <a:stCxn id="37891" idx="5"/>
            <a:endCxn id="37918" idx="2"/>
          </p:cNvCxnSpPr>
          <p:nvPr/>
        </p:nvCxnSpPr>
        <p:spPr bwMode="auto">
          <a:xfrm rot="5400000" flipH="1" flipV="1">
            <a:off x="3823494" y="2047081"/>
            <a:ext cx="14288"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7920" name="Straight Connector 12"/>
          <p:cNvCxnSpPr>
            <a:cxnSpLocks noChangeShapeType="1"/>
            <a:stCxn id="37918" idx="7"/>
          </p:cNvCxnSpPr>
          <p:nvPr/>
        </p:nvCxnSpPr>
        <p:spPr bwMode="auto">
          <a:xfrm rot="5400000" flipH="1" flipV="1">
            <a:off x="6180931" y="2318544"/>
            <a:ext cx="23813" cy="1177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7921" name="Straight Connector 13"/>
          <p:cNvCxnSpPr>
            <a:cxnSpLocks noChangeShapeType="1"/>
            <a:stCxn id="37918" idx="5"/>
          </p:cNvCxnSpPr>
          <p:nvPr/>
        </p:nvCxnSpPr>
        <p:spPr bwMode="auto">
          <a:xfrm rot="5400000" flipH="1" flipV="1">
            <a:off x="6204744" y="27519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8227" name="TextBox 16"/>
          <p:cNvSpPr txBox="1">
            <a:spLocks noChangeArrowheads="1"/>
          </p:cNvSpPr>
          <p:nvPr/>
        </p:nvSpPr>
        <p:spPr bwMode="auto">
          <a:xfrm>
            <a:off x="6999288" y="19923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( 30 , 80 )</a:t>
            </a:r>
          </a:p>
        </p:txBody>
      </p:sp>
      <p:sp>
        <p:nvSpPr>
          <p:cNvPr id="37923" name="TextBox 22"/>
          <p:cNvSpPr txBox="1">
            <a:spLocks noChangeArrowheads="1"/>
          </p:cNvSpPr>
          <p:nvPr/>
        </p:nvSpPr>
        <p:spPr bwMode="auto">
          <a:xfrm>
            <a:off x="5638800" y="266700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37924" name="TextBox 23"/>
          <p:cNvSpPr txBox="1">
            <a:spLocks noChangeArrowheads="1"/>
          </p:cNvSpPr>
          <p:nvPr/>
        </p:nvSpPr>
        <p:spPr bwMode="auto">
          <a:xfrm>
            <a:off x="5867400" y="312420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8230" name="TextBox 18"/>
          <p:cNvSpPr txBox="1">
            <a:spLocks noChangeArrowheads="1"/>
          </p:cNvSpPr>
          <p:nvPr/>
        </p:nvSpPr>
        <p:spPr bwMode="auto">
          <a:xfrm>
            <a:off x="7086600" y="3505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15 , 0 )</a:t>
            </a:r>
          </a:p>
        </p:txBody>
      </p:sp>
      <p:sp>
        <p:nvSpPr>
          <p:cNvPr id="37926" name="Oval 8"/>
          <p:cNvSpPr>
            <a:spLocks noChangeArrowheads="1"/>
          </p:cNvSpPr>
          <p:nvPr/>
        </p:nvSpPr>
        <p:spPr bwMode="auto">
          <a:xfrm>
            <a:off x="4953000" y="4495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37927" name="Straight Connector 10"/>
          <p:cNvCxnSpPr>
            <a:cxnSpLocks noChangeShapeType="1"/>
            <a:stCxn id="37908" idx="5"/>
            <a:endCxn id="37926" idx="2"/>
          </p:cNvCxnSpPr>
          <p:nvPr/>
        </p:nvCxnSpPr>
        <p:spPr bwMode="auto">
          <a:xfrm rot="16200000" flipH="1">
            <a:off x="3685382" y="3571081"/>
            <a:ext cx="290512"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7928" name="Straight Connector 12"/>
          <p:cNvCxnSpPr>
            <a:cxnSpLocks noChangeShapeType="1"/>
            <a:stCxn id="37926" idx="7"/>
          </p:cNvCxnSpPr>
          <p:nvPr/>
        </p:nvCxnSpPr>
        <p:spPr bwMode="auto">
          <a:xfrm rot="5400000" flipH="1" flipV="1">
            <a:off x="6219031" y="3956844"/>
            <a:ext cx="23813"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7929" name="Straight Connector 13"/>
          <p:cNvCxnSpPr>
            <a:cxnSpLocks noChangeShapeType="1"/>
            <a:stCxn id="37926" idx="5"/>
          </p:cNvCxnSpPr>
          <p:nvPr/>
        </p:nvCxnSpPr>
        <p:spPr bwMode="auto">
          <a:xfrm rot="5400000" flipH="1" flipV="1">
            <a:off x="6204744" y="44283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37930" name="TextBox 22"/>
          <p:cNvSpPr txBox="1">
            <a:spLocks noChangeArrowheads="1"/>
          </p:cNvSpPr>
          <p:nvPr/>
        </p:nvSpPr>
        <p:spPr bwMode="auto">
          <a:xfrm>
            <a:off x="5791200" y="4538663"/>
            <a:ext cx="1066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37931" name="TextBox 23"/>
          <p:cNvSpPr txBox="1">
            <a:spLocks noChangeArrowheads="1"/>
          </p:cNvSpPr>
          <p:nvPr/>
        </p:nvSpPr>
        <p:spPr bwMode="auto">
          <a:xfrm>
            <a:off x="5824538" y="4800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8237" name="TextBox 20"/>
          <p:cNvSpPr txBox="1">
            <a:spLocks noChangeArrowheads="1"/>
          </p:cNvSpPr>
          <p:nvPr/>
        </p:nvSpPr>
        <p:spPr bwMode="auto">
          <a:xfrm>
            <a:off x="3048000" y="4038600"/>
            <a:ext cx="1143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8238" name="TextBox 21"/>
          <p:cNvSpPr txBox="1">
            <a:spLocks noChangeArrowheads="1"/>
          </p:cNvSpPr>
          <p:nvPr/>
        </p:nvSpPr>
        <p:spPr bwMode="auto">
          <a:xfrm>
            <a:off x="3352800" y="48006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cxnSp>
        <p:nvCxnSpPr>
          <p:cNvPr id="37934" name="Straight Connector 67"/>
          <p:cNvCxnSpPr>
            <a:cxnSpLocks noChangeShapeType="1"/>
            <a:stCxn id="37918" idx="4"/>
            <a:endCxn id="37926" idx="0"/>
          </p:cNvCxnSpPr>
          <p:nvPr/>
        </p:nvCxnSpPr>
        <p:spPr bwMode="auto">
          <a:xfrm rot="5400000">
            <a:off x="4838701" y="4000500"/>
            <a:ext cx="990600" cy="3175"/>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8242" name="Straight Connector 68"/>
          <p:cNvCxnSpPr>
            <a:cxnSpLocks noChangeShapeType="1"/>
            <a:stCxn id="8197" idx="4"/>
            <a:endCxn id="8214" idx="0"/>
          </p:cNvCxnSpPr>
          <p:nvPr/>
        </p:nvCxnSpPr>
        <p:spPr bwMode="auto">
          <a:xfrm rot="5400000">
            <a:off x="4038601" y="3200400"/>
            <a:ext cx="914400" cy="3175"/>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sp>
        <p:nvSpPr>
          <p:cNvPr id="37936" name="TextBox 17"/>
          <p:cNvSpPr txBox="1">
            <a:spLocks noChangeArrowheads="1"/>
          </p:cNvSpPr>
          <p:nvPr/>
        </p:nvSpPr>
        <p:spPr bwMode="auto">
          <a:xfrm>
            <a:off x="1371600" y="2971800"/>
            <a:ext cx="38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a:t>
            </a:r>
          </a:p>
        </p:txBody>
      </p:sp>
      <p:sp>
        <p:nvSpPr>
          <p:cNvPr id="37937" name="TextBox 17"/>
          <p:cNvSpPr txBox="1">
            <a:spLocks noChangeArrowheads="1"/>
          </p:cNvSpPr>
          <p:nvPr/>
        </p:nvSpPr>
        <p:spPr bwMode="auto">
          <a:xfrm>
            <a:off x="1371600" y="36576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a:t>
            </a:r>
          </a:p>
        </p:txBody>
      </p:sp>
    </p:spTree>
    <p:extLst>
      <p:ext uri="{BB962C8B-B14F-4D97-AF65-F5344CB8AC3E}">
        <p14:creationId xmlns:p14="http://schemas.microsoft.com/office/powerpoint/2010/main" val="114915550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0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2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20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2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2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2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24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19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20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20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20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2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2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21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217"/>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56">
                                            <p:txEl>
                                              <p:pRg st="1" end="1"/>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2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201"/>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823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P spid="8201" grpId="0"/>
      <p:bldP spid="8203" grpId="0"/>
      <p:bldP spid="8204" grpId="0"/>
      <p:bldP spid="8205" grpId="0"/>
      <p:bldP spid="8206" grpId="0"/>
      <p:bldP spid="8207" grpId="0"/>
      <p:bldP spid="8214" grpId="0" animBg="1"/>
      <p:bldP spid="8218" grpId="0"/>
      <p:bldP spid="8219" grpId="0"/>
      <p:bldP spid="8227" grpId="0"/>
      <p:bldP spid="8230" grpId="0"/>
      <p:bldP spid="8237" grpId="0"/>
      <p:bldP spid="823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sp>
        <p:nvSpPr>
          <p:cNvPr id="39938"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a:latin typeface="Calibri" charset="0"/>
              <a:ea typeface="ＭＳ Ｐゴシック" charset="-128"/>
            </a:endParaRPr>
          </a:p>
          <a:p>
            <a:pPr marL="971550" lvl="1" indent="-514350">
              <a:buFont typeface="Times New Roman" charset="0"/>
              <a:buAutoNum type="alphaLcParenR" startAt="2"/>
            </a:pPr>
            <a:r>
              <a:rPr lang="en-AU" altLang="x-none">
                <a:latin typeface="Calibri" charset="0"/>
                <a:ea typeface="ＭＳ Ｐゴシック" charset="-128"/>
              </a:rPr>
              <a:t>Assume that the firm </a:t>
            </a:r>
            <a:r>
              <a:rPr lang="en-AU" altLang="x-none" i="1">
                <a:latin typeface="Calibri" charset="0"/>
                <a:ea typeface="ＭＳ Ｐゴシック" charset="-128"/>
              </a:rPr>
              <a:t>knows for sure</a:t>
            </a:r>
            <a:r>
              <a:rPr lang="en-AU" altLang="x-none">
                <a:latin typeface="Calibri" charset="0"/>
                <a:ea typeface="ＭＳ Ｐゴシック" charset="-128"/>
              </a:rPr>
              <a:t> that the worker has a high skill (low skill) level. What would be the subgame perfect Nash equilibrium of this game?</a:t>
            </a:r>
            <a:endParaRPr lang="en-US" altLang="x-none">
              <a:latin typeface="Calibri" charset="0"/>
              <a:ea typeface="ＭＳ Ｐゴシック" charset="-128"/>
            </a:endParaRPr>
          </a:p>
        </p:txBody>
      </p:sp>
    </p:spTree>
    <p:extLst>
      <p:ext uri="{BB962C8B-B14F-4D97-AF65-F5344CB8AC3E}">
        <p14:creationId xmlns:p14="http://schemas.microsoft.com/office/powerpoint/2010/main" val="1338566912"/>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eaLnBrk="1" hangingPunct="1"/>
            <a:r>
              <a:rPr lang="en-US" altLang="x-none">
                <a:latin typeface="Calibri" charset="0"/>
                <a:ea typeface="ＭＳ Ｐゴシック" charset="-128"/>
              </a:rPr>
              <a:t>Information updating</a:t>
            </a:r>
          </a:p>
        </p:txBody>
      </p:sp>
      <p:sp>
        <p:nvSpPr>
          <p:cNvPr id="14340" name="Oval 7"/>
          <p:cNvSpPr>
            <a:spLocks noChangeArrowheads="1"/>
          </p:cNvSpPr>
          <p:nvPr/>
        </p:nvSpPr>
        <p:spPr bwMode="auto">
          <a:xfrm>
            <a:off x="2057400" y="2590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14341" name="Oval 8"/>
          <p:cNvSpPr>
            <a:spLocks noChangeArrowheads="1"/>
          </p:cNvSpPr>
          <p:nvPr/>
        </p:nvSpPr>
        <p:spPr bwMode="auto">
          <a:xfrm>
            <a:off x="4114800" y="2057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14342" name="Straight Connector 10"/>
          <p:cNvCxnSpPr>
            <a:cxnSpLocks noChangeShapeType="1"/>
            <a:stCxn id="14340" idx="7"/>
            <a:endCxn id="14341" idx="2"/>
          </p:cNvCxnSpPr>
          <p:nvPr/>
        </p:nvCxnSpPr>
        <p:spPr bwMode="auto">
          <a:xfrm rot="5400000" flipH="1" flipV="1">
            <a:off x="3266281" y="1842294"/>
            <a:ext cx="2905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43" name="Straight Connector 12"/>
          <p:cNvCxnSpPr>
            <a:cxnSpLocks noChangeShapeType="1"/>
            <a:stCxn id="14341" idx="7"/>
          </p:cNvCxnSpPr>
          <p:nvPr/>
        </p:nvCxnSpPr>
        <p:spPr bwMode="auto">
          <a:xfrm rot="5400000" flipH="1" flipV="1">
            <a:off x="5726113" y="1177925"/>
            <a:ext cx="19050" cy="1939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44" name="Straight Connector 13"/>
          <p:cNvCxnSpPr>
            <a:cxnSpLocks noChangeShapeType="1"/>
            <a:stCxn id="14341" idx="5"/>
          </p:cNvCxnSpPr>
          <p:nvPr/>
        </p:nvCxnSpPr>
        <p:spPr bwMode="auto">
          <a:xfrm rot="5400000" flipH="1" flipV="1">
            <a:off x="5709444" y="1570831"/>
            <a:ext cx="128588" cy="2016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4345" name="TextBox 16"/>
          <p:cNvSpPr txBox="1">
            <a:spLocks noChangeArrowheads="1"/>
          </p:cNvSpPr>
          <p:nvPr/>
        </p:nvSpPr>
        <p:spPr bwMode="auto">
          <a:xfrm>
            <a:off x="7010400" y="2286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( 10 , 60 )</a:t>
            </a:r>
          </a:p>
        </p:txBody>
      </p:sp>
      <p:sp>
        <p:nvSpPr>
          <p:cNvPr id="14346" name="TextBox 17"/>
          <p:cNvSpPr txBox="1">
            <a:spLocks noChangeArrowheads="1"/>
          </p:cNvSpPr>
          <p:nvPr/>
        </p:nvSpPr>
        <p:spPr bwMode="auto">
          <a:xfrm>
            <a:off x="7086600" y="2667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80 )</a:t>
            </a:r>
          </a:p>
        </p:txBody>
      </p:sp>
      <p:sp>
        <p:nvSpPr>
          <p:cNvPr id="14347" name="TextBox 18"/>
          <p:cNvSpPr txBox="1">
            <a:spLocks noChangeArrowheads="1"/>
          </p:cNvSpPr>
          <p:nvPr/>
        </p:nvSpPr>
        <p:spPr bwMode="auto">
          <a:xfrm>
            <a:off x="7086600" y="39624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-5 , 20 )</a:t>
            </a:r>
          </a:p>
        </p:txBody>
      </p:sp>
      <p:sp>
        <p:nvSpPr>
          <p:cNvPr id="14348" name="TextBox 20"/>
          <p:cNvSpPr txBox="1">
            <a:spLocks noChangeArrowheads="1"/>
          </p:cNvSpPr>
          <p:nvPr/>
        </p:nvSpPr>
        <p:spPr bwMode="auto">
          <a:xfrm>
            <a:off x="3200400" y="2514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14349" name="TextBox 21"/>
          <p:cNvSpPr txBox="1">
            <a:spLocks noChangeArrowheads="1"/>
          </p:cNvSpPr>
          <p:nvPr/>
        </p:nvSpPr>
        <p:spPr bwMode="auto">
          <a:xfrm>
            <a:off x="2971800" y="32004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sp>
        <p:nvSpPr>
          <p:cNvPr id="14350" name="TextBox 22"/>
          <p:cNvSpPr txBox="1">
            <a:spLocks noChangeArrowheads="1"/>
          </p:cNvSpPr>
          <p:nvPr/>
        </p:nvSpPr>
        <p:spPr bwMode="auto">
          <a:xfrm>
            <a:off x="5486400" y="208915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14351" name="TextBox 23"/>
          <p:cNvSpPr txBox="1">
            <a:spLocks noChangeArrowheads="1"/>
          </p:cNvSpPr>
          <p:nvPr/>
        </p:nvSpPr>
        <p:spPr bwMode="auto">
          <a:xfrm>
            <a:off x="5475288" y="231775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14352" name="TextBox 16"/>
          <p:cNvSpPr txBox="1">
            <a:spLocks noChangeArrowheads="1"/>
          </p:cNvSpPr>
          <p:nvPr/>
        </p:nvSpPr>
        <p:spPr bwMode="auto">
          <a:xfrm>
            <a:off x="7086600" y="3124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(20 , 60 )</a:t>
            </a:r>
          </a:p>
        </p:txBody>
      </p:sp>
      <p:sp>
        <p:nvSpPr>
          <p:cNvPr id="14353" name="TextBox 17"/>
          <p:cNvSpPr txBox="1">
            <a:spLocks noChangeArrowheads="1"/>
          </p:cNvSpPr>
          <p:nvPr/>
        </p:nvSpPr>
        <p:spPr bwMode="auto">
          <a:xfrm>
            <a:off x="7086600" y="43545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( 40 ,  0 )</a:t>
            </a:r>
          </a:p>
        </p:txBody>
      </p:sp>
      <p:sp>
        <p:nvSpPr>
          <p:cNvPr id="14354" name="TextBox 18"/>
          <p:cNvSpPr txBox="1">
            <a:spLocks noChangeArrowheads="1"/>
          </p:cNvSpPr>
          <p:nvPr/>
        </p:nvSpPr>
        <p:spPr bwMode="auto">
          <a:xfrm>
            <a:off x="7086600" y="48117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( 20 , 20 )</a:t>
            </a:r>
          </a:p>
        </p:txBody>
      </p:sp>
      <p:sp>
        <p:nvSpPr>
          <p:cNvPr id="14355" name="TextBox 16"/>
          <p:cNvSpPr txBox="1">
            <a:spLocks noChangeArrowheads="1"/>
          </p:cNvSpPr>
          <p:nvPr/>
        </p:nvSpPr>
        <p:spPr bwMode="auto">
          <a:xfrm>
            <a:off x="381000" y="2590800"/>
            <a:ext cx="1524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high skill</a:t>
            </a:r>
          </a:p>
        </p:txBody>
      </p:sp>
      <p:sp>
        <p:nvSpPr>
          <p:cNvPr id="14356" name="TextBox 16"/>
          <p:cNvSpPr txBox="1">
            <a:spLocks noChangeArrowheads="1"/>
          </p:cNvSpPr>
          <p:nvPr/>
        </p:nvSpPr>
        <p:spPr bwMode="auto">
          <a:xfrm>
            <a:off x="381000" y="4038600"/>
            <a:ext cx="1371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r>
              <a:rPr lang="en-US" altLang="x-none" sz="1400" b="1">
                <a:latin typeface="Calibri" charset="0"/>
              </a:rPr>
              <a:t>E is low skill</a:t>
            </a:r>
          </a:p>
        </p:txBody>
      </p:sp>
      <p:sp>
        <p:nvSpPr>
          <p:cNvPr id="14357" name="Oval 7"/>
          <p:cNvSpPr>
            <a:spLocks noChangeArrowheads="1"/>
          </p:cNvSpPr>
          <p:nvPr/>
        </p:nvSpPr>
        <p:spPr bwMode="auto">
          <a:xfrm>
            <a:off x="2057400" y="3962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E</a:t>
            </a:r>
          </a:p>
        </p:txBody>
      </p:sp>
      <p:sp>
        <p:nvSpPr>
          <p:cNvPr id="14358" name="Oval 8"/>
          <p:cNvSpPr>
            <a:spLocks noChangeArrowheads="1"/>
          </p:cNvSpPr>
          <p:nvPr/>
        </p:nvSpPr>
        <p:spPr bwMode="auto">
          <a:xfrm>
            <a:off x="4114800" y="36576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14359" name="Straight Connector 10"/>
          <p:cNvCxnSpPr>
            <a:cxnSpLocks noChangeShapeType="1"/>
            <a:stCxn id="14357" idx="7"/>
            <a:endCxn id="14358" idx="2"/>
          </p:cNvCxnSpPr>
          <p:nvPr/>
        </p:nvCxnSpPr>
        <p:spPr bwMode="auto">
          <a:xfrm rot="5400000" flipH="1" flipV="1">
            <a:off x="3380581" y="3328194"/>
            <a:ext cx="61913" cy="14065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60" name="Straight Connector 12"/>
          <p:cNvCxnSpPr>
            <a:cxnSpLocks noChangeShapeType="1"/>
            <a:stCxn id="14358" idx="7"/>
          </p:cNvCxnSpPr>
          <p:nvPr/>
        </p:nvCxnSpPr>
        <p:spPr bwMode="auto">
          <a:xfrm rot="5400000" flipH="1" flipV="1">
            <a:off x="5799931" y="2699544"/>
            <a:ext cx="23813"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61" name="Straight Connector 13"/>
          <p:cNvCxnSpPr>
            <a:cxnSpLocks noChangeShapeType="1"/>
            <a:stCxn id="14358" idx="5"/>
          </p:cNvCxnSpPr>
          <p:nvPr/>
        </p:nvCxnSpPr>
        <p:spPr bwMode="auto">
          <a:xfrm rot="16200000" flipH="1">
            <a:off x="5799932" y="3209131"/>
            <a:ext cx="23812" cy="20923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4362" name="TextBox 22"/>
          <p:cNvSpPr txBox="1">
            <a:spLocks noChangeArrowheads="1"/>
          </p:cNvSpPr>
          <p:nvPr/>
        </p:nvSpPr>
        <p:spPr bwMode="auto">
          <a:xfrm>
            <a:off x="5791200" y="3698875"/>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14363" name="TextBox 23"/>
          <p:cNvSpPr txBox="1">
            <a:spLocks noChangeArrowheads="1"/>
          </p:cNvSpPr>
          <p:nvPr/>
        </p:nvSpPr>
        <p:spPr bwMode="auto">
          <a:xfrm>
            <a:off x="5715000" y="400685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14364" name="Oval 8"/>
          <p:cNvSpPr>
            <a:spLocks noChangeArrowheads="1"/>
          </p:cNvSpPr>
          <p:nvPr/>
        </p:nvSpPr>
        <p:spPr bwMode="auto">
          <a:xfrm>
            <a:off x="4953000" y="28194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14365" name="Straight Connector 10"/>
          <p:cNvCxnSpPr>
            <a:cxnSpLocks noChangeShapeType="1"/>
            <a:stCxn id="14340" idx="5"/>
            <a:endCxn id="14364" idx="2"/>
          </p:cNvCxnSpPr>
          <p:nvPr/>
        </p:nvCxnSpPr>
        <p:spPr bwMode="auto">
          <a:xfrm rot="5400000" flipH="1" flipV="1">
            <a:off x="3823494" y="2047081"/>
            <a:ext cx="14288"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66" name="Straight Connector 12"/>
          <p:cNvCxnSpPr>
            <a:cxnSpLocks noChangeShapeType="1"/>
            <a:stCxn id="14364" idx="7"/>
          </p:cNvCxnSpPr>
          <p:nvPr/>
        </p:nvCxnSpPr>
        <p:spPr bwMode="auto">
          <a:xfrm rot="5400000" flipH="1" flipV="1">
            <a:off x="6180931" y="2318544"/>
            <a:ext cx="23813" cy="11779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67" name="Straight Connector 13"/>
          <p:cNvCxnSpPr>
            <a:cxnSpLocks noChangeShapeType="1"/>
            <a:stCxn id="14364" idx="5"/>
          </p:cNvCxnSpPr>
          <p:nvPr/>
        </p:nvCxnSpPr>
        <p:spPr bwMode="auto">
          <a:xfrm rot="5400000" flipH="1" flipV="1">
            <a:off x="6204744" y="27519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4368" name="TextBox 16"/>
          <p:cNvSpPr txBox="1">
            <a:spLocks noChangeArrowheads="1"/>
          </p:cNvSpPr>
          <p:nvPr/>
        </p:nvSpPr>
        <p:spPr bwMode="auto">
          <a:xfrm>
            <a:off x="6999288" y="1992313"/>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( 30 , 80 )</a:t>
            </a:r>
          </a:p>
        </p:txBody>
      </p:sp>
      <p:sp>
        <p:nvSpPr>
          <p:cNvPr id="14369" name="TextBox 22"/>
          <p:cNvSpPr txBox="1">
            <a:spLocks noChangeArrowheads="1"/>
          </p:cNvSpPr>
          <p:nvPr/>
        </p:nvSpPr>
        <p:spPr bwMode="auto">
          <a:xfrm>
            <a:off x="5638800" y="2667000"/>
            <a:ext cx="1249363"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14370" name="TextBox 23"/>
          <p:cNvSpPr txBox="1">
            <a:spLocks noChangeArrowheads="1"/>
          </p:cNvSpPr>
          <p:nvPr/>
        </p:nvSpPr>
        <p:spPr bwMode="auto">
          <a:xfrm>
            <a:off x="5867400" y="3124200"/>
            <a:ext cx="9906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14371" name="TextBox 18"/>
          <p:cNvSpPr txBox="1">
            <a:spLocks noChangeArrowheads="1"/>
          </p:cNvSpPr>
          <p:nvPr/>
        </p:nvSpPr>
        <p:spPr bwMode="auto">
          <a:xfrm>
            <a:off x="7086600" y="3505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  15 , 0 )</a:t>
            </a:r>
          </a:p>
        </p:txBody>
      </p:sp>
      <p:sp>
        <p:nvSpPr>
          <p:cNvPr id="14372" name="Oval 8"/>
          <p:cNvSpPr>
            <a:spLocks noChangeArrowheads="1"/>
          </p:cNvSpPr>
          <p:nvPr/>
        </p:nvSpPr>
        <p:spPr bwMode="auto">
          <a:xfrm>
            <a:off x="4953000" y="44958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a:latin typeface="Calibri" charset="0"/>
              </a:rPr>
              <a:t>F</a:t>
            </a:r>
          </a:p>
        </p:txBody>
      </p:sp>
      <p:cxnSp>
        <p:nvCxnSpPr>
          <p:cNvPr id="14373" name="Straight Connector 10"/>
          <p:cNvCxnSpPr>
            <a:cxnSpLocks noChangeShapeType="1"/>
            <a:stCxn id="14357" idx="5"/>
            <a:endCxn id="14372" idx="2"/>
          </p:cNvCxnSpPr>
          <p:nvPr/>
        </p:nvCxnSpPr>
        <p:spPr bwMode="auto">
          <a:xfrm rot="16200000" flipH="1">
            <a:off x="3685382" y="3571081"/>
            <a:ext cx="290512" cy="2244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74" name="Straight Connector 12"/>
          <p:cNvCxnSpPr>
            <a:cxnSpLocks noChangeShapeType="1"/>
            <a:stCxn id="14372" idx="7"/>
          </p:cNvCxnSpPr>
          <p:nvPr/>
        </p:nvCxnSpPr>
        <p:spPr bwMode="auto">
          <a:xfrm rot="5400000" flipH="1" flipV="1">
            <a:off x="6219031" y="3956844"/>
            <a:ext cx="23813"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4375" name="Straight Connector 13"/>
          <p:cNvCxnSpPr>
            <a:cxnSpLocks noChangeShapeType="1"/>
            <a:stCxn id="14372" idx="5"/>
          </p:cNvCxnSpPr>
          <p:nvPr/>
        </p:nvCxnSpPr>
        <p:spPr bwMode="auto">
          <a:xfrm rot="5400000" flipH="1" flipV="1">
            <a:off x="6204744" y="4428331"/>
            <a:ext cx="52388" cy="12541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14376" name="TextBox 22"/>
          <p:cNvSpPr txBox="1">
            <a:spLocks noChangeArrowheads="1"/>
          </p:cNvSpPr>
          <p:nvPr/>
        </p:nvSpPr>
        <p:spPr bwMode="auto">
          <a:xfrm>
            <a:off x="5791200" y="4538663"/>
            <a:ext cx="1066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High wage</a:t>
            </a:r>
          </a:p>
        </p:txBody>
      </p:sp>
      <p:sp>
        <p:nvSpPr>
          <p:cNvPr id="14377" name="TextBox 23"/>
          <p:cNvSpPr txBox="1">
            <a:spLocks noChangeArrowheads="1"/>
          </p:cNvSpPr>
          <p:nvPr/>
        </p:nvSpPr>
        <p:spPr bwMode="auto">
          <a:xfrm>
            <a:off x="5824538" y="4800600"/>
            <a:ext cx="990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Low wage</a:t>
            </a:r>
          </a:p>
        </p:txBody>
      </p:sp>
      <p:sp>
        <p:nvSpPr>
          <p:cNvPr id="14378" name="TextBox 20"/>
          <p:cNvSpPr txBox="1">
            <a:spLocks noChangeArrowheads="1"/>
          </p:cNvSpPr>
          <p:nvPr/>
        </p:nvSpPr>
        <p:spPr bwMode="auto">
          <a:xfrm>
            <a:off x="3048000" y="4038600"/>
            <a:ext cx="1143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dirty="0">
                <a:latin typeface="Calibri" charset="0"/>
              </a:rPr>
              <a:t>Master</a:t>
            </a:r>
          </a:p>
        </p:txBody>
      </p:sp>
      <p:sp>
        <p:nvSpPr>
          <p:cNvPr id="14379" name="TextBox 21"/>
          <p:cNvSpPr txBox="1">
            <a:spLocks noChangeArrowheads="1"/>
          </p:cNvSpPr>
          <p:nvPr/>
        </p:nvSpPr>
        <p:spPr bwMode="auto">
          <a:xfrm>
            <a:off x="3352800" y="4800600"/>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400" b="1">
                <a:latin typeface="Calibri" charset="0"/>
              </a:rPr>
              <a:t>No education</a:t>
            </a:r>
          </a:p>
        </p:txBody>
      </p:sp>
      <p:cxnSp>
        <p:nvCxnSpPr>
          <p:cNvPr id="61" name="Straight Connector 51"/>
          <p:cNvCxnSpPr>
            <a:cxnSpLocks noChangeShapeType="1"/>
            <a:stCxn id="14364" idx="2"/>
          </p:cNvCxnSpPr>
          <p:nvPr/>
        </p:nvCxnSpPr>
        <p:spPr bwMode="auto">
          <a:xfrm rot="10800000" flipV="1">
            <a:off x="2743200" y="3162300"/>
            <a:ext cx="2209800" cy="38100"/>
          </a:xfrm>
          <a:prstGeom prst="line">
            <a:avLst/>
          </a:prstGeom>
          <a:noFill/>
          <a:ln w="101600">
            <a:solidFill>
              <a:srgbClr val="FF0000"/>
            </a:solidFill>
            <a:round/>
            <a:headEnd/>
            <a:tailEnd/>
          </a:ln>
          <a:extLst>
            <a:ext uri="{909E8E84-426E-40DD-AFC4-6F175D3DCCD1}">
              <a14:hiddenFill xmlns:a14="http://schemas.microsoft.com/office/drawing/2010/main">
                <a:noFill/>
              </a14:hiddenFill>
            </a:ext>
          </a:extLst>
        </p:spPr>
      </p:cxnSp>
      <p:cxnSp>
        <p:nvCxnSpPr>
          <p:cNvPr id="62" name="Straight Connector 62"/>
          <p:cNvCxnSpPr>
            <a:cxnSpLocks noChangeShapeType="1"/>
          </p:cNvCxnSpPr>
          <p:nvPr/>
        </p:nvCxnSpPr>
        <p:spPr bwMode="auto">
          <a:xfrm rot="10800000" flipV="1">
            <a:off x="5638800" y="5029200"/>
            <a:ext cx="1295400" cy="74613"/>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3" name="Straight Connector 51"/>
          <p:cNvCxnSpPr>
            <a:cxnSpLocks noChangeShapeType="1"/>
          </p:cNvCxnSpPr>
          <p:nvPr/>
        </p:nvCxnSpPr>
        <p:spPr bwMode="auto">
          <a:xfrm rot="10800000">
            <a:off x="2667000" y="4533900"/>
            <a:ext cx="2286000" cy="304800"/>
          </a:xfrm>
          <a:prstGeom prst="line">
            <a:avLst/>
          </a:prstGeom>
          <a:noFill/>
          <a:ln w="101600">
            <a:solidFill>
              <a:srgbClr val="FF0000"/>
            </a:solidFill>
            <a:round/>
            <a:headEnd/>
            <a:tailEnd/>
          </a:ln>
          <a:extLst>
            <a:ext uri="{909E8E84-426E-40DD-AFC4-6F175D3DCCD1}">
              <a14:hiddenFill xmlns:a14="http://schemas.microsoft.com/office/drawing/2010/main">
                <a:noFill/>
              </a14:hiddenFill>
            </a:ext>
          </a:extLst>
        </p:spPr>
      </p:cxnSp>
      <p:cxnSp>
        <p:nvCxnSpPr>
          <p:cNvPr id="65" name="Straight Connector 62"/>
          <p:cNvCxnSpPr>
            <a:cxnSpLocks noChangeShapeType="1"/>
          </p:cNvCxnSpPr>
          <p:nvPr/>
        </p:nvCxnSpPr>
        <p:spPr bwMode="auto">
          <a:xfrm rot="10800000">
            <a:off x="4765675" y="4243388"/>
            <a:ext cx="2092325" cy="23812"/>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8" name="Straight Connector 62"/>
          <p:cNvCxnSpPr>
            <a:cxnSpLocks noChangeShapeType="1"/>
          </p:cNvCxnSpPr>
          <p:nvPr/>
        </p:nvCxnSpPr>
        <p:spPr bwMode="auto">
          <a:xfrm rot="10800000" flipV="1">
            <a:off x="4800600" y="2133600"/>
            <a:ext cx="1905000" cy="0"/>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cxnSp>
        <p:nvCxnSpPr>
          <p:cNvPr id="69" name="Straight Connector 62"/>
          <p:cNvCxnSpPr>
            <a:cxnSpLocks noChangeShapeType="1"/>
          </p:cNvCxnSpPr>
          <p:nvPr/>
        </p:nvCxnSpPr>
        <p:spPr bwMode="auto">
          <a:xfrm rot="10800000" flipV="1">
            <a:off x="5562600" y="2895600"/>
            <a:ext cx="1219200" cy="0"/>
          </a:xfrm>
          <a:prstGeom prst="line">
            <a:avLst/>
          </a:prstGeom>
          <a:noFill/>
          <a:ln w="101600">
            <a:solidFill>
              <a:srgbClr val="3333FF"/>
            </a:solidFill>
            <a:round/>
            <a:headEnd/>
            <a:tailEnd/>
          </a:ln>
          <a:extLst>
            <a:ext uri="{909E8E84-426E-40DD-AFC4-6F175D3DCCD1}">
              <a14:hiddenFill xmlns:a14="http://schemas.microsoft.com/office/drawing/2010/main">
                <a:noFill/>
              </a14:hiddenFill>
            </a:ext>
          </a:extLst>
        </p:spPr>
      </p:cxnSp>
      <p:sp>
        <p:nvSpPr>
          <p:cNvPr id="73" name="Rectangle 3"/>
          <p:cNvSpPr>
            <a:spLocks noGrp="1" noChangeArrowheads="1"/>
          </p:cNvSpPr>
          <p:nvPr>
            <p:ph idx="1"/>
          </p:nvPr>
        </p:nvSpPr>
        <p:spPr>
          <a:xfrm>
            <a:off x="0" y="5181600"/>
            <a:ext cx="9144000" cy="1524000"/>
          </a:xfrm>
        </p:spPr>
        <p:txBody>
          <a:bodyPr/>
          <a:lstStyle/>
          <a:p>
            <a:pPr eaLnBrk="1" hangingPunct="1">
              <a:lnSpc>
                <a:spcPct val="80000"/>
              </a:lnSpc>
            </a:pPr>
            <a:r>
              <a:rPr lang="en-US" altLang="x-none" dirty="0">
                <a:latin typeface="Calibri" charset="0"/>
                <a:ea typeface="ＭＳ Ｐゴシック" charset="-128"/>
              </a:rPr>
              <a:t>If </a:t>
            </a:r>
            <a:r>
              <a:rPr lang="en-US" altLang="x-none" b="1" dirty="0">
                <a:latin typeface="Calibri" charset="0"/>
                <a:ea typeface="ＭＳ Ｐゴシック" charset="-128"/>
              </a:rPr>
              <a:t>E</a:t>
            </a:r>
            <a:r>
              <a:rPr lang="en-US" altLang="x-none" dirty="0">
                <a:latin typeface="Calibri" charset="0"/>
                <a:ea typeface="ＭＳ Ｐゴシック" charset="-128"/>
              </a:rPr>
              <a:t> is high skill, it</a:t>
            </a:r>
            <a:r>
              <a:rPr lang="en-US" altLang="en-US" dirty="0">
                <a:latin typeface="Calibri" charset="0"/>
                <a:ea typeface="ＭＳ Ｐゴシック" charset="-128"/>
              </a:rPr>
              <a:t>’</a:t>
            </a:r>
            <a:r>
              <a:rPr lang="en-US" altLang="ja-JP" dirty="0">
                <a:latin typeface="Calibri" charset="0"/>
                <a:ea typeface="ＭＳ Ｐゴシック" charset="-128"/>
              </a:rPr>
              <a:t>s always better for </a:t>
            </a:r>
            <a:r>
              <a:rPr lang="en-US" altLang="ja-JP" b="1" dirty="0">
                <a:latin typeface="Calibri" charset="0"/>
                <a:ea typeface="ＭＳ Ｐゴシック" charset="-128"/>
              </a:rPr>
              <a:t>F</a:t>
            </a:r>
            <a:r>
              <a:rPr lang="en-US" altLang="ja-JP" dirty="0">
                <a:latin typeface="Calibri" charset="0"/>
                <a:ea typeface="ＭＳ Ｐゴシック" charset="-128"/>
              </a:rPr>
              <a:t> to offer a high wage. So there is no need for </a:t>
            </a:r>
            <a:r>
              <a:rPr lang="en-US" altLang="ja-JP" b="1" dirty="0">
                <a:latin typeface="Calibri" charset="0"/>
                <a:ea typeface="ＭＳ Ｐゴシック" charset="-128"/>
              </a:rPr>
              <a:t>E</a:t>
            </a:r>
            <a:r>
              <a:rPr lang="en-US" altLang="ja-JP" dirty="0">
                <a:latin typeface="Calibri" charset="0"/>
                <a:ea typeface="ＭＳ Ｐゴシック" charset="-128"/>
              </a:rPr>
              <a:t> to invest in an Master.</a:t>
            </a:r>
          </a:p>
          <a:p>
            <a:pPr eaLnBrk="1" hangingPunct="1">
              <a:lnSpc>
                <a:spcPct val="80000"/>
              </a:lnSpc>
            </a:pPr>
            <a:r>
              <a:rPr lang="en-US" altLang="x-none" dirty="0">
                <a:latin typeface="Calibri" charset="0"/>
                <a:ea typeface="ＭＳ Ｐゴシック" charset="-128"/>
              </a:rPr>
              <a:t>If </a:t>
            </a:r>
            <a:r>
              <a:rPr lang="en-US" altLang="x-none" b="1" dirty="0">
                <a:latin typeface="Calibri" charset="0"/>
                <a:ea typeface="ＭＳ Ｐゴシック" charset="-128"/>
              </a:rPr>
              <a:t>E</a:t>
            </a:r>
            <a:r>
              <a:rPr lang="en-US" altLang="x-none" dirty="0">
                <a:latin typeface="Calibri" charset="0"/>
                <a:ea typeface="ＭＳ Ｐゴシック" charset="-128"/>
              </a:rPr>
              <a:t> is low skill, </a:t>
            </a:r>
            <a:r>
              <a:rPr lang="en-US" altLang="x-none" b="1" dirty="0">
                <a:latin typeface="Calibri" charset="0"/>
                <a:ea typeface="ＭＳ Ｐゴシック" charset="-128"/>
              </a:rPr>
              <a:t>F</a:t>
            </a:r>
            <a:r>
              <a:rPr lang="en-US" altLang="x-none" dirty="0">
                <a:latin typeface="Calibri" charset="0"/>
                <a:ea typeface="ＭＳ Ｐゴシック" charset="-128"/>
              </a:rPr>
              <a:t> is always better off paying a low wage, and will do so. So </a:t>
            </a:r>
            <a:r>
              <a:rPr lang="en-US" altLang="x-none" b="1" dirty="0">
                <a:latin typeface="Calibri" charset="0"/>
                <a:ea typeface="ＭＳ Ｐゴシック" charset="-128"/>
              </a:rPr>
              <a:t>E</a:t>
            </a:r>
            <a:r>
              <a:rPr lang="en-US" altLang="x-none" dirty="0">
                <a:latin typeface="Calibri" charset="0"/>
                <a:ea typeface="ＭＳ Ｐゴシック" charset="-128"/>
              </a:rPr>
              <a:t> will not get an Master.</a:t>
            </a:r>
          </a:p>
        </p:txBody>
      </p:sp>
      <p:cxnSp>
        <p:nvCxnSpPr>
          <p:cNvPr id="51" name="Straight Connector 10"/>
          <p:cNvCxnSpPr>
            <a:cxnSpLocks noChangeShapeType="1"/>
            <a:stCxn id="53" idx="7"/>
          </p:cNvCxnSpPr>
          <p:nvPr/>
        </p:nvCxnSpPr>
        <p:spPr bwMode="auto">
          <a:xfrm rot="5400000" flipH="1" flipV="1">
            <a:off x="1361281" y="2528094"/>
            <a:ext cx="290513"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10"/>
          <p:cNvCxnSpPr>
            <a:cxnSpLocks noChangeShapeType="1"/>
            <a:stCxn id="53" idx="5"/>
          </p:cNvCxnSpPr>
          <p:nvPr/>
        </p:nvCxnSpPr>
        <p:spPr bwMode="auto">
          <a:xfrm rot="16200000" flipH="1">
            <a:off x="1208882" y="3456781"/>
            <a:ext cx="595312"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53" name="Oval 7"/>
          <p:cNvSpPr>
            <a:spLocks noChangeArrowheads="1"/>
          </p:cNvSpPr>
          <p:nvPr/>
        </p:nvSpPr>
        <p:spPr bwMode="auto">
          <a:xfrm>
            <a:off x="304800" y="312420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54" name="TextBox 17"/>
          <p:cNvSpPr txBox="1">
            <a:spLocks noChangeArrowheads="1"/>
          </p:cNvSpPr>
          <p:nvPr/>
        </p:nvSpPr>
        <p:spPr bwMode="auto">
          <a:xfrm>
            <a:off x="1371600" y="2971800"/>
            <a:ext cx="38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a:t>
            </a:r>
          </a:p>
        </p:txBody>
      </p:sp>
      <p:sp>
        <p:nvSpPr>
          <p:cNvPr id="55" name="TextBox 17"/>
          <p:cNvSpPr txBox="1">
            <a:spLocks noChangeArrowheads="1"/>
          </p:cNvSpPr>
          <p:nvPr/>
        </p:nvSpPr>
        <p:spPr bwMode="auto">
          <a:xfrm>
            <a:off x="1371600" y="3657600"/>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a:t>
            </a:r>
          </a:p>
        </p:txBody>
      </p:sp>
    </p:spTree>
    <p:extLst>
      <p:ext uri="{BB962C8B-B14F-4D97-AF65-F5344CB8AC3E}">
        <p14:creationId xmlns:p14="http://schemas.microsoft.com/office/powerpoint/2010/main" val="190290297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51"/>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52"/>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54"/>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4347"/>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4353"/>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14354"/>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14356"/>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4357"/>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4358"/>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4359"/>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1436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4361"/>
                                        </p:tgtEl>
                                        <p:attrNameLst>
                                          <p:attrName>style.visibility</p:attrName>
                                        </p:attrNameLst>
                                      </p:cBhvr>
                                      <p:to>
                                        <p:strVal val="hidden"/>
                                      </p:to>
                                    </p:set>
                                  </p:childTnLst>
                                </p:cTn>
                              </p:par>
                              <p:par>
                                <p:cTn id="35" presetID="1" presetClass="exit" presetSubtype="0" fill="hold" grpId="0" nodeType="withEffect">
                                  <p:stCondLst>
                                    <p:cond delay="0"/>
                                  </p:stCondLst>
                                  <p:childTnLst>
                                    <p:set>
                                      <p:cBhvr>
                                        <p:cTn id="36" dur="1" fill="hold">
                                          <p:stCondLst>
                                            <p:cond delay="0"/>
                                          </p:stCondLst>
                                        </p:cTn>
                                        <p:tgtEl>
                                          <p:spTgt spid="14362"/>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14363"/>
                                        </p:tgtEl>
                                        <p:attrNameLst>
                                          <p:attrName>style.visibility</p:attrName>
                                        </p:attrNameLst>
                                      </p:cBhvr>
                                      <p:to>
                                        <p:strVal val="hidden"/>
                                      </p:to>
                                    </p:set>
                                  </p:childTnLst>
                                </p:cTn>
                              </p:par>
                              <p:par>
                                <p:cTn id="39" presetID="1" presetClass="exit" presetSubtype="0" fill="hold" grpId="0" nodeType="withEffect">
                                  <p:stCondLst>
                                    <p:cond delay="0"/>
                                  </p:stCondLst>
                                  <p:childTnLst>
                                    <p:set>
                                      <p:cBhvr>
                                        <p:cTn id="40" dur="1" fill="hold">
                                          <p:stCondLst>
                                            <p:cond delay="0"/>
                                          </p:stCondLst>
                                        </p:cTn>
                                        <p:tgtEl>
                                          <p:spTgt spid="14371"/>
                                        </p:tgtEl>
                                        <p:attrNameLst>
                                          <p:attrName>style.visibility</p:attrName>
                                        </p:attrNameLst>
                                      </p:cBhvr>
                                      <p:to>
                                        <p:strVal val="hidden"/>
                                      </p:to>
                                    </p:set>
                                  </p:childTnLst>
                                </p:cTn>
                              </p:par>
                              <p:par>
                                <p:cTn id="41" presetID="1" presetClass="exit" presetSubtype="0" fill="hold" grpId="0" nodeType="withEffect">
                                  <p:stCondLst>
                                    <p:cond delay="0"/>
                                  </p:stCondLst>
                                  <p:childTnLst>
                                    <p:set>
                                      <p:cBhvr>
                                        <p:cTn id="42" dur="1" fill="hold">
                                          <p:stCondLst>
                                            <p:cond delay="0"/>
                                          </p:stCondLst>
                                        </p:cTn>
                                        <p:tgtEl>
                                          <p:spTgt spid="14372"/>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14373"/>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14374"/>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14375"/>
                                        </p:tgtEl>
                                        <p:attrNameLst>
                                          <p:attrName>style.visibility</p:attrName>
                                        </p:attrNameLst>
                                      </p:cBhvr>
                                      <p:to>
                                        <p:strVal val="hidden"/>
                                      </p:to>
                                    </p:set>
                                  </p:childTnLst>
                                </p:cTn>
                              </p:par>
                              <p:par>
                                <p:cTn id="49" presetID="1" presetClass="exit" presetSubtype="0" fill="hold" grpId="0" nodeType="withEffect">
                                  <p:stCondLst>
                                    <p:cond delay="0"/>
                                  </p:stCondLst>
                                  <p:childTnLst>
                                    <p:set>
                                      <p:cBhvr>
                                        <p:cTn id="50" dur="1" fill="hold">
                                          <p:stCondLst>
                                            <p:cond delay="0"/>
                                          </p:stCondLst>
                                        </p:cTn>
                                        <p:tgtEl>
                                          <p:spTgt spid="14376"/>
                                        </p:tgtEl>
                                        <p:attrNameLst>
                                          <p:attrName>style.visibility</p:attrName>
                                        </p:attrNameLst>
                                      </p:cBhvr>
                                      <p:to>
                                        <p:strVal val="hidden"/>
                                      </p:to>
                                    </p:set>
                                  </p:childTnLst>
                                </p:cTn>
                              </p:par>
                              <p:par>
                                <p:cTn id="51" presetID="1" presetClass="exit" presetSubtype="0" fill="hold" grpId="0" nodeType="withEffect">
                                  <p:stCondLst>
                                    <p:cond delay="0"/>
                                  </p:stCondLst>
                                  <p:childTnLst>
                                    <p:set>
                                      <p:cBhvr>
                                        <p:cTn id="52" dur="1" fill="hold">
                                          <p:stCondLst>
                                            <p:cond delay="0"/>
                                          </p:stCondLst>
                                        </p:cTn>
                                        <p:tgtEl>
                                          <p:spTgt spid="14377"/>
                                        </p:tgtEl>
                                        <p:attrNameLst>
                                          <p:attrName>style.visibility</p:attrName>
                                        </p:attrNameLst>
                                      </p:cBhvr>
                                      <p:to>
                                        <p:strVal val="hidden"/>
                                      </p:to>
                                    </p:set>
                                  </p:childTnLst>
                                </p:cTn>
                              </p:par>
                              <p:par>
                                <p:cTn id="53" presetID="1" presetClass="exit" presetSubtype="0" fill="hold" grpId="0" nodeType="withEffect">
                                  <p:stCondLst>
                                    <p:cond delay="0"/>
                                  </p:stCondLst>
                                  <p:childTnLst>
                                    <p:set>
                                      <p:cBhvr>
                                        <p:cTn id="54" dur="1" fill="hold">
                                          <p:stCondLst>
                                            <p:cond delay="0"/>
                                          </p:stCondLst>
                                        </p:cTn>
                                        <p:tgtEl>
                                          <p:spTgt spid="14378"/>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14379"/>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68"/>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69"/>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0"/>
                                          </p:stCondLst>
                                        </p:cTn>
                                        <p:tgtEl>
                                          <p:spTgt spid="61"/>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xit" presetSubtype="0" fill="hold" nodeType="clickEffect">
                                  <p:stCondLst>
                                    <p:cond delay="0"/>
                                  </p:stCondLst>
                                  <p:childTnLst>
                                    <p:set>
                                      <p:cBhvr>
                                        <p:cTn id="76" dur="1" fill="hold">
                                          <p:stCondLst>
                                            <p:cond delay="0"/>
                                          </p:stCondLst>
                                        </p:cTn>
                                        <p:tgtEl>
                                          <p:spTgt spid="73">
                                            <p:txEl>
                                              <p:pRg st="0" end="0"/>
                                            </p:txEl>
                                          </p:spTgt>
                                        </p:tgtEl>
                                        <p:attrNameLst>
                                          <p:attrName>style.visibility</p:attrName>
                                        </p:attrNameLst>
                                      </p:cBhvr>
                                      <p:to>
                                        <p:strVal val="hidden"/>
                                      </p:to>
                                    </p:set>
                                  </p:childTnLst>
                                </p:cTn>
                              </p:par>
                              <p:par>
                                <p:cTn id="77" presetID="1" presetClass="exit" presetSubtype="0" fill="hold" grpId="0" nodeType="withEffect">
                                  <p:stCondLst>
                                    <p:cond delay="0"/>
                                  </p:stCondLst>
                                  <p:childTnLst>
                                    <p:set>
                                      <p:cBhvr>
                                        <p:cTn id="78" dur="1" fill="hold">
                                          <p:stCondLst>
                                            <p:cond delay="0"/>
                                          </p:stCondLst>
                                        </p:cTn>
                                        <p:tgtEl>
                                          <p:spTgt spid="14340"/>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14341"/>
                                        </p:tgtEl>
                                        <p:attrNameLst>
                                          <p:attrName>style.visibility</p:attrName>
                                        </p:attrNameLst>
                                      </p:cBhvr>
                                      <p:to>
                                        <p:strVal val="hidden"/>
                                      </p:to>
                                    </p:set>
                                  </p:childTnLst>
                                </p:cTn>
                              </p:par>
                              <p:par>
                                <p:cTn id="81" presetID="1" presetClass="exit" presetSubtype="0" fill="hold" nodeType="withEffect">
                                  <p:stCondLst>
                                    <p:cond delay="0"/>
                                  </p:stCondLst>
                                  <p:childTnLst>
                                    <p:set>
                                      <p:cBhvr>
                                        <p:cTn id="82" dur="1" fill="hold">
                                          <p:stCondLst>
                                            <p:cond delay="0"/>
                                          </p:stCondLst>
                                        </p:cTn>
                                        <p:tgtEl>
                                          <p:spTgt spid="14342"/>
                                        </p:tgtEl>
                                        <p:attrNameLst>
                                          <p:attrName>style.visibility</p:attrName>
                                        </p:attrNameLst>
                                      </p:cBhvr>
                                      <p:to>
                                        <p:strVal val="hidden"/>
                                      </p:to>
                                    </p:set>
                                  </p:childTnLst>
                                </p:cTn>
                              </p:par>
                              <p:par>
                                <p:cTn id="83" presetID="1" presetClass="exit" presetSubtype="0" fill="hold" nodeType="withEffect">
                                  <p:stCondLst>
                                    <p:cond delay="0"/>
                                  </p:stCondLst>
                                  <p:childTnLst>
                                    <p:set>
                                      <p:cBhvr>
                                        <p:cTn id="84" dur="1" fill="hold">
                                          <p:stCondLst>
                                            <p:cond delay="0"/>
                                          </p:stCondLst>
                                        </p:cTn>
                                        <p:tgtEl>
                                          <p:spTgt spid="14343"/>
                                        </p:tgtEl>
                                        <p:attrNameLst>
                                          <p:attrName>style.visibility</p:attrName>
                                        </p:attrNameLst>
                                      </p:cBhvr>
                                      <p:to>
                                        <p:strVal val="hidden"/>
                                      </p:to>
                                    </p:set>
                                  </p:childTnLst>
                                </p:cTn>
                              </p:par>
                              <p:par>
                                <p:cTn id="85" presetID="1" presetClass="exit" presetSubtype="0" fill="hold" nodeType="withEffect">
                                  <p:stCondLst>
                                    <p:cond delay="0"/>
                                  </p:stCondLst>
                                  <p:childTnLst>
                                    <p:set>
                                      <p:cBhvr>
                                        <p:cTn id="86" dur="1" fill="hold">
                                          <p:stCondLst>
                                            <p:cond delay="0"/>
                                          </p:stCondLst>
                                        </p:cTn>
                                        <p:tgtEl>
                                          <p:spTgt spid="14344"/>
                                        </p:tgtEl>
                                        <p:attrNameLst>
                                          <p:attrName>style.visibility</p:attrName>
                                        </p:attrNameLst>
                                      </p:cBhvr>
                                      <p:to>
                                        <p:strVal val="hidden"/>
                                      </p:to>
                                    </p:set>
                                  </p:childTnLst>
                                </p:cTn>
                              </p:par>
                              <p:par>
                                <p:cTn id="87" presetID="1" presetClass="exit" presetSubtype="0" fill="hold" grpId="0" nodeType="withEffect">
                                  <p:stCondLst>
                                    <p:cond delay="0"/>
                                  </p:stCondLst>
                                  <p:childTnLst>
                                    <p:set>
                                      <p:cBhvr>
                                        <p:cTn id="88" dur="1" fill="hold">
                                          <p:stCondLst>
                                            <p:cond delay="0"/>
                                          </p:stCondLst>
                                        </p:cTn>
                                        <p:tgtEl>
                                          <p:spTgt spid="14345"/>
                                        </p:tgtEl>
                                        <p:attrNameLst>
                                          <p:attrName>style.visibility</p:attrName>
                                        </p:attrNameLst>
                                      </p:cBhvr>
                                      <p:to>
                                        <p:strVal val="hidden"/>
                                      </p:to>
                                    </p:set>
                                  </p:childTnLst>
                                </p:cTn>
                              </p:par>
                              <p:par>
                                <p:cTn id="89" presetID="1" presetClass="exit" presetSubtype="0" fill="hold" grpId="0" nodeType="withEffect">
                                  <p:stCondLst>
                                    <p:cond delay="0"/>
                                  </p:stCondLst>
                                  <p:childTnLst>
                                    <p:set>
                                      <p:cBhvr>
                                        <p:cTn id="90" dur="1" fill="hold">
                                          <p:stCondLst>
                                            <p:cond delay="0"/>
                                          </p:stCondLst>
                                        </p:cTn>
                                        <p:tgtEl>
                                          <p:spTgt spid="14346"/>
                                        </p:tgtEl>
                                        <p:attrNameLst>
                                          <p:attrName>style.visibility</p:attrName>
                                        </p:attrNameLst>
                                      </p:cBhvr>
                                      <p:to>
                                        <p:strVal val="hidden"/>
                                      </p:to>
                                    </p:set>
                                  </p:childTnLst>
                                </p:cTn>
                              </p:par>
                              <p:par>
                                <p:cTn id="91" presetID="1" presetClass="exit" presetSubtype="0" fill="hold" grpId="0" nodeType="withEffect">
                                  <p:stCondLst>
                                    <p:cond delay="0"/>
                                  </p:stCondLst>
                                  <p:childTnLst>
                                    <p:set>
                                      <p:cBhvr>
                                        <p:cTn id="92" dur="1" fill="hold">
                                          <p:stCondLst>
                                            <p:cond delay="0"/>
                                          </p:stCondLst>
                                        </p:cTn>
                                        <p:tgtEl>
                                          <p:spTgt spid="14348"/>
                                        </p:tgtEl>
                                        <p:attrNameLst>
                                          <p:attrName>style.visibility</p:attrName>
                                        </p:attrNameLst>
                                      </p:cBhvr>
                                      <p:to>
                                        <p:strVal val="hidden"/>
                                      </p:to>
                                    </p:set>
                                  </p:childTnLst>
                                </p:cTn>
                              </p:par>
                              <p:par>
                                <p:cTn id="93" presetID="1" presetClass="exit" presetSubtype="0" fill="hold" grpId="0" nodeType="withEffect">
                                  <p:stCondLst>
                                    <p:cond delay="0"/>
                                  </p:stCondLst>
                                  <p:childTnLst>
                                    <p:set>
                                      <p:cBhvr>
                                        <p:cTn id="94" dur="1" fill="hold">
                                          <p:stCondLst>
                                            <p:cond delay="0"/>
                                          </p:stCondLst>
                                        </p:cTn>
                                        <p:tgtEl>
                                          <p:spTgt spid="14349"/>
                                        </p:tgtEl>
                                        <p:attrNameLst>
                                          <p:attrName>style.visibility</p:attrName>
                                        </p:attrNameLst>
                                      </p:cBhvr>
                                      <p:to>
                                        <p:strVal val="hidden"/>
                                      </p:to>
                                    </p:set>
                                  </p:childTnLst>
                                </p:cTn>
                              </p:par>
                              <p:par>
                                <p:cTn id="95" presetID="1" presetClass="exit" presetSubtype="0" fill="hold" grpId="0" nodeType="withEffect">
                                  <p:stCondLst>
                                    <p:cond delay="0"/>
                                  </p:stCondLst>
                                  <p:childTnLst>
                                    <p:set>
                                      <p:cBhvr>
                                        <p:cTn id="96" dur="1" fill="hold">
                                          <p:stCondLst>
                                            <p:cond delay="0"/>
                                          </p:stCondLst>
                                        </p:cTn>
                                        <p:tgtEl>
                                          <p:spTgt spid="14350"/>
                                        </p:tgtEl>
                                        <p:attrNameLst>
                                          <p:attrName>style.visibility</p:attrName>
                                        </p:attrNameLst>
                                      </p:cBhvr>
                                      <p:to>
                                        <p:strVal val="hidden"/>
                                      </p:to>
                                    </p:set>
                                  </p:childTnLst>
                                </p:cTn>
                              </p:par>
                              <p:par>
                                <p:cTn id="97" presetID="1" presetClass="exit" presetSubtype="0" fill="hold" grpId="0" nodeType="withEffect">
                                  <p:stCondLst>
                                    <p:cond delay="0"/>
                                  </p:stCondLst>
                                  <p:childTnLst>
                                    <p:set>
                                      <p:cBhvr>
                                        <p:cTn id="98" dur="1" fill="hold">
                                          <p:stCondLst>
                                            <p:cond delay="0"/>
                                          </p:stCondLst>
                                        </p:cTn>
                                        <p:tgtEl>
                                          <p:spTgt spid="14351"/>
                                        </p:tgtEl>
                                        <p:attrNameLst>
                                          <p:attrName>style.visibility</p:attrName>
                                        </p:attrNameLst>
                                      </p:cBhvr>
                                      <p:to>
                                        <p:strVal val="hidden"/>
                                      </p:to>
                                    </p:set>
                                  </p:childTnLst>
                                </p:cTn>
                              </p:par>
                              <p:par>
                                <p:cTn id="99" presetID="1" presetClass="exit" presetSubtype="0" fill="hold" grpId="0" nodeType="withEffect">
                                  <p:stCondLst>
                                    <p:cond delay="0"/>
                                  </p:stCondLst>
                                  <p:childTnLst>
                                    <p:set>
                                      <p:cBhvr>
                                        <p:cTn id="100" dur="1" fill="hold">
                                          <p:stCondLst>
                                            <p:cond delay="0"/>
                                          </p:stCondLst>
                                        </p:cTn>
                                        <p:tgtEl>
                                          <p:spTgt spid="14352"/>
                                        </p:tgtEl>
                                        <p:attrNameLst>
                                          <p:attrName>style.visibility</p:attrName>
                                        </p:attrNameLst>
                                      </p:cBhvr>
                                      <p:to>
                                        <p:strVal val="hidden"/>
                                      </p:to>
                                    </p:set>
                                  </p:childTnLst>
                                </p:cTn>
                              </p:par>
                              <p:par>
                                <p:cTn id="101" presetID="1" presetClass="exit" presetSubtype="0" fill="hold" grpId="0" nodeType="withEffect">
                                  <p:stCondLst>
                                    <p:cond delay="0"/>
                                  </p:stCondLst>
                                  <p:childTnLst>
                                    <p:set>
                                      <p:cBhvr>
                                        <p:cTn id="102" dur="1" fill="hold">
                                          <p:stCondLst>
                                            <p:cond delay="0"/>
                                          </p:stCondLst>
                                        </p:cTn>
                                        <p:tgtEl>
                                          <p:spTgt spid="14355"/>
                                        </p:tgtEl>
                                        <p:attrNameLst>
                                          <p:attrName>style.visibility</p:attrName>
                                        </p:attrNameLst>
                                      </p:cBhvr>
                                      <p:to>
                                        <p:strVal val="hidden"/>
                                      </p:to>
                                    </p:set>
                                  </p:childTnLst>
                                </p:cTn>
                              </p:par>
                              <p:par>
                                <p:cTn id="103" presetID="1" presetClass="exit" presetSubtype="0" fill="hold" grpId="0" nodeType="withEffect">
                                  <p:stCondLst>
                                    <p:cond delay="0"/>
                                  </p:stCondLst>
                                  <p:childTnLst>
                                    <p:set>
                                      <p:cBhvr>
                                        <p:cTn id="104" dur="1" fill="hold">
                                          <p:stCondLst>
                                            <p:cond delay="0"/>
                                          </p:stCondLst>
                                        </p:cTn>
                                        <p:tgtEl>
                                          <p:spTgt spid="14364"/>
                                        </p:tgtEl>
                                        <p:attrNameLst>
                                          <p:attrName>style.visibility</p:attrName>
                                        </p:attrNameLst>
                                      </p:cBhvr>
                                      <p:to>
                                        <p:strVal val="hidden"/>
                                      </p:to>
                                    </p:set>
                                  </p:childTnLst>
                                </p:cTn>
                              </p:par>
                              <p:par>
                                <p:cTn id="105" presetID="1" presetClass="exit" presetSubtype="0" fill="hold" nodeType="withEffect">
                                  <p:stCondLst>
                                    <p:cond delay="0"/>
                                  </p:stCondLst>
                                  <p:childTnLst>
                                    <p:set>
                                      <p:cBhvr>
                                        <p:cTn id="106" dur="1" fill="hold">
                                          <p:stCondLst>
                                            <p:cond delay="0"/>
                                          </p:stCondLst>
                                        </p:cTn>
                                        <p:tgtEl>
                                          <p:spTgt spid="14365"/>
                                        </p:tgtEl>
                                        <p:attrNameLst>
                                          <p:attrName>style.visibility</p:attrName>
                                        </p:attrNameLst>
                                      </p:cBhvr>
                                      <p:to>
                                        <p:strVal val="hidden"/>
                                      </p:to>
                                    </p:set>
                                  </p:childTnLst>
                                </p:cTn>
                              </p:par>
                              <p:par>
                                <p:cTn id="107" presetID="1" presetClass="exit" presetSubtype="0" fill="hold" nodeType="withEffect">
                                  <p:stCondLst>
                                    <p:cond delay="0"/>
                                  </p:stCondLst>
                                  <p:childTnLst>
                                    <p:set>
                                      <p:cBhvr>
                                        <p:cTn id="108" dur="1" fill="hold">
                                          <p:stCondLst>
                                            <p:cond delay="0"/>
                                          </p:stCondLst>
                                        </p:cTn>
                                        <p:tgtEl>
                                          <p:spTgt spid="14366"/>
                                        </p:tgtEl>
                                        <p:attrNameLst>
                                          <p:attrName>style.visibility</p:attrName>
                                        </p:attrNameLst>
                                      </p:cBhvr>
                                      <p:to>
                                        <p:strVal val="hidden"/>
                                      </p:to>
                                    </p:set>
                                  </p:childTnLst>
                                </p:cTn>
                              </p:par>
                              <p:par>
                                <p:cTn id="109" presetID="1" presetClass="exit" presetSubtype="0" fill="hold" nodeType="withEffect">
                                  <p:stCondLst>
                                    <p:cond delay="0"/>
                                  </p:stCondLst>
                                  <p:childTnLst>
                                    <p:set>
                                      <p:cBhvr>
                                        <p:cTn id="110" dur="1" fill="hold">
                                          <p:stCondLst>
                                            <p:cond delay="0"/>
                                          </p:stCondLst>
                                        </p:cTn>
                                        <p:tgtEl>
                                          <p:spTgt spid="14367"/>
                                        </p:tgtEl>
                                        <p:attrNameLst>
                                          <p:attrName>style.visibility</p:attrName>
                                        </p:attrNameLst>
                                      </p:cBhvr>
                                      <p:to>
                                        <p:strVal val="hidden"/>
                                      </p:to>
                                    </p:set>
                                  </p:childTnLst>
                                </p:cTn>
                              </p:par>
                              <p:par>
                                <p:cTn id="111" presetID="1" presetClass="exit" presetSubtype="0" fill="hold" grpId="0" nodeType="withEffect">
                                  <p:stCondLst>
                                    <p:cond delay="0"/>
                                  </p:stCondLst>
                                  <p:childTnLst>
                                    <p:set>
                                      <p:cBhvr>
                                        <p:cTn id="112" dur="1" fill="hold">
                                          <p:stCondLst>
                                            <p:cond delay="0"/>
                                          </p:stCondLst>
                                        </p:cTn>
                                        <p:tgtEl>
                                          <p:spTgt spid="14368"/>
                                        </p:tgtEl>
                                        <p:attrNameLst>
                                          <p:attrName>style.visibility</p:attrName>
                                        </p:attrNameLst>
                                      </p:cBhvr>
                                      <p:to>
                                        <p:strVal val="hidden"/>
                                      </p:to>
                                    </p:set>
                                  </p:childTnLst>
                                </p:cTn>
                              </p:par>
                              <p:par>
                                <p:cTn id="113" presetID="1" presetClass="exit" presetSubtype="0" fill="hold" grpId="0" nodeType="withEffect">
                                  <p:stCondLst>
                                    <p:cond delay="0"/>
                                  </p:stCondLst>
                                  <p:childTnLst>
                                    <p:set>
                                      <p:cBhvr>
                                        <p:cTn id="114" dur="1" fill="hold">
                                          <p:stCondLst>
                                            <p:cond delay="0"/>
                                          </p:stCondLst>
                                        </p:cTn>
                                        <p:tgtEl>
                                          <p:spTgt spid="14369"/>
                                        </p:tgtEl>
                                        <p:attrNameLst>
                                          <p:attrName>style.visibility</p:attrName>
                                        </p:attrNameLst>
                                      </p:cBhvr>
                                      <p:to>
                                        <p:strVal val="hidden"/>
                                      </p:to>
                                    </p:set>
                                  </p:childTnLst>
                                </p:cTn>
                              </p:par>
                              <p:par>
                                <p:cTn id="115" presetID="1" presetClass="exit" presetSubtype="0" fill="hold" grpId="0" nodeType="withEffect">
                                  <p:stCondLst>
                                    <p:cond delay="0"/>
                                  </p:stCondLst>
                                  <p:childTnLst>
                                    <p:set>
                                      <p:cBhvr>
                                        <p:cTn id="116" dur="1" fill="hold">
                                          <p:stCondLst>
                                            <p:cond delay="0"/>
                                          </p:stCondLst>
                                        </p:cTn>
                                        <p:tgtEl>
                                          <p:spTgt spid="14370"/>
                                        </p:tgtEl>
                                        <p:attrNameLst>
                                          <p:attrName>style.visibility</p:attrName>
                                        </p:attrNameLst>
                                      </p:cBhvr>
                                      <p:to>
                                        <p:strVal val="hidden"/>
                                      </p:to>
                                    </p:set>
                                  </p:childTnLst>
                                </p:cTn>
                              </p:par>
                              <p:par>
                                <p:cTn id="117" presetID="1" presetClass="exit" presetSubtype="0" fill="hold" nodeType="withEffect">
                                  <p:stCondLst>
                                    <p:cond delay="0"/>
                                  </p:stCondLst>
                                  <p:childTnLst>
                                    <p:set>
                                      <p:cBhvr>
                                        <p:cTn id="118" dur="1" fill="hold">
                                          <p:stCondLst>
                                            <p:cond delay="0"/>
                                          </p:stCondLst>
                                        </p:cTn>
                                        <p:tgtEl>
                                          <p:spTgt spid="61"/>
                                        </p:tgtEl>
                                        <p:attrNameLst>
                                          <p:attrName>style.visibility</p:attrName>
                                        </p:attrNameLst>
                                      </p:cBhvr>
                                      <p:to>
                                        <p:strVal val="hidden"/>
                                      </p:to>
                                    </p:set>
                                  </p:childTnLst>
                                </p:cTn>
                              </p:par>
                              <p:par>
                                <p:cTn id="119" presetID="1" presetClass="exit" presetSubtype="0" fill="hold" nodeType="withEffect">
                                  <p:stCondLst>
                                    <p:cond delay="0"/>
                                  </p:stCondLst>
                                  <p:childTnLst>
                                    <p:set>
                                      <p:cBhvr>
                                        <p:cTn id="120" dur="1" fill="hold">
                                          <p:stCondLst>
                                            <p:cond delay="0"/>
                                          </p:stCondLst>
                                        </p:cTn>
                                        <p:tgtEl>
                                          <p:spTgt spid="68"/>
                                        </p:tgtEl>
                                        <p:attrNameLst>
                                          <p:attrName>style.visibility</p:attrName>
                                        </p:attrNameLst>
                                      </p:cBhvr>
                                      <p:to>
                                        <p:strVal val="hidden"/>
                                      </p:to>
                                    </p:set>
                                  </p:childTnLst>
                                </p:cTn>
                              </p:par>
                              <p:par>
                                <p:cTn id="121" presetID="1" presetClass="exit" presetSubtype="0" fill="hold" nodeType="withEffect">
                                  <p:stCondLst>
                                    <p:cond delay="0"/>
                                  </p:stCondLst>
                                  <p:childTnLst>
                                    <p:set>
                                      <p:cBhvr>
                                        <p:cTn id="122" dur="1" fill="hold">
                                          <p:stCondLst>
                                            <p:cond delay="0"/>
                                          </p:stCondLst>
                                        </p:cTn>
                                        <p:tgtEl>
                                          <p:spTgt spid="69"/>
                                        </p:tgtEl>
                                        <p:attrNameLst>
                                          <p:attrName>style.visibility</p:attrName>
                                        </p:attrNameLst>
                                      </p:cBhvr>
                                      <p:to>
                                        <p:strVal val="hidden"/>
                                      </p:to>
                                    </p:set>
                                  </p:childTnLst>
                                </p:cTn>
                              </p:par>
                              <p:par>
                                <p:cTn id="123" presetID="1" presetClass="entr" presetSubtype="0" fill="hold" grpId="1" nodeType="withEffect">
                                  <p:stCondLst>
                                    <p:cond delay="0"/>
                                  </p:stCondLst>
                                  <p:childTnLst>
                                    <p:set>
                                      <p:cBhvr>
                                        <p:cTn id="124" dur="1" fill="hold">
                                          <p:stCondLst>
                                            <p:cond delay="0"/>
                                          </p:stCondLst>
                                        </p:cTn>
                                        <p:tgtEl>
                                          <p:spTgt spid="14347"/>
                                        </p:tgtEl>
                                        <p:attrNameLst>
                                          <p:attrName>style.visibility</p:attrName>
                                        </p:attrNameLst>
                                      </p:cBhvr>
                                      <p:to>
                                        <p:strVal val="visible"/>
                                      </p:to>
                                    </p:set>
                                  </p:childTnLst>
                                </p:cTn>
                              </p:par>
                              <p:par>
                                <p:cTn id="125" presetID="1" presetClass="entr" presetSubtype="0" fill="hold" grpId="1" nodeType="withEffect">
                                  <p:stCondLst>
                                    <p:cond delay="0"/>
                                  </p:stCondLst>
                                  <p:childTnLst>
                                    <p:set>
                                      <p:cBhvr>
                                        <p:cTn id="126" dur="1" fill="hold">
                                          <p:stCondLst>
                                            <p:cond delay="0"/>
                                          </p:stCondLst>
                                        </p:cTn>
                                        <p:tgtEl>
                                          <p:spTgt spid="14353"/>
                                        </p:tgtEl>
                                        <p:attrNameLst>
                                          <p:attrName>style.visibility</p:attrName>
                                        </p:attrNameLst>
                                      </p:cBhvr>
                                      <p:to>
                                        <p:strVal val="visible"/>
                                      </p:to>
                                    </p:set>
                                  </p:childTnLst>
                                </p:cTn>
                              </p:par>
                              <p:par>
                                <p:cTn id="127" presetID="1" presetClass="entr" presetSubtype="0" fill="hold" grpId="1" nodeType="withEffect">
                                  <p:stCondLst>
                                    <p:cond delay="0"/>
                                  </p:stCondLst>
                                  <p:childTnLst>
                                    <p:set>
                                      <p:cBhvr>
                                        <p:cTn id="128" dur="1" fill="hold">
                                          <p:stCondLst>
                                            <p:cond delay="0"/>
                                          </p:stCondLst>
                                        </p:cTn>
                                        <p:tgtEl>
                                          <p:spTgt spid="14354"/>
                                        </p:tgtEl>
                                        <p:attrNameLst>
                                          <p:attrName>style.visibility</p:attrName>
                                        </p:attrNameLst>
                                      </p:cBhvr>
                                      <p:to>
                                        <p:strVal val="visible"/>
                                      </p:to>
                                    </p:set>
                                  </p:childTnLst>
                                </p:cTn>
                              </p:par>
                              <p:par>
                                <p:cTn id="129" presetID="1" presetClass="entr" presetSubtype="0" fill="hold" grpId="1" nodeType="withEffect">
                                  <p:stCondLst>
                                    <p:cond delay="0"/>
                                  </p:stCondLst>
                                  <p:childTnLst>
                                    <p:set>
                                      <p:cBhvr>
                                        <p:cTn id="130" dur="1" fill="hold">
                                          <p:stCondLst>
                                            <p:cond delay="0"/>
                                          </p:stCondLst>
                                        </p:cTn>
                                        <p:tgtEl>
                                          <p:spTgt spid="14356"/>
                                        </p:tgtEl>
                                        <p:attrNameLst>
                                          <p:attrName>style.visibility</p:attrName>
                                        </p:attrNameLst>
                                      </p:cBhvr>
                                      <p:to>
                                        <p:strVal val="visible"/>
                                      </p:to>
                                    </p:set>
                                  </p:childTnLst>
                                </p:cTn>
                              </p:par>
                              <p:par>
                                <p:cTn id="131" presetID="1" presetClass="entr" presetSubtype="0" fill="hold" grpId="1" nodeType="withEffect">
                                  <p:stCondLst>
                                    <p:cond delay="0"/>
                                  </p:stCondLst>
                                  <p:childTnLst>
                                    <p:set>
                                      <p:cBhvr>
                                        <p:cTn id="132" dur="1" fill="hold">
                                          <p:stCondLst>
                                            <p:cond delay="0"/>
                                          </p:stCondLst>
                                        </p:cTn>
                                        <p:tgtEl>
                                          <p:spTgt spid="14357"/>
                                        </p:tgtEl>
                                        <p:attrNameLst>
                                          <p:attrName>style.visibility</p:attrName>
                                        </p:attrNameLst>
                                      </p:cBhvr>
                                      <p:to>
                                        <p:strVal val="visible"/>
                                      </p:to>
                                    </p:set>
                                  </p:childTnLst>
                                </p:cTn>
                              </p:par>
                              <p:par>
                                <p:cTn id="133" presetID="1" presetClass="entr" presetSubtype="0" fill="hold" grpId="1" nodeType="withEffect">
                                  <p:stCondLst>
                                    <p:cond delay="0"/>
                                  </p:stCondLst>
                                  <p:childTnLst>
                                    <p:set>
                                      <p:cBhvr>
                                        <p:cTn id="134" dur="1" fill="hold">
                                          <p:stCondLst>
                                            <p:cond delay="0"/>
                                          </p:stCondLst>
                                        </p:cTn>
                                        <p:tgtEl>
                                          <p:spTgt spid="14358"/>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14359"/>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14360"/>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14361"/>
                                        </p:tgtEl>
                                        <p:attrNameLst>
                                          <p:attrName>style.visibility</p:attrName>
                                        </p:attrNameLst>
                                      </p:cBhvr>
                                      <p:to>
                                        <p:strVal val="visible"/>
                                      </p:to>
                                    </p:set>
                                  </p:childTnLst>
                                </p:cTn>
                              </p:par>
                              <p:par>
                                <p:cTn id="141" presetID="1" presetClass="entr" presetSubtype="0" fill="hold" grpId="1" nodeType="withEffect">
                                  <p:stCondLst>
                                    <p:cond delay="0"/>
                                  </p:stCondLst>
                                  <p:childTnLst>
                                    <p:set>
                                      <p:cBhvr>
                                        <p:cTn id="142" dur="1" fill="hold">
                                          <p:stCondLst>
                                            <p:cond delay="0"/>
                                          </p:stCondLst>
                                        </p:cTn>
                                        <p:tgtEl>
                                          <p:spTgt spid="14362"/>
                                        </p:tgtEl>
                                        <p:attrNameLst>
                                          <p:attrName>style.visibility</p:attrName>
                                        </p:attrNameLst>
                                      </p:cBhvr>
                                      <p:to>
                                        <p:strVal val="visible"/>
                                      </p:to>
                                    </p:set>
                                  </p:childTnLst>
                                </p:cTn>
                              </p:par>
                              <p:par>
                                <p:cTn id="143" presetID="1" presetClass="entr" presetSubtype="0" fill="hold" grpId="1" nodeType="withEffect">
                                  <p:stCondLst>
                                    <p:cond delay="0"/>
                                  </p:stCondLst>
                                  <p:childTnLst>
                                    <p:set>
                                      <p:cBhvr>
                                        <p:cTn id="144" dur="1" fill="hold">
                                          <p:stCondLst>
                                            <p:cond delay="0"/>
                                          </p:stCondLst>
                                        </p:cTn>
                                        <p:tgtEl>
                                          <p:spTgt spid="14363"/>
                                        </p:tgtEl>
                                        <p:attrNameLst>
                                          <p:attrName>style.visibility</p:attrName>
                                        </p:attrNameLst>
                                      </p:cBhvr>
                                      <p:to>
                                        <p:strVal val="visible"/>
                                      </p:to>
                                    </p:set>
                                  </p:childTnLst>
                                </p:cTn>
                              </p:par>
                              <p:par>
                                <p:cTn id="145" presetID="1" presetClass="entr" presetSubtype="0" fill="hold" grpId="1" nodeType="withEffect">
                                  <p:stCondLst>
                                    <p:cond delay="0"/>
                                  </p:stCondLst>
                                  <p:childTnLst>
                                    <p:set>
                                      <p:cBhvr>
                                        <p:cTn id="146" dur="1" fill="hold">
                                          <p:stCondLst>
                                            <p:cond delay="0"/>
                                          </p:stCondLst>
                                        </p:cTn>
                                        <p:tgtEl>
                                          <p:spTgt spid="14371"/>
                                        </p:tgtEl>
                                        <p:attrNameLst>
                                          <p:attrName>style.visibility</p:attrName>
                                        </p:attrNameLst>
                                      </p:cBhvr>
                                      <p:to>
                                        <p:strVal val="visible"/>
                                      </p:to>
                                    </p:set>
                                  </p:childTnLst>
                                </p:cTn>
                              </p:par>
                              <p:par>
                                <p:cTn id="147" presetID="1" presetClass="entr" presetSubtype="0" fill="hold" grpId="1" nodeType="withEffect">
                                  <p:stCondLst>
                                    <p:cond delay="0"/>
                                  </p:stCondLst>
                                  <p:childTnLst>
                                    <p:set>
                                      <p:cBhvr>
                                        <p:cTn id="148" dur="1" fill="hold">
                                          <p:stCondLst>
                                            <p:cond delay="0"/>
                                          </p:stCondLst>
                                        </p:cTn>
                                        <p:tgtEl>
                                          <p:spTgt spid="14372"/>
                                        </p:tgtEl>
                                        <p:attrNameLst>
                                          <p:attrName>style.visibility</p:attrName>
                                        </p:attrNameLst>
                                      </p:cBhvr>
                                      <p:to>
                                        <p:strVal val="visible"/>
                                      </p:to>
                                    </p:set>
                                  </p:childTnLst>
                                </p:cTn>
                              </p:par>
                              <p:par>
                                <p:cTn id="149" presetID="1" presetClass="entr" presetSubtype="0" fill="hold" nodeType="withEffect">
                                  <p:stCondLst>
                                    <p:cond delay="0"/>
                                  </p:stCondLst>
                                  <p:childTnLst>
                                    <p:set>
                                      <p:cBhvr>
                                        <p:cTn id="150" dur="1" fill="hold">
                                          <p:stCondLst>
                                            <p:cond delay="0"/>
                                          </p:stCondLst>
                                        </p:cTn>
                                        <p:tgtEl>
                                          <p:spTgt spid="14373"/>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14374"/>
                                        </p:tgtEl>
                                        <p:attrNameLst>
                                          <p:attrName>style.visibility</p:attrName>
                                        </p:attrNameLst>
                                      </p:cBhvr>
                                      <p:to>
                                        <p:strVal val="visible"/>
                                      </p:to>
                                    </p:set>
                                  </p:childTnLst>
                                </p:cTn>
                              </p:par>
                              <p:par>
                                <p:cTn id="153" presetID="1" presetClass="entr" presetSubtype="0" fill="hold" nodeType="withEffect">
                                  <p:stCondLst>
                                    <p:cond delay="0"/>
                                  </p:stCondLst>
                                  <p:childTnLst>
                                    <p:set>
                                      <p:cBhvr>
                                        <p:cTn id="154" dur="1" fill="hold">
                                          <p:stCondLst>
                                            <p:cond delay="0"/>
                                          </p:stCondLst>
                                        </p:cTn>
                                        <p:tgtEl>
                                          <p:spTgt spid="14375"/>
                                        </p:tgtEl>
                                        <p:attrNameLst>
                                          <p:attrName>style.visibility</p:attrName>
                                        </p:attrNameLst>
                                      </p:cBhvr>
                                      <p:to>
                                        <p:strVal val="visible"/>
                                      </p:to>
                                    </p:set>
                                  </p:childTnLst>
                                </p:cTn>
                              </p:par>
                              <p:par>
                                <p:cTn id="155" presetID="1" presetClass="entr" presetSubtype="0" fill="hold" grpId="1" nodeType="withEffect">
                                  <p:stCondLst>
                                    <p:cond delay="0"/>
                                  </p:stCondLst>
                                  <p:childTnLst>
                                    <p:set>
                                      <p:cBhvr>
                                        <p:cTn id="156" dur="1" fill="hold">
                                          <p:stCondLst>
                                            <p:cond delay="0"/>
                                          </p:stCondLst>
                                        </p:cTn>
                                        <p:tgtEl>
                                          <p:spTgt spid="14376"/>
                                        </p:tgtEl>
                                        <p:attrNameLst>
                                          <p:attrName>style.visibility</p:attrName>
                                        </p:attrNameLst>
                                      </p:cBhvr>
                                      <p:to>
                                        <p:strVal val="visible"/>
                                      </p:to>
                                    </p:set>
                                  </p:childTnLst>
                                </p:cTn>
                              </p:par>
                              <p:par>
                                <p:cTn id="157" presetID="1" presetClass="entr" presetSubtype="0" fill="hold" grpId="1" nodeType="withEffect">
                                  <p:stCondLst>
                                    <p:cond delay="0"/>
                                  </p:stCondLst>
                                  <p:childTnLst>
                                    <p:set>
                                      <p:cBhvr>
                                        <p:cTn id="158" dur="1" fill="hold">
                                          <p:stCondLst>
                                            <p:cond delay="0"/>
                                          </p:stCondLst>
                                        </p:cTn>
                                        <p:tgtEl>
                                          <p:spTgt spid="14377"/>
                                        </p:tgtEl>
                                        <p:attrNameLst>
                                          <p:attrName>style.visibility</p:attrName>
                                        </p:attrNameLst>
                                      </p:cBhvr>
                                      <p:to>
                                        <p:strVal val="visible"/>
                                      </p:to>
                                    </p:set>
                                  </p:childTnLst>
                                </p:cTn>
                              </p:par>
                              <p:par>
                                <p:cTn id="159" presetID="1" presetClass="entr" presetSubtype="0" fill="hold" grpId="1" nodeType="withEffect">
                                  <p:stCondLst>
                                    <p:cond delay="0"/>
                                  </p:stCondLst>
                                  <p:childTnLst>
                                    <p:set>
                                      <p:cBhvr>
                                        <p:cTn id="160" dur="1" fill="hold">
                                          <p:stCondLst>
                                            <p:cond delay="0"/>
                                          </p:stCondLst>
                                        </p:cTn>
                                        <p:tgtEl>
                                          <p:spTgt spid="14378"/>
                                        </p:tgtEl>
                                        <p:attrNameLst>
                                          <p:attrName>style.visibility</p:attrName>
                                        </p:attrNameLst>
                                      </p:cBhvr>
                                      <p:to>
                                        <p:strVal val="visible"/>
                                      </p:to>
                                    </p:set>
                                  </p:childTnLst>
                                </p:cTn>
                              </p:par>
                              <p:par>
                                <p:cTn id="161" presetID="1" presetClass="entr" presetSubtype="0" fill="hold" grpId="1" nodeType="withEffect">
                                  <p:stCondLst>
                                    <p:cond delay="0"/>
                                  </p:stCondLst>
                                  <p:childTnLst>
                                    <p:set>
                                      <p:cBhvr>
                                        <p:cTn id="162" dur="1" fill="hold">
                                          <p:stCondLst>
                                            <p:cond delay="0"/>
                                          </p:stCondLst>
                                        </p:cTn>
                                        <p:tgtEl>
                                          <p:spTgt spid="14379"/>
                                        </p:tgtEl>
                                        <p:attrNameLst>
                                          <p:attrName>style.visibility</p:attrName>
                                        </p:attrNameLst>
                                      </p:cBhvr>
                                      <p:to>
                                        <p:strVal val="visible"/>
                                      </p:to>
                                    </p:se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1" presetClass="entr" presetSubtype="0" fill="hold" nodeType="clickEffect">
                                  <p:stCondLst>
                                    <p:cond delay="0"/>
                                  </p:stCondLst>
                                  <p:childTnLst>
                                    <p:set>
                                      <p:cBhvr>
                                        <p:cTn id="166" dur="1" fill="hold">
                                          <p:stCondLst>
                                            <p:cond delay="0"/>
                                          </p:stCondLst>
                                        </p:cTn>
                                        <p:tgtEl>
                                          <p:spTgt spid="65"/>
                                        </p:tgtEl>
                                        <p:attrNameLst>
                                          <p:attrName>style.visibility</p:attrName>
                                        </p:attrNameLst>
                                      </p:cBhvr>
                                      <p:to>
                                        <p:strVal val="visible"/>
                                      </p:to>
                                    </p:se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1" presetClass="entr" presetSubtype="0" fill="hold" nodeType="clickEffect">
                                  <p:stCondLst>
                                    <p:cond delay="0"/>
                                  </p:stCondLst>
                                  <p:childTnLst>
                                    <p:set>
                                      <p:cBhvr>
                                        <p:cTn id="170" dur="1" fill="hold">
                                          <p:stCondLst>
                                            <p:cond delay="0"/>
                                          </p:stCondLst>
                                        </p:cTn>
                                        <p:tgtEl>
                                          <p:spTgt spid="62"/>
                                        </p:tgtEl>
                                        <p:attrNameLst>
                                          <p:attrName>style.visibility</p:attrName>
                                        </p:attrNameLst>
                                      </p:cBhvr>
                                      <p:to>
                                        <p:strVal val="visible"/>
                                      </p:to>
                                    </p:se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1" presetClass="entr" presetSubtype="0" fill="hold" nodeType="clickEffect">
                                  <p:stCondLst>
                                    <p:cond delay="0"/>
                                  </p:stCondLst>
                                  <p:childTnLst>
                                    <p:set>
                                      <p:cBhvr>
                                        <p:cTn id="174" dur="1" fill="hold">
                                          <p:stCondLst>
                                            <p:cond delay="0"/>
                                          </p:stCondLst>
                                        </p:cTn>
                                        <p:tgtEl>
                                          <p:spTgt spid="63"/>
                                        </p:tgtEl>
                                        <p:attrNameLst>
                                          <p:attrName>style.visibility</p:attrName>
                                        </p:attrNameLst>
                                      </p:cBhvr>
                                      <p:to>
                                        <p:strVal val="visible"/>
                                      </p:to>
                                    </p:set>
                                  </p:childTnLst>
                                </p:cTn>
                              </p:par>
                            </p:childTnLst>
                          </p:cTn>
                        </p:par>
                      </p:childTnLst>
                    </p:cTn>
                  </p:par>
                  <p:par>
                    <p:cTn id="175" fill="hold" nodeType="clickPar">
                      <p:stCondLst>
                        <p:cond delay="indefinite"/>
                      </p:stCondLst>
                      <p:childTnLst>
                        <p:par>
                          <p:cTn id="176" fill="hold" nodeType="withGroup">
                            <p:stCondLst>
                              <p:cond delay="0"/>
                            </p:stCondLst>
                            <p:childTnLst>
                              <p:par>
                                <p:cTn id="177" presetID="1" presetClass="entr" presetSubtype="0" fill="hold" grpId="0" nodeType="clickEffect">
                                  <p:stCondLst>
                                    <p:cond delay="0"/>
                                  </p:stCondLst>
                                  <p:childTnLst>
                                    <p:set>
                                      <p:cBhvr>
                                        <p:cTn id="178"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79" fill="hold" nodeType="clickPar">
                      <p:stCondLst>
                        <p:cond delay="indefinite"/>
                      </p:stCondLst>
                      <p:childTnLst>
                        <p:par>
                          <p:cTn id="180" fill="hold" nodeType="withGroup">
                            <p:stCondLst>
                              <p:cond delay="0"/>
                            </p:stCondLst>
                            <p:childTnLst>
                              <p:par>
                                <p:cTn id="181" presetID="1" presetClass="entr" presetSubtype="0" fill="hold" grpId="1" nodeType="clickEffect">
                                  <p:stCondLst>
                                    <p:cond delay="0"/>
                                  </p:stCondLst>
                                  <p:childTnLst>
                                    <p:set>
                                      <p:cBhvr>
                                        <p:cTn id="182" dur="1" fill="hold">
                                          <p:stCondLst>
                                            <p:cond delay="0"/>
                                          </p:stCondLst>
                                        </p:cTn>
                                        <p:tgtEl>
                                          <p:spTgt spid="14340"/>
                                        </p:tgtEl>
                                        <p:attrNameLst>
                                          <p:attrName>style.visibility</p:attrName>
                                        </p:attrNameLst>
                                      </p:cBhvr>
                                      <p:to>
                                        <p:strVal val="visible"/>
                                      </p:to>
                                    </p:set>
                                  </p:childTnLst>
                                </p:cTn>
                              </p:par>
                              <p:par>
                                <p:cTn id="183" presetID="1" presetClass="entr" presetSubtype="0" fill="hold" grpId="1" nodeType="withEffect">
                                  <p:stCondLst>
                                    <p:cond delay="0"/>
                                  </p:stCondLst>
                                  <p:childTnLst>
                                    <p:set>
                                      <p:cBhvr>
                                        <p:cTn id="184" dur="1" fill="hold">
                                          <p:stCondLst>
                                            <p:cond delay="0"/>
                                          </p:stCondLst>
                                        </p:cTn>
                                        <p:tgtEl>
                                          <p:spTgt spid="14341"/>
                                        </p:tgtEl>
                                        <p:attrNameLst>
                                          <p:attrName>style.visibility</p:attrName>
                                        </p:attrNameLst>
                                      </p:cBhvr>
                                      <p:to>
                                        <p:strVal val="visible"/>
                                      </p:to>
                                    </p:set>
                                  </p:childTnLst>
                                </p:cTn>
                              </p:par>
                              <p:par>
                                <p:cTn id="185" presetID="1" presetClass="entr" presetSubtype="0" fill="hold" nodeType="withEffect">
                                  <p:stCondLst>
                                    <p:cond delay="0"/>
                                  </p:stCondLst>
                                  <p:childTnLst>
                                    <p:set>
                                      <p:cBhvr>
                                        <p:cTn id="186" dur="1" fill="hold">
                                          <p:stCondLst>
                                            <p:cond delay="0"/>
                                          </p:stCondLst>
                                        </p:cTn>
                                        <p:tgtEl>
                                          <p:spTgt spid="14342"/>
                                        </p:tgtEl>
                                        <p:attrNameLst>
                                          <p:attrName>style.visibility</p:attrName>
                                        </p:attrNameLst>
                                      </p:cBhvr>
                                      <p:to>
                                        <p:strVal val="visible"/>
                                      </p:to>
                                    </p:set>
                                  </p:childTnLst>
                                </p:cTn>
                              </p:par>
                              <p:par>
                                <p:cTn id="187" presetID="1" presetClass="entr" presetSubtype="0" fill="hold" nodeType="withEffect">
                                  <p:stCondLst>
                                    <p:cond delay="0"/>
                                  </p:stCondLst>
                                  <p:childTnLst>
                                    <p:set>
                                      <p:cBhvr>
                                        <p:cTn id="188" dur="1" fill="hold">
                                          <p:stCondLst>
                                            <p:cond delay="0"/>
                                          </p:stCondLst>
                                        </p:cTn>
                                        <p:tgtEl>
                                          <p:spTgt spid="14343"/>
                                        </p:tgtEl>
                                        <p:attrNameLst>
                                          <p:attrName>style.visibility</p:attrName>
                                        </p:attrNameLst>
                                      </p:cBhvr>
                                      <p:to>
                                        <p:strVal val="visible"/>
                                      </p:to>
                                    </p:set>
                                  </p:childTnLst>
                                </p:cTn>
                              </p:par>
                              <p:par>
                                <p:cTn id="189" presetID="1" presetClass="entr" presetSubtype="0" fill="hold" nodeType="withEffect">
                                  <p:stCondLst>
                                    <p:cond delay="0"/>
                                  </p:stCondLst>
                                  <p:childTnLst>
                                    <p:set>
                                      <p:cBhvr>
                                        <p:cTn id="190" dur="1" fill="hold">
                                          <p:stCondLst>
                                            <p:cond delay="0"/>
                                          </p:stCondLst>
                                        </p:cTn>
                                        <p:tgtEl>
                                          <p:spTgt spid="14344"/>
                                        </p:tgtEl>
                                        <p:attrNameLst>
                                          <p:attrName>style.visibility</p:attrName>
                                        </p:attrNameLst>
                                      </p:cBhvr>
                                      <p:to>
                                        <p:strVal val="visible"/>
                                      </p:to>
                                    </p:set>
                                  </p:childTnLst>
                                </p:cTn>
                              </p:par>
                              <p:par>
                                <p:cTn id="191" presetID="1" presetClass="entr" presetSubtype="0" fill="hold" grpId="1" nodeType="withEffect">
                                  <p:stCondLst>
                                    <p:cond delay="0"/>
                                  </p:stCondLst>
                                  <p:childTnLst>
                                    <p:set>
                                      <p:cBhvr>
                                        <p:cTn id="192" dur="1" fill="hold">
                                          <p:stCondLst>
                                            <p:cond delay="0"/>
                                          </p:stCondLst>
                                        </p:cTn>
                                        <p:tgtEl>
                                          <p:spTgt spid="14345"/>
                                        </p:tgtEl>
                                        <p:attrNameLst>
                                          <p:attrName>style.visibility</p:attrName>
                                        </p:attrNameLst>
                                      </p:cBhvr>
                                      <p:to>
                                        <p:strVal val="visible"/>
                                      </p:to>
                                    </p:set>
                                  </p:childTnLst>
                                </p:cTn>
                              </p:par>
                              <p:par>
                                <p:cTn id="193" presetID="1" presetClass="entr" presetSubtype="0" fill="hold" grpId="1" nodeType="withEffect">
                                  <p:stCondLst>
                                    <p:cond delay="0"/>
                                  </p:stCondLst>
                                  <p:childTnLst>
                                    <p:set>
                                      <p:cBhvr>
                                        <p:cTn id="194" dur="1" fill="hold">
                                          <p:stCondLst>
                                            <p:cond delay="0"/>
                                          </p:stCondLst>
                                        </p:cTn>
                                        <p:tgtEl>
                                          <p:spTgt spid="14346"/>
                                        </p:tgtEl>
                                        <p:attrNameLst>
                                          <p:attrName>style.visibility</p:attrName>
                                        </p:attrNameLst>
                                      </p:cBhvr>
                                      <p:to>
                                        <p:strVal val="visible"/>
                                      </p:to>
                                    </p:set>
                                  </p:childTnLst>
                                </p:cTn>
                              </p:par>
                              <p:par>
                                <p:cTn id="195" presetID="1" presetClass="entr" presetSubtype="0" fill="hold" grpId="1" nodeType="withEffect">
                                  <p:stCondLst>
                                    <p:cond delay="0"/>
                                  </p:stCondLst>
                                  <p:childTnLst>
                                    <p:set>
                                      <p:cBhvr>
                                        <p:cTn id="196" dur="1" fill="hold">
                                          <p:stCondLst>
                                            <p:cond delay="0"/>
                                          </p:stCondLst>
                                        </p:cTn>
                                        <p:tgtEl>
                                          <p:spTgt spid="14348"/>
                                        </p:tgtEl>
                                        <p:attrNameLst>
                                          <p:attrName>style.visibility</p:attrName>
                                        </p:attrNameLst>
                                      </p:cBhvr>
                                      <p:to>
                                        <p:strVal val="visible"/>
                                      </p:to>
                                    </p:set>
                                  </p:childTnLst>
                                </p:cTn>
                              </p:par>
                              <p:par>
                                <p:cTn id="197" presetID="1" presetClass="entr" presetSubtype="0" fill="hold" grpId="1" nodeType="withEffect">
                                  <p:stCondLst>
                                    <p:cond delay="0"/>
                                  </p:stCondLst>
                                  <p:childTnLst>
                                    <p:set>
                                      <p:cBhvr>
                                        <p:cTn id="198" dur="1" fill="hold">
                                          <p:stCondLst>
                                            <p:cond delay="0"/>
                                          </p:stCondLst>
                                        </p:cTn>
                                        <p:tgtEl>
                                          <p:spTgt spid="14349"/>
                                        </p:tgtEl>
                                        <p:attrNameLst>
                                          <p:attrName>style.visibility</p:attrName>
                                        </p:attrNameLst>
                                      </p:cBhvr>
                                      <p:to>
                                        <p:strVal val="visible"/>
                                      </p:to>
                                    </p:set>
                                  </p:childTnLst>
                                </p:cTn>
                              </p:par>
                              <p:par>
                                <p:cTn id="199" presetID="1" presetClass="entr" presetSubtype="0" fill="hold" grpId="1" nodeType="withEffect">
                                  <p:stCondLst>
                                    <p:cond delay="0"/>
                                  </p:stCondLst>
                                  <p:childTnLst>
                                    <p:set>
                                      <p:cBhvr>
                                        <p:cTn id="200" dur="1" fill="hold">
                                          <p:stCondLst>
                                            <p:cond delay="0"/>
                                          </p:stCondLst>
                                        </p:cTn>
                                        <p:tgtEl>
                                          <p:spTgt spid="14350"/>
                                        </p:tgtEl>
                                        <p:attrNameLst>
                                          <p:attrName>style.visibility</p:attrName>
                                        </p:attrNameLst>
                                      </p:cBhvr>
                                      <p:to>
                                        <p:strVal val="visible"/>
                                      </p:to>
                                    </p:set>
                                  </p:childTnLst>
                                </p:cTn>
                              </p:par>
                              <p:par>
                                <p:cTn id="201" presetID="1" presetClass="entr" presetSubtype="0" fill="hold" grpId="1" nodeType="withEffect">
                                  <p:stCondLst>
                                    <p:cond delay="0"/>
                                  </p:stCondLst>
                                  <p:childTnLst>
                                    <p:set>
                                      <p:cBhvr>
                                        <p:cTn id="202" dur="1" fill="hold">
                                          <p:stCondLst>
                                            <p:cond delay="0"/>
                                          </p:stCondLst>
                                        </p:cTn>
                                        <p:tgtEl>
                                          <p:spTgt spid="14351"/>
                                        </p:tgtEl>
                                        <p:attrNameLst>
                                          <p:attrName>style.visibility</p:attrName>
                                        </p:attrNameLst>
                                      </p:cBhvr>
                                      <p:to>
                                        <p:strVal val="visible"/>
                                      </p:to>
                                    </p:set>
                                  </p:childTnLst>
                                </p:cTn>
                              </p:par>
                              <p:par>
                                <p:cTn id="203" presetID="1" presetClass="entr" presetSubtype="0" fill="hold" grpId="1" nodeType="withEffect">
                                  <p:stCondLst>
                                    <p:cond delay="0"/>
                                  </p:stCondLst>
                                  <p:childTnLst>
                                    <p:set>
                                      <p:cBhvr>
                                        <p:cTn id="204" dur="1" fill="hold">
                                          <p:stCondLst>
                                            <p:cond delay="0"/>
                                          </p:stCondLst>
                                        </p:cTn>
                                        <p:tgtEl>
                                          <p:spTgt spid="14352"/>
                                        </p:tgtEl>
                                        <p:attrNameLst>
                                          <p:attrName>style.visibility</p:attrName>
                                        </p:attrNameLst>
                                      </p:cBhvr>
                                      <p:to>
                                        <p:strVal val="visible"/>
                                      </p:to>
                                    </p:set>
                                  </p:childTnLst>
                                </p:cTn>
                              </p:par>
                              <p:par>
                                <p:cTn id="205" presetID="1" presetClass="entr" presetSubtype="0" fill="hold" grpId="1" nodeType="withEffect">
                                  <p:stCondLst>
                                    <p:cond delay="0"/>
                                  </p:stCondLst>
                                  <p:childTnLst>
                                    <p:set>
                                      <p:cBhvr>
                                        <p:cTn id="206" dur="1" fill="hold">
                                          <p:stCondLst>
                                            <p:cond delay="0"/>
                                          </p:stCondLst>
                                        </p:cTn>
                                        <p:tgtEl>
                                          <p:spTgt spid="14355"/>
                                        </p:tgtEl>
                                        <p:attrNameLst>
                                          <p:attrName>style.visibility</p:attrName>
                                        </p:attrNameLst>
                                      </p:cBhvr>
                                      <p:to>
                                        <p:strVal val="visible"/>
                                      </p:to>
                                    </p:set>
                                  </p:childTnLst>
                                </p:cTn>
                              </p:par>
                              <p:par>
                                <p:cTn id="207" presetID="1" presetClass="entr" presetSubtype="0" fill="hold" grpId="1" nodeType="withEffect">
                                  <p:stCondLst>
                                    <p:cond delay="0"/>
                                  </p:stCondLst>
                                  <p:childTnLst>
                                    <p:set>
                                      <p:cBhvr>
                                        <p:cTn id="208" dur="1" fill="hold">
                                          <p:stCondLst>
                                            <p:cond delay="0"/>
                                          </p:stCondLst>
                                        </p:cTn>
                                        <p:tgtEl>
                                          <p:spTgt spid="14364"/>
                                        </p:tgtEl>
                                        <p:attrNameLst>
                                          <p:attrName>style.visibility</p:attrName>
                                        </p:attrNameLst>
                                      </p:cBhvr>
                                      <p:to>
                                        <p:strVal val="visible"/>
                                      </p:to>
                                    </p:set>
                                  </p:childTnLst>
                                </p:cTn>
                              </p:par>
                              <p:par>
                                <p:cTn id="209" presetID="1" presetClass="entr" presetSubtype="0" fill="hold" nodeType="withEffect">
                                  <p:stCondLst>
                                    <p:cond delay="0"/>
                                  </p:stCondLst>
                                  <p:childTnLst>
                                    <p:set>
                                      <p:cBhvr>
                                        <p:cTn id="210" dur="1" fill="hold">
                                          <p:stCondLst>
                                            <p:cond delay="0"/>
                                          </p:stCondLst>
                                        </p:cTn>
                                        <p:tgtEl>
                                          <p:spTgt spid="14365"/>
                                        </p:tgtEl>
                                        <p:attrNameLst>
                                          <p:attrName>style.visibility</p:attrName>
                                        </p:attrNameLst>
                                      </p:cBhvr>
                                      <p:to>
                                        <p:strVal val="visible"/>
                                      </p:to>
                                    </p:set>
                                  </p:childTnLst>
                                </p:cTn>
                              </p:par>
                              <p:par>
                                <p:cTn id="211" presetID="1" presetClass="entr" presetSubtype="0" fill="hold" nodeType="withEffect">
                                  <p:stCondLst>
                                    <p:cond delay="0"/>
                                  </p:stCondLst>
                                  <p:childTnLst>
                                    <p:set>
                                      <p:cBhvr>
                                        <p:cTn id="212" dur="1" fill="hold">
                                          <p:stCondLst>
                                            <p:cond delay="0"/>
                                          </p:stCondLst>
                                        </p:cTn>
                                        <p:tgtEl>
                                          <p:spTgt spid="14366"/>
                                        </p:tgtEl>
                                        <p:attrNameLst>
                                          <p:attrName>style.visibility</p:attrName>
                                        </p:attrNameLst>
                                      </p:cBhvr>
                                      <p:to>
                                        <p:strVal val="visible"/>
                                      </p:to>
                                    </p:set>
                                  </p:childTnLst>
                                </p:cTn>
                              </p:par>
                              <p:par>
                                <p:cTn id="213" presetID="1" presetClass="entr" presetSubtype="0" fill="hold" nodeType="withEffect">
                                  <p:stCondLst>
                                    <p:cond delay="0"/>
                                  </p:stCondLst>
                                  <p:childTnLst>
                                    <p:set>
                                      <p:cBhvr>
                                        <p:cTn id="214" dur="1" fill="hold">
                                          <p:stCondLst>
                                            <p:cond delay="0"/>
                                          </p:stCondLst>
                                        </p:cTn>
                                        <p:tgtEl>
                                          <p:spTgt spid="14367"/>
                                        </p:tgtEl>
                                        <p:attrNameLst>
                                          <p:attrName>style.visibility</p:attrName>
                                        </p:attrNameLst>
                                      </p:cBhvr>
                                      <p:to>
                                        <p:strVal val="visible"/>
                                      </p:to>
                                    </p:set>
                                  </p:childTnLst>
                                </p:cTn>
                              </p:par>
                              <p:par>
                                <p:cTn id="215" presetID="1" presetClass="entr" presetSubtype="0" fill="hold" grpId="1" nodeType="withEffect">
                                  <p:stCondLst>
                                    <p:cond delay="0"/>
                                  </p:stCondLst>
                                  <p:childTnLst>
                                    <p:set>
                                      <p:cBhvr>
                                        <p:cTn id="216" dur="1" fill="hold">
                                          <p:stCondLst>
                                            <p:cond delay="0"/>
                                          </p:stCondLst>
                                        </p:cTn>
                                        <p:tgtEl>
                                          <p:spTgt spid="14368"/>
                                        </p:tgtEl>
                                        <p:attrNameLst>
                                          <p:attrName>style.visibility</p:attrName>
                                        </p:attrNameLst>
                                      </p:cBhvr>
                                      <p:to>
                                        <p:strVal val="visible"/>
                                      </p:to>
                                    </p:set>
                                  </p:childTnLst>
                                </p:cTn>
                              </p:par>
                              <p:par>
                                <p:cTn id="217" presetID="1" presetClass="entr" presetSubtype="0" fill="hold" grpId="1" nodeType="withEffect">
                                  <p:stCondLst>
                                    <p:cond delay="0"/>
                                  </p:stCondLst>
                                  <p:childTnLst>
                                    <p:set>
                                      <p:cBhvr>
                                        <p:cTn id="218" dur="1" fill="hold">
                                          <p:stCondLst>
                                            <p:cond delay="0"/>
                                          </p:stCondLst>
                                        </p:cTn>
                                        <p:tgtEl>
                                          <p:spTgt spid="14369"/>
                                        </p:tgtEl>
                                        <p:attrNameLst>
                                          <p:attrName>style.visibility</p:attrName>
                                        </p:attrNameLst>
                                      </p:cBhvr>
                                      <p:to>
                                        <p:strVal val="visible"/>
                                      </p:to>
                                    </p:set>
                                  </p:childTnLst>
                                </p:cTn>
                              </p:par>
                              <p:par>
                                <p:cTn id="219" presetID="1" presetClass="entr" presetSubtype="0" fill="hold" grpId="1" nodeType="withEffect">
                                  <p:stCondLst>
                                    <p:cond delay="0"/>
                                  </p:stCondLst>
                                  <p:childTnLst>
                                    <p:set>
                                      <p:cBhvr>
                                        <p:cTn id="220" dur="1" fill="hold">
                                          <p:stCondLst>
                                            <p:cond delay="0"/>
                                          </p:stCondLst>
                                        </p:cTn>
                                        <p:tgtEl>
                                          <p:spTgt spid="14370"/>
                                        </p:tgtEl>
                                        <p:attrNameLst>
                                          <p:attrName>style.visibility</p:attrName>
                                        </p:attrNameLst>
                                      </p:cBhvr>
                                      <p:to>
                                        <p:strVal val="visible"/>
                                      </p:to>
                                    </p:set>
                                  </p:childTnLst>
                                </p:cTn>
                              </p:par>
                              <p:par>
                                <p:cTn id="221" presetID="1" presetClass="entr" presetSubtype="0" fill="hold" nodeType="withEffect">
                                  <p:stCondLst>
                                    <p:cond delay="0"/>
                                  </p:stCondLst>
                                  <p:childTnLst>
                                    <p:set>
                                      <p:cBhvr>
                                        <p:cTn id="222" dur="1" fill="hold">
                                          <p:stCondLst>
                                            <p:cond delay="0"/>
                                          </p:stCondLst>
                                        </p:cTn>
                                        <p:tgtEl>
                                          <p:spTgt spid="61"/>
                                        </p:tgtEl>
                                        <p:attrNameLst>
                                          <p:attrName>style.visibility</p:attrName>
                                        </p:attrNameLst>
                                      </p:cBhvr>
                                      <p:to>
                                        <p:strVal val="visible"/>
                                      </p:to>
                                    </p:set>
                                  </p:childTnLst>
                                </p:cTn>
                              </p:par>
                              <p:par>
                                <p:cTn id="223" presetID="1" presetClass="entr" presetSubtype="0" fill="hold" nodeType="withEffect">
                                  <p:stCondLst>
                                    <p:cond delay="0"/>
                                  </p:stCondLst>
                                  <p:childTnLst>
                                    <p:set>
                                      <p:cBhvr>
                                        <p:cTn id="224" dur="1" fill="hold">
                                          <p:stCondLst>
                                            <p:cond delay="0"/>
                                          </p:stCondLst>
                                        </p:cTn>
                                        <p:tgtEl>
                                          <p:spTgt spid="68"/>
                                        </p:tgtEl>
                                        <p:attrNameLst>
                                          <p:attrName>style.visibility</p:attrName>
                                        </p:attrNameLst>
                                      </p:cBhvr>
                                      <p:to>
                                        <p:strVal val="visible"/>
                                      </p:to>
                                    </p:set>
                                  </p:childTnLst>
                                </p:cTn>
                              </p:par>
                              <p:par>
                                <p:cTn id="225" presetID="1" presetClass="entr" presetSubtype="0" fill="hold" nodeType="withEffect">
                                  <p:stCondLst>
                                    <p:cond delay="0"/>
                                  </p:stCondLst>
                                  <p:childTnLst>
                                    <p:set>
                                      <p:cBhvr>
                                        <p:cTn id="226" dur="1" fill="hold">
                                          <p:stCondLst>
                                            <p:cond delay="0"/>
                                          </p:stCondLst>
                                        </p:cTn>
                                        <p:tgtEl>
                                          <p:spTgt spid="69"/>
                                        </p:tgtEl>
                                        <p:attrNameLst>
                                          <p:attrName>style.visibility</p:attrName>
                                        </p:attrNameLst>
                                      </p:cBhvr>
                                      <p:to>
                                        <p:strVal val="visible"/>
                                      </p:to>
                                    </p:set>
                                  </p:childTnLst>
                                </p:cTn>
                              </p:par>
                              <p:par>
                                <p:cTn id="227" presetID="1" presetClass="entr" presetSubtype="0" fill="hold" nodeType="withEffect">
                                  <p:stCondLst>
                                    <p:cond delay="0"/>
                                  </p:stCondLst>
                                  <p:childTnLst>
                                    <p:set>
                                      <p:cBhvr>
                                        <p:cTn id="228"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P spid="14340" grpId="1" animBg="1"/>
      <p:bldP spid="14341" grpId="0" animBg="1"/>
      <p:bldP spid="14341" grpId="1" animBg="1"/>
      <p:bldP spid="14345" grpId="0"/>
      <p:bldP spid="14345" grpId="1"/>
      <p:bldP spid="14346" grpId="0"/>
      <p:bldP spid="14346" grpId="1"/>
      <p:bldP spid="14347" grpId="0"/>
      <p:bldP spid="14347" grpId="1"/>
      <p:bldP spid="14348" grpId="0"/>
      <p:bldP spid="14348" grpId="1"/>
      <p:bldP spid="14349" grpId="0"/>
      <p:bldP spid="14349" grpId="1"/>
      <p:bldP spid="14350" grpId="0"/>
      <p:bldP spid="14350" grpId="1"/>
      <p:bldP spid="14351" grpId="0"/>
      <p:bldP spid="14351" grpId="1"/>
      <p:bldP spid="14352" grpId="0"/>
      <p:bldP spid="14352" grpId="1"/>
      <p:bldP spid="14353" grpId="0"/>
      <p:bldP spid="14353" grpId="1"/>
      <p:bldP spid="14354" grpId="0"/>
      <p:bldP spid="14354" grpId="1"/>
      <p:bldP spid="14355" grpId="0"/>
      <p:bldP spid="14355" grpId="1"/>
      <p:bldP spid="14356" grpId="0"/>
      <p:bldP spid="14356" grpId="1"/>
      <p:bldP spid="14357" grpId="0" animBg="1"/>
      <p:bldP spid="14357" grpId="1" animBg="1"/>
      <p:bldP spid="14358" grpId="0" animBg="1"/>
      <p:bldP spid="14358" grpId="1" animBg="1"/>
      <p:bldP spid="14362" grpId="0"/>
      <p:bldP spid="14362" grpId="1"/>
      <p:bldP spid="14363" grpId="0"/>
      <p:bldP spid="14363" grpId="1"/>
      <p:bldP spid="14364" grpId="0" animBg="1"/>
      <p:bldP spid="14364" grpId="1" animBg="1"/>
      <p:bldP spid="14368" grpId="0"/>
      <p:bldP spid="14368" grpId="1"/>
      <p:bldP spid="14369" grpId="0"/>
      <p:bldP spid="14369" grpId="1"/>
      <p:bldP spid="14370" grpId="0"/>
      <p:bldP spid="14370" grpId="1"/>
      <p:bldP spid="14371" grpId="0"/>
      <p:bldP spid="14371" grpId="1"/>
      <p:bldP spid="14372" grpId="0" animBg="1"/>
      <p:bldP spid="14372" grpId="1" animBg="1"/>
      <p:bldP spid="14376" grpId="0"/>
      <p:bldP spid="14376" grpId="1"/>
      <p:bldP spid="14377" grpId="0"/>
      <p:bldP spid="14377" grpId="1"/>
      <p:bldP spid="14378" grpId="0"/>
      <p:bldP spid="14378" grpId="1"/>
      <p:bldP spid="14379" grpId="0"/>
      <p:bldP spid="14379" grpId="1"/>
      <p:bldP spid="73" grpId="0" build="p"/>
      <p:bldP spid="53" grpId="0" animBg="1"/>
      <p:bldP spid="54" grpId="0"/>
      <p:bldP spid="5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sp>
        <p:nvSpPr>
          <p:cNvPr id="44034"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marL="971550" lvl="1" indent="-514350">
              <a:buFont typeface="Times New Roman" charset="0"/>
              <a:buAutoNum type="alphaLcParenR" startAt="3"/>
            </a:pPr>
            <a:r>
              <a:rPr lang="en-US" altLang="x-none" dirty="0">
                <a:latin typeface="Calibri" charset="0"/>
                <a:ea typeface="ＭＳ Ｐゴシック" charset="-128"/>
              </a:rPr>
              <a:t>Now, the problem is that the firm does not know the skill level of the worker. Can you solve the game by backward induction? </a:t>
            </a:r>
          </a:p>
          <a:p>
            <a:pPr marL="971550" lvl="1" indent="-514350">
              <a:buFont typeface="Times New Roman" charset="0"/>
              <a:buAutoNum type="alphaLcParenR" startAt="3"/>
            </a:pPr>
            <a:r>
              <a:rPr lang="en-US" altLang="x-none" dirty="0">
                <a:latin typeface="Calibri" charset="0"/>
                <a:ea typeface="ＭＳ Ｐゴシック" charset="-128"/>
              </a:rPr>
              <a:t>Solve for all Nash equilibria using the Normal Form of the game …</a:t>
            </a:r>
          </a:p>
        </p:txBody>
      </p:sp>
    </p:spTree>
    <p:extLst>
      <p:ext uri="{BB962C8B-B14F-4D97-AF65-F5344CB8AC3E}">
        <p14:creationId xmlns:p14="http://schemas.microsoft.com/office/powerpoint/2010/main" val="1668947266"/>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solidFill>
                  <a:schemeClr val="tx2">
                    <a:lumMod val="60000"/>
                    <a:lumOff val="40000"/>
                  </a:schemeClr>
                </a:solidFill>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latin typeface="Calibri" charset="0"/>
                <a:ea typeface="ＭＳ Ｐゴシック" charset="-128"/>
              </a:rPr>
              <a:t>We solve for Nash Equilibria.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Bayesian Nash Eq.</a:t>
            </a:r>
            <a:endParaRPr lang="en-US" altLang="x-none" i="1" dirty="0">
              <a:latin typeface="Calibri" charset="0"/>
              <a:ea typeface="ＭＳ Ｐゴシック" charset="-128"/>
            </a:endParaRPr>
          </a:p>
          <a:p>
            <a:pPr lvl="1" eaLnBrk="1" hangingPunct="1">
              <a:lnSpc>
                <a:spcPct val="80000"/>
              </a:lnSpc>
              <a:buFont typeface="Wingdings" pitchFamily="2" charset="2"/>
              <a:buChar char="§"/>
              <a:defRPr/>
            </a:pPr>
            <a:r>
              <a:rPr lang="en-US" altLang="x-none" dirty="0">
                <a:latin typeface="Calibri" charset="0"/>
                <a:ea typeface="ＭＳ Ｐゴシック" charset="-128"/>
              </a:rPr>
              <a:t>(We test whether beliefs about player types are correctly updated along the equilibrium path.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Perfect Bayesian Nash Equilibrium</a:t>
            </a:r>
            <a:r>
              <a:rPr lang="en-US" altLang="x-none" dirty="0">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097235748"/>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22</a:t>
            </a:r>
          </a:p>
        </p:txBody>
      </p:sp>
      <p:pic>
        <p:nvPicPr>
          <p:cNvPr id="460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 y="914400"/>
            <a:ext cx="5513388"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2" name="Table 51"/>
          <p:cNvGraphicFramePr>
            <a:graphicFrameLocks noGrp="1"/>
          </p:cNvGraphicFramePr>
          <p:nvPr>
            <p:extLst>
              <p:ext uri="{D42A27DB-BD31-4B8C-83A1-F6EECF244321}">
                <p14:modId xmlns:p14="http://schemas.microsoft.com/office/powerpoint/2010/main" val="111704782"/>
              </p:ext>
            </p:extLst>
          </p:nvPr>
        </p:nvGraphicFramePr>
        <p:xfrm>
          <a:off x="-2" y="3695700"/>
          <a:ext cx="9144002" cy="2933700"/>
        </p:xfrm>
        <a:graphic>
          <a:graphicData uri="http://schemas.openxmlformats.org/drawingml/2006/table">
            <a:tbl>
              <a:tblPr/>
              <a:tblGrid>
                <a:gridCol w="228602">
                  <a:extLst>
                    <a:ext uri="{9D8B030D-6E8A-4147-A177-3AD203B41FA5}">
                      <a16:colId xmlns:a16="http://schemas.microsoft.com/office/drawing/2014/main" val="20000"/>
                    </a:ext>
                  </a:extLst>
                </a:gridCol>
                <a:gridCol w="1786178">
                  <a:extLst>
                    <a:ext uri="{9D8B030D-6E8A-4147-A177-3AD203B41FA5}">
                      <a16:colId xmlns:a16="http://schemas.microsoft.com/office/drawing/2014/main" val="20001"/>
                    </a:ext>
                  </a:extLst>
                </a:gridCol>
                <a:gridCol w="1859797">
                  <a:extLst>
                    <a:ext uri="{9D8B030D-6E8A-4147-A177-3AD203B41FA5}">
                      <a16:colId xmlns:a16="http://schemas.microsoft.com/office/drawing/2014/main" val="20002"/>
                    </a:ext>
                  </a:extLst>
                </a:gridCol>
                <a:gridCol w="1859797">
                  <a:extLst>
                    <a:ext uri="{9D8B030D-6E8A-4147-A177-3AD203B41FA5}">
                      <a16:colId xmlns:a16="http://schemas.microsoft.com/office/drawing/2014/main" val="20003"/>
                    </a:ext>
                  </a:extLst>
                </a:gridCol>
                <a:gridCol w="1704814">
                  <a:extLst>
                    <a:ext uri="{9D8B030D-6E8A-4147-A177-3AD203B41FA5}">
                      <a16:colId xmlns:a16="http://schemas.microsoft.com/office/drawing/2014/main" val="20004"/>
                    </a:ext>
                  </a:extLst>
                </a:gridCol>
                <a:gridCol w="1704814">
                  <a:extLst>
                    <a:ext uri="{9D8B030D-6E8A-4147-A177-3AD203B41FA5}">
                      <a16:colId xmlns:a16="http://schemas.microsoft.com/office/drawing/2014/main" val="20005"/>
                    </a:ext>
                  </a:extLst>
                </a:gridCol>
              </a:tblGrid>
              <a:tr h="457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a:noFill/>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F</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53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high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high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high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low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low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high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Master, low wage,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no Master, low wage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495300">
                <a:tc row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Master,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Master</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21 , 32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21 , 32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1 , 36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1 , 36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Master,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no Master</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36 , 32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24 , 44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28 , 24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16 , 36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no Master,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Master</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25 , 32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17 , 24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13 , 44</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  5 , 36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95300">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high skill, no Master,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1400" b="0" i="0" u="none" strike="noStrike" cap="none" normalizeH="0" baseline="0" dirty="0">
                          <a:ln>
                            <a:noFill/>
                          </a:ln>
                          <a:solidFill>
                            <a:schemeClr val="tx1"/>
                          </a:solidFill>
                          <a:effectLst/>
                          <a:latin typeface="Calibri" charset="0"/>
                          <a:ea typeface="ＭＳ Ｐゴシック" charset="-128"/>
                        </a:rPr>
                        <a:t>If low skill, no Master</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40 , 32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20 , 36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Calibri" charset="0"/>
                          <a:ea typeface="ＭＳ Ｐゴシック" charset="-128"/>
                        </a:rPr>
                        <a:t>40 , 32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dirty="0">
                          <a:ln>
                            <a:noFill/>
                          </a:ln>
                          <a:solidFill>
                            <a:schemeClr val="tx1"/>
                          </a:solidFill>
                          <a:effectLst/>
                          <a:latin typeface="Calibri" charset="0"/>
                          <a:ea typeface="ＭＳ Ｐゴシック" charset="-128"/>
                        </a:rPr>
                        <a:t>20 , 36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 name="Rectangle 3"/>
          <p:cNvSpPr txBox="1">
            <a:spLocks noChangeArrowheads="1"/>
          </p:cNvSpPr>
          <p:nvPr/>
        </p:nvSpPr>
        <p:spPr bwMode="auto">
          <a:xfrm>
            <a:off x="5257800" y="990600"/>
            <a:ext cx="3886200" cy="2209800"/>
          </a:xfrm>
          <a:prstGeom prst="rect">
            <a:avLst/>
          </a:prstGeom>
          <a:noFill/>
          <a:ln w="9525">
            <a:noFill/>
            <a:miter lim="800000"/>
            <a:headEnd/>
            <a:tailEnd/>
          </a:ln>
        </p:spPr>
        <p:txBody>
          <a:bodyPr/>
          <a:lstStyle/>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endParaRPr lang="en-US" sz="900" b="1" kern="0" dirty="0">
              <a:latin typeface="Calibri" pitchFamily="34" charset="0"/>
              <a:ea typeface="+mn-ea"/>
            </a:endParaRPr>
          </a:p>
          <a:p>
            <a:pPr marL="342900" indent="-342900">
              <a:lnSpc>
                <a:spcPct val="80000"/>
              </a:lnSpc>
              <a:spcBef>
                <a:spcPct val="20000"/>
              </a:spcBef>
              <a:buClr>
                <a:srgbClr val="01326D"/>
              </a:buClr>
              <a:buFont typeface="Wingdings" pitchFamily="2" charset="2"/>
              <a:buChar char="§"/>
              <a:defRPr/>
            </a:pPr>
            <a:r>
              <a:rPr lang="en-US" sz="2000" b="1" kern="0" dirty="0">
                <a:latin typeface="Calibri" pitchFamily="34" charset="0"/>
                <a:ea typeface="+mn-ea"/>
              </a:rPr>
              <a:t>Expected payoff for firm/worker </a:t>
            </a:r>
            <a:r>
              <a:rPr lang="en-US" sz="2000" kern="0" dirty="0">
                <a:latin typeface="Calibri" pitchFamily="34" charset="0"/>
                <a:ea typeface="+mn-ea"/>
              </a:rPr>
              <a:t>=  0.6*payoff if this is a low skill worker + 0.4*payoff if this is a high skill worker</a:t>
            </a:r>
          </a:p>
        </p:txBody>
      </p:sp>
      <p:grpSp>
        <p:nvGrpSpPr>
          <p:cNvPr id="3" name="Group 2"/>
          <p:cNvGrpSpPr>
            <a:grpSpLocks/>
          </p:cNvGrpSpPr>
          <p:nvPr/>
        </p:nvGrpSpPr>
        <p:grpSpPr bwMode="auto">
          <a:xfrm>
            <a:off x="2286000" y="4689475"/>
            <a:ext cx="6781800" cy="1863725"/>
            <a:chOff x="2286000" y="4519086"/>
            <a:chExt cx="6781800" cy="1864076"/>
          </a:xfrm>
        </p:grpSpPr>
        <p:sp useBgFill="1">
          <p:nvSpPr>
            <p:cNvPr id="46140" name="Rectangle 2"/>
            <p:cNvSpPr>
              <a:spLocks noChangeArrowheads="1"/>
            </p:cNvSpPr>
            <p:nvPr/>
          </p:nvSpPr>
          <p:spPr bwMode="auto">
            <a:xfrm>
              <a:off x="2286000" y="4527905"/>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1" name="Rectangle 2"/>
            <p:cNvSpPr>
              <a:spLocks noChangeArrowheads="1"/>
            </p:cNvSpPr>
            <p:nvPr/>
          </p:nvSpPr>
          <p:spPr bwMode="auto">
            <a:xfrm>
              <a:off x="4146900" y="4527905"/>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2" name="Rectangle 2"/>
            <p:cNvSpPr>
              <a:spLocks noChangeArrowheads="1"/>
            </p:cNvSpPr>
            <p:nvPr/>
          </p:nvSpPr>
          <p:spPr bwMode="auto">
            <a:xfrm>
              <a:off x="5887500" y="4522257"/>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3" name="Rectangle 2"/>
            <p:cNvSpPr>
              <a:spLocks noChangeArrowheads="1"/>
            </p:cNvSpPr>
            <p:nvPr/>
          </p:nvSpPr>
          <p:spPr bwMode="auto">
            <a:xfrm>
              <a:off x="7529340" y="4519086"/>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4" name="Rectangle 2"/>
            <p:cNvSpPr>
              <a:spLocks noChangeArrowheads="1"/>
            </p:cNvSpPr>
            <p:nvPr/>
          </p:nvSpPr>
          <p:spPr bwMode="auto">
            <a:xfrm>
              <a:off x="2300460" y="5029273"/>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5" name="Rectangle 2"/>
            <p:cNvSpPr>
              <a:spLocks noChangeArrowheads="1"/>
            </p:cNvSpPr>
            <p:nvPr/>
          </p:nvSpPr>
          <p:spPr bwMode="auto">
            <a:xfrm>
              <a:off x="4161360" y="5029273"/>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6" name="Rectangle 2"/>
            <p:cNvSpPr>
              <a:spLocks noChangeArrowheads="1"/>
            </p:cNvSpPr>
            <p:nvPr/>
          </p:nvSpPr>
          <p:spPr bwMode="auto">
            <a:xfrm>
              <a:off x="5901960" y="5023625"/>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7" name="Rectangle 2"/>
            <p:cNvSpPr>
              <a:spLocks noChangeArrowheads="1"/>
            </p:cNvSpPr>
            <p:nvPr/>
          </p:nvSpPr>
          <p:spPr bwMode="auto">
            <a:xfrm>
              <a:off x="7543800" y="5020454"/>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8" name="Rectangle 2"/>
            <p:cNvSpPr>
              <a:spLocks noChangeArrowheads="1"/>
            </p:cNvSpPr>
            <p:nvPr/>
          </p:nvSpPr>
          <p:spPr bwMode="auto">
            <a:xfrm>
              <a:off x="2300460" y="5521749"/>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49" name="Rectangle 2"/>
            <p:cNvSpPr>
              <a:spLocks noChangeArrowheads="1"/>
            </p:cNvSpPr>
            <p:nvPr/>
          </p:nvSpPr>
          <p:spPr bwMode="auto">
            <a:xfrm>
              <a:off x="4161360" y="5521749"/>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50" name="Rectangle 2"/>
            <p:cNvSpPr>
              <a:spLocks noChangeArrowheads="1"/>
            </p:cNvSpPr>
            <p:nvPr/>
          </p:nvSpPr>
          <p:spPr bwMode="auto">
            <a:xfrm>
              <a:off x="5901960" y="5516101"/>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51" name="Rectangle 2"/>
            <p:cNvSpPr>
              <a:spLocks noChangeArrowheads="1"/>
            </p:cNvSpPr>
            <p:nvPr/>
          </p:nvSpPr>
          <p:spPr bwMode="auto">
            <a:xfrm>
              <a:off x="7543800" y="5512930"/>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52" name="Rectangle 2"/>
            <p:cNvSpPr>
              <a:spLocks noChangeArrowheads="1"/>
            </p:cNvSpPr>
            <p:nvPr/>
          </p:nvSpPr>
          <p:spPr bwMode="auto">
            <a:xfrm>
              <a:off x="2286000" y="6002235"/>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53" name="Rectangle 2"/>
            <p:cNvSpPr>
              <a:spLocks noChangeArrowheads="1"/>
            </p:cNvSpPr>
            <p:nvPr/>
          </p:nvSpPr>
          <p:spPr bwMode="auto">
            <a:xfrm>
              <a:off x="4146900" y="6002235"/>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54" name="Rectangle 2"/>
            <p:cNvSpPr>
              <a:spLocks noChangeArrowheads="1"/>
            </p:cNvSpPr>
            <p:nvPr/>
          </p:nvSpPr>
          <p:spPr bwMode="auto">
            <a:xfrm>
              <a:off x="5887500" y="5996587"/>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sp useBgFill="1">
          <p:nvSpPr>
            <p:cNvPr id="46155" name="Rectangle 2"/>
            <p:cNvSpPr>
              <a:spLocks noChangeArrowheads="1"/>
            </p:cNvSpPr>
            <p:nvPr/>
          </p:nvSpPr>
          <p:spPr bwMode="auto">
            <a:xfrm>
              <a:off x="7529340" y="5993416"/>
              <a:ext cx="1524000" cy="380927"/>
            </a:xfrm>
            <a:prstGeom prst="rect">
              <a:avLst/>
            </a:prstGeom>
            <a:ln>
              <a:noFill/>
            </a:ln>
            <a:extLst>
              <a:ext uri="{91240B29-F687-4F45-9708-019B960494DF}">
                <a14:hiddenLine xmlns:a14="http://schemas.microsoft.com/office/drawing/2010/main" w="38100">
                  <a:solidFill>
                    <a:srgbClr val="000000"/>
                  </a:solidFill>
                  <a:round/>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endParaRPr lang="x-none" altLang="x-none"/>
            </a:p>
          </p:txBody>
        </p:sp>
      </p:grpSp>
    </p:spTree>
    <p:extLst>
      <p:ext uri="{BB962C8B-B14F-4D97-AF65-F5344CB8AC3E}">
        <p14:creationId xmlns:p14="http://schemas.microsoft.com/office/powerpoint/2010/main" val="192677497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solidFill>
                  <a:schemeClr val="tx2">
                    <a:lumMod val="60000"/>
                    <a:lumOff val="40000"/>
                  </a:schemeClr>
                </a:solidFill>
                <a:latin typeface="Calibri" charset="0"/>
                <a:ea typeface="ＭＳ Ｐゴシック" charset="-128"/>
              </a:rPr>
              <a:t>We solve for Nash Equilibria. </a:t>
            </a:r>
            <a:r>
              <a:rPr lang="en-US" altLang="x-none" dirty="0">
                <a:solidFill>
                  <a:schemeClr val="tx2">
                    <a:lumMod val="60000"/>
                    <a:lumOff val="40000"/>
                  </a:schemeClr>
                </a:solidFill>
                <a:latin typeface="Calibri" charset="0"/>
                <a:ea typeface="ＭＳ Ｐゴシック" charset="-128"/>
                <a:sym typeface="Wingdings"/>
              </a:rPr>
              <a:t> </a:t>
            </a:r>
            <a:r>
              <a:rPr lang="en-US" altLang="x-none" i="1" dirty="0">
                <a:solidFill>
                  <a:schemeClr val="tx2">
                    <a:lumMod val="60000"/>
                    <a:lumOff val="40000"/>
                  </a:schemeClr>
                </a:solidFill>
                <a:latin typeface="Calibri" charset="0"/>
                <a:ea typeface="ＭＳ Ｐゴシック" charset="-128"/>
                <a:sym typeface="Wingdings"/>
              </a:rPr>
              <a:t>Bayesian Nash Eq.</a:t>
            </a:r>
            <a:endParaRPr lang="en-US" altLang="x-none" i="1" dirty="0">
              <a:solidFill>
                <a:schemeClr val="tx2">
                  <a:lumMod val="60000"/>
                  <a:lumOff val="40000"/>
                </a:schemeClr>
              </a:solidFill>
              <a:latin typeface="Calibri" charset="0"/>
              <a:ea typeface="ＭＳ Ｐゴシック" charset="-128"/>
            </a:endParaRPr>
          </a:p>
          <a:p>
            <a:pPr lvl="1" eaLnBrk="1" hangingPunct="1">
              <a:lnSpc>
                <a:spcPct val="80000"/>
              </a:lnSpc>
              <a:buFont typeface="Wingdings" pitchFamily="2" charset="2"/>
              <a:buChar char="§"/>
              <a:defRPr/>
            </a:pPr>
            <a:r>
              <a:rPr lang="en-US" altLang="x-none" dirty="0">
                <a:latin typeface="Calibri" charset="0"/>
                <a:ea typeface="ＭＳ Ｐゴシック" charset="-128"/>
              </a:rPr>
              <a:t>(We test whether beliefs about player types are correctly updated along the equilibrium path.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Perfect Bayesian Nash Equilibrium</a:t>
            </a:r>
            <a:r>
              <a:rPr lang="en-US" altLang="x-none" dirty="0">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574601678"/>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4803</TotalTime>
  <Words>2133</Words>
  <Application>Microsoft Macintosh PowerPoint</Application>
  <PresentationFormat>On-screen Show (4:3)</PresentationFormat>
  <Paragraphs>519</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ＭＳ Ｐゴシック</vt:lpstr>
      <vt:lpstr>ＭＳ Ｐゴシック</vt:lpstr>
      <vt:lpstr>Arial</vt:lpstr>
      <vt:lpstr>Calibri</vt:lpstr>
      <vt:lpstr>Times New Roman</vt:lpstr>
      <vt:lpstr>Wingdings</vt:lpstr>
      <vt:lpstr>unsw</vt:lpstr>
      <vt:lpstr>Experiment 22</vt:lpstr>
      <vt:lpstr>Incomplete &amp; imperfect information</vt:lpstr>
      <vt:lpstr>Information updating</vt:lpstr>
      <vt:lpstr>Experiment 22</vt:lpstr>
      <vt:lpstr>Information updating</vt:lpstr>
      <vt:lpstr>Experiment 22</vt:lpstr>
      <vt:lpstr>Incomplete &amp; imperfect information</vt:lpstr>
      <vt:lpstr>Experiment 22</vt:lpstr>
      <vt:lpstr>Incomplete &amp; imperfect information</vt:lpstr>
      <vt:lpstr>Experiment 22</vt:lpstr>
      <vt:lpstr>Experiment 22</vt:lpstr>
      <vt:lpstr>Incomplete &amp; imperfect information</vt:lpstr>
      <vt:lpstr>Pooling equilibrium</vt:lpstr>
      <vt:lpstr>Separating equilibrium</vt:lpstr>
      <vt:lpstr>Signaling</vt:lpstr>
      <vt:lpstr>Signaling</vt:lpstr>
      <vt:lpstr>Experiment 22</vt:lpstr>
      <vt:lpstr>Experiment 22</vt:lpstr>
      <vt:lpstr>Experiment 22</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2302</cp:revision>
  <cp:lastPrinted>2012-12-18T14:53:29Z</cp:lastPrinted>
  <dcterms:created xsi:type="dcterms:W3CDTF">1601-01-01T00:00:00Z</dcterms:created>
  <dcterms:modified xsi:type="dcterms:W3CDTF">2018-09-05T22:57:25Z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