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handoutMasterIdLst>
    <p:handoutMasterId r:id="rId21"/>
  </p:handoutMasterIdLst>
  <p:sldIdLst>
    <p:sldId id="289" r:id="rId2"/>
    <p:sldId id="290" r:id="rId3"/>
    <p:sldId id="291" r:id="rId4"/>
    <p:sldId id="326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3" autoAdjust="0"/>
    <p:restoredTop sz="94643"/>
  </p:normalViewPr>
  <p:slideViewPr>
    <p:cSldViewPr>
      <p:cViewPr varScale="1">
        <p:scale>
          <a:sx n="123" d="100"/>
          <a:sy n="123" d="100"/>
        </p:scale>
        <p:origin x="13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890E471-2175-8A4B-9896-266DE1D48ED5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75E2989-F7FD-E44F-B419-D54541E65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4CC4D64-F77E-414E-B0FD-ABE8ABED6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A427AF1-9C7B-8549-908C-43B23CB28675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610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F7CE6F1-EF81-BC43-9D8F-44ED9E7F3A13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64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3B2CA89-9631-4A4B-9C7A-EBE7FB5DE634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760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3B2CA89-9631-4A4B-9C7A-EBE7FB5DE634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332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D673E83-E9F6-DC4C-AD9B-35F0B19D8A35}" type="slidenum">
              <a:rPr lang="en-US" altLang="x-none" sz="1200">
                <a:latin typeface="Arial" charset="0"/>
              </a:rPr>
              <a:pPr/>
              <a:t>15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936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data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from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experiment</a:t>
            </a:r>
            <a:endParaRPr lang="x-none" altLang="x-none" dirty="0">
              <a:ea typeface="ＭＳ Ｐゴシック" charset="-128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A6F997E-9154-C243-A71D-D85B49594975}" type="slidenum">
              <a:rPr lang="en-US" altLang="x-none" sz="1200">
                <a:latin typeface="Arial" charset="0"/>
              </a:rPr>
              <a:pPr/>
              <a:t>16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805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data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from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experiment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2EEFFDA-F792-CC40-99F3-9B7C8D85A117}" type="slidenum">
              <a:rPr lang="en-US" altLang="x-none" sz="1200">
                <a:latin typeface="Arial" charset="0"/>
              </a:rPr>
              <a:pPr/>
              <a:t>17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54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data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from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experiment</a:t>
            </a:r>
            <a:endParaRPr lang="x-none" altLang="x-none" dirty="0">
              <a:ea typeface="ＭＳ Ｐゴシック" charset="-128"/>
            </a:endParaRPr>
          </a:p>
          <a:p>
            <a:endParaRPr lang="x-none" altLang="x-none" dirty="0"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B9EBADF-AFDE-2C4D-976B-36E3429F43BB}" type="slidenum">
              <a:rPr lang="en-US" altLang="x-none" sz="1200">
                <a:latin typeface="Arial" charset="0"/>
              </a:rPr>
              <a:pPr/>
              <a:t>18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98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B480994E-7D5A-7141-ADAE-5DB4ADF42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18040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424A349-BF72-EB41-8B9C-FDE01CB3008F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98040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3414B6-AEBC-EC4A-A733-1BF2B78F66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8386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659CEB-F043-A74E-A105-A551A0F1D09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14080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52C1C63D-20A9-434B-A822-126A40BD1F4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147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A205C60-DD8F-FF40-878D-2237FAD2576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29727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4DE09EC-9946-FB40-AAB8-AB0D6F30DCC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240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74D342B8-51E9-B740-B2C8-04233ED7D96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48786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638800"/>
          </a:xfrm>
        </p:spPr>
        <p:txBody>
          <a:bodyPr/>
          <a:lstStyle/>
          <a:p>
            <a:pPr marL="971550" lvl="1" indent="-514350">
              <a:buFont typeface="Times New Roman" charset="0"/>
              <a:buAutoNum type="alphaLcParenR"/>
            </a:pPr>
            <a:r>
              <a:rPr lang="en-AU" altLang="x-none" dirty="0">
                <a:latin typeface="Calibri" charset="0"/>
                <a:ea typeface="ＭＳ Ｐゴシック" charset="-128"/>
              </a:rPr>
              <a:t>Solve this game using forward induction. Look at the first player: How should she decide, depending on her signal? Then look at the second player: how should he decide depending on what he knows about the first player’s strategy, the observed first player’s choice, and his own signal. Look further at the third player: what should she decide depending on the first two player’s strategies, the two choices she observes, and her own signal?</a:t>
            </a:r>
          </a:p>
          <a:p>
            <a:pPr marL="971550" lvl="1" indent="-514350">
              <a:buFont typeface="Times New Roman" charset="0"/>
              <a:buAutoNum type="alphaLcParenR"/>
            </a:pPr>
            <a:r>
              <a:rPr lang="en-AU" altLang="x-none" dirty="0">
                <a:latin typeface="Calibri" charset="0"/>
                <a:ea typeface="ＭＳ Ｐゴシック" charset="-128"/>
              </a:rPr>
              <a:t>Does information get “aggregated” in this game? I.e., is the 10th player (always?) better informed than the 5th player?</a:t>
            </a:r>
          </a:p>
          <a:p>
            <a:pPr marL="971550" lvl="1" indent="-514350">
              <a:buFont typeface="Times New Roman" charset="0"/>
              <a:buAutoNum type="alphaLcParenR"/>
            </a:pP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9612916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78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n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th</a:t>
            </a:r>
            <a:r>
              <a:rPr lang="en-US" altLang="x-none">
                <a:latin typeface="Calibri" charset="0"/>
                <a:ea typeface="ＭＳ Ｐゴシック" charset="-128"/>
              </a:rPr>
              <a:t> student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14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90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5783" name="Picture 4" descr="C:\Documents and Settings\LENOVO USER\My Documents\My Pictures\Microsoft Clip Organizer\j0355889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514600"/>
            <a:ext cx="1258888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6248400" y="990600"/>
            <a:ext cx="2286000" cy="1524000"/>
          </a:xfrm>
          <a:prstGeom prst="cloudCallout">
            <a:avLst>
              <a:gd name="adj1" fmla="val -57024"/>
              <a:gd name="adj2" fmla="val 52499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First (n-1) decisions were blue.</a:t>
            </a:r>
          </a:p>
        </p:txBody>
      </p:sp>
      <p:sp>
        <p:nvSpPr>
          <p:cNvPr id="12" name="Oval 11"/>
          <p:cNvSpPr/>
          <p:nvPr/>
        </p:nvSpPr>
        <p:spPr>
          <a:xfrm>
            <a:off x="2895600" y="37338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3" name="Oval 12"/>
          <p:cNvSpPr/>
          <p:nvPr/>
        </p:nvSpPr>
        <p:spPr>
          <a:xfrm>
            <a:off x="1970088" y="38655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2514600" y="38862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Oval 15"/>
          <p:cNvSpPr/>
          <p:nvPr/>
        </p:nvSpPr>
        <p:spPr>
          <a:xfrm>
            <a:off x="2152650" y="35179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0" y="4310063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She knows that the first 2 players chose like their signal.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But she also knows that the 3</a:t>
            </a:r>
            <a:r>
              <a:rPr lang="en-US" sz="2800" kern="0" baseline="30000" dirty="0">
                <a:latin typeface="Calibri" pitchFamily="34" charset="0"/>
                <a:ea typeface="+mn-ea"/>
              </a:rPr>
              <a:t>rd</a:t>
            </a:r>
            <a:r>
              <a:rPr lang="en-US" sz="2800" kern="0" dirty="0">
                <a:latin typeface="Calibri" pitchFamily="34" charset="0"/>
                <a:ea typeface="+mn-ea"/>
              </a:rPr>
              <a:t> participant (and any after) ignored their own signal, and just followed the first two.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However, she is in the very same situation. The two first signals outweigh her own signal, whatever that might be.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Thus, she also ignores her signal, and follows the crowd.</a:t>
            </a:r>
          </a:p>
        </p:txBody>
      </p:sp>
    </p:spTree>
    <p:extLst>
      <p:ext uri="{BB962C8B-B14F-4D97-AF65-F5344CB8AC3E}">
        <p14:creationId xmlns:p14="http://schemas.microsoft.com/office/powerpoint/2010/main" val="666012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80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924800" cy="762000"/>
          </a:xfrm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n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th</a:t>
            </a:r>
            <a:r>
              <a:rPr lang="en-US" altLang="x-none">
                <a:latin typeface="Calibri" charset="0"/>
                <a:ea typeface="ＭＳ Ｐゴシック" charset="-128"/>
              </a:rPr>
              <a:t> (&gt;2) student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14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90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6807" name="Picture 4" descr="C:\Documents and Settings\LENOVO USER\My Documents\My Pictures\Microsoft Clip Organizer\j0355889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514600"/>
            <a:ext cx="1258888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3048000" y="990600"/>
            <a:ext cx="3657600" cy="1524000"/>
          </a:xfrm>
          <a:prstGeom prst="cloudCallout">
            <a:avLst>
              <a:gd name="adj1" fmla="val 24081"/>
              <a:gd name="adj2" fmla="val 88081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First (n-1) decisions were blue or yellow.</a:t>
            </a:r>
          </a:p>
        </p:txBody>
      </p:sp>
      <p:sp>
        <p:nvSpPr>
          <p:cNvPr id="12" name="Oval 11"/>
          <p:cNvSpPr/>
          <p:nvPr/>
        </p:nvSpPr>
        <p:spPr>
          <a:xfrm>
            <a:off x="2895600" y="37338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3" name="Oval 12"/>
          <p:cNvSpPr/>
          <p:nvPr/>
        </p:nvSpPr>
        <p:spPr>
          <a:xfrm>
            <a:off x="1970088" y="38655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2514600" y="38862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Oval 15"/>
          <p:cNvSpPr/>
          <p:nvPr/>
        </p:nvSpPr>
        <p:spPr>
          <a:xfrm>
            <a:off x="2152650" y="35179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0" y="4310063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Given the rational behavior described before …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opposite predecessor decisions cancel out each other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I should follow my signal if there is a difference of 0 or 1 between blue and yellow predecessor choices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I should follow the majority if the difference is &gt;=2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Thus, a </a:t>
            </a:r>
            <a:r>
              <a:rPr lang="en-US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cascade” starts as soon as |#blue - #yellow| =2</a:t>
            </a:r>
            <a:endParaRPr lang="en-US" altLang="x-none" sz="28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5293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Other sequences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342899" y="3998912"/>
            <a:ext cx="3429000" cy="31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71600" y="4037013"/>
            <a:ext cx="6324600" cy="31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371600" y="5102225"/>
            <a:ext cx="6324600" cy="158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2970213"/>
            <a:ext cx="6324600" cy="317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30" name="TextBox 9"/>
          <p:cNvSpPr txBox="1">
            <a:spLocks noChangeArrowheads="1"/>
          </p:cNvSpPr>
          <p:nvPr/>
        </p:nvSpPr>
        <p:spPr bwMode="auto">
          <a:xfrm>
            <a:off x="76200" y="1293813"/>
            <a:ext cx="2743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>
                <a:latin typeface="Calibri" charset="0"/>
              </a:rPr>
              <a:t># yellow guesses </a:t>
            </a:r>
          </a:p>
          <a:p>
            <a:pPr algn="ctr" eaLnBrk="1" hangingPunct="1"/>
            <a:r>
              <a:rPr lang="en-US" altLang="x-none">
                <a:latin typeface="Calibri" charset="0"/>
              </a:rPr>
              <a:t>- # blue guesses</a:t>
            </a:r>
          </a:p>
        </p:txBody>
      </p:sp>
      <p:sp>
        <p:nvSpPr>
          <p:cNvPr id="77831" name="TextBox 10"/>
          <p:cNvSpPr txBox="1">
            <a:spLocks noChangeArrowheads="1"/>
          </p:cNvSpPr>
          <p:nvPr/>
        </p:nvSpPr>
        <p:spPr bwMode="auto">
          <a:xfrm>
            <a:off x="914400" y="38100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 0</a:t>
            </a:r>
          </a:p>
        </p:txBody>
      </p:sp>
      <p:sp>
        <p:nvSpPr>
          <p:cNvPr id="77832" name="TextBox 11"/>
          <p:cNvSpPr txBox="1">
            <a:spLocks noChangeArrowheads="1"/>
          </p:cNvSpPr>
          <p:nvPr/>
        </p:nvSpPr>
        <p:spPr bwMode="auto">
          <a:xfrm>
            <a:off x="914400" y="43434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-1</a:t>
            </a:r>
          </a:p>
        </p:txBody>
      </p:sp>
      <p:sp>
        <p:nvSpPr>
          <p:cNvPr id="77833" name="TextBox 12"/>
          <p:cNvSpPr txBox="1">
            <a:spLocks noChangeArrowheads="1"/>
          </p:cNvSpPr>
          <p:nvPr/>
        </p:nvSpPr>
        <p:spPr bwMode="auto">
          <a:xfrm>
            <a:off x="914400" y="4872038"/>
            <a:ext cx="45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-2</a:t>
            </a:r>
          </a:p>
        </p:txBody>
      </p:sp>
      <p:sp>
        <p:nvSpPr>
          <p:cNvPr id="77834" name="TextBox 13"/>
          <p:cNvSpPr txBox="1">
            <a:spLocks noChangeArrowheads="1"/>
          </p:cNvSpPr>
          <p:nvPr/>
        </p:nvSpPr>
        <p:spPr bwMode="auto">
          <a:xfrm>
            <a:off x="914400" y="3276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 1</a:t>
            </a:r>
          </a:p>
        </p:txBody>
      </p:sp>
      <p:sp>
        <p:nvSpPr>
          <p:cNvPr id="77835" name="TextBox 14"/>
          <p:cNvSpPr txBox="1">
            <a:spLocks noChangeArrowheads="1"/>
          </p:cNvSpPr>
          <p:nvPr/>
        </p:nvSpPr>
        <p:spPr bwMode="auto">
          <a:xfrm>
            <a:off x="914400" y="27432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 2</a:t>
            </a:r>
          </a:p>
        </p:txBody>
      </p:sp>
      <p:sp>
        <p:nvSpPr>
          <p:cNvPr id="77836" name="TextBox 15"/>
          <p:cNvSpPr txBox="1">
            <a:spLocks noChangeArrowheads="1"/>
          </p:cNvSpPr>
          <p:nvPr/>
        </p:nvSpPr>
        <p:spPr bwMode="auto">
          <a:xfrm>
            <a:off x="1905000" y="5105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Blue cascade starts.</a:t>
            </a:r>
          </a:p>
        </p:txBody>
      </p:sp>
      <p:sp>
        <p:nvSpPr>
          <p:cNvPr id="77837" name="TextBox 16"/>
          <p:cNvSpPr txBox="1">
            <a:spLocks noChangeArrowheads="1"/>
          </p:cNvSpPr>
          <p:nvPr/>
        </p:nvSpPr>
        <p:spPr bwMode="auto">
          <a:xfrm>
            <a:off x="1905000" y="2509838"/>
            <a:ext cx="3124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Yellow cascade starts.</a:t>
            </a:r>
          </a:p>
        </p:txBody>
      </p:sp>
      <p:sp>
        <p:nvSpPr>
          <p:cNvPr id="77838" name="TextBox 19"/>
          <p:cNvSpPr txBox="1">
            <a:spLocks noChangeArrowheads="1"/>
          </p:cNvSpPr>
          <p:nvPr/>
        </p:nvSpPr>
        <p:spPr bwMode="auto">
          <a:xfrm>
            <a:off x="19812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1</a:t>
            </a:r>
          </a:p>
        </p:txBody>
      </p:sp>
      <p:sp>
        <p:nvSpPr>
          <p:cNvPr id="77839" name="TextBox 20"/>
          <p:cNvSpPr txBox="1">
            <a:spLocks noChangeArrowheads="1"/>
          </p:cNvSpPr>
          <p:nvPr/>
        </p:nvSpPr>
        <p:spPr bwMode="auto">
          <a:xfrm>
            <a:off x="26670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2</a:t>
            </a:r>
          </a:p>
        </p:txBody>
      </p:sp>
      <p:sp>
        <p:nvSpPr>
          <p:cNvPr id="77840" name="TextBox 21"/>
          <p:cNvSpPr txBox="1">
            <a:spLocks noChangeArrowheads="1"/>
          </p:cNvSpPr>
          <p:nvPr/>
        </p:nvSpPr>
        <p:spPr bwMode="auto">
          <a:xfrm>
            <a:off x="33528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3</a:t>
            </a:r>
          </a:p>
        </p:txBody>
      </p:sp>
      <p:sp>
        <p:nvSpPr>
          <p:cNvPr id="77841" name="TextBox 22"/>
          <p:cNvSpPr txBox="1">
            <a:spLocks noChangeArrowheads="1"/>
          </p:cNvSpPr>
          <p:nvPr/>
        </p:nvSpPr>
        <p:spPr bwMode="auto">
          <a:xfrm>
            <a:off x="40386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4</a:t>
            </a:r>
          </a:p>
        </p:txBody>
      </p:sp>
      <p:sp>
        <p:nvSpPr>
          <p:cNvPr id="77842" name="TextBox 23"/>
          <p:cNvSpPr txBox="1">
            <a:spLocks noChangeArrowheads="1"/>
          </p:cNvSpPr>
          <p:nvPr/>
        </p:nvSpPr>
        <p:spPr bwMode="auto">
          <a:xfrm>
            <a:off x="47244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5</a:t>
            </a:r>
          </a:p>
        </p:txBody>
      </p:sp>
      <p:sp>
        <p:nvSpPr>
          <p:cNvPr id="77843" name="TextBox 24"/>
          <p:cNvSpPr txBox="1">
            <a:spLocks noChangeArrowheads="1"/>
          </p:cNvSpPr>
          <p:nvPr/>
        </p:nvSpPr>
        <p:spPr bwMode="auto">
          <a:xfrm>
            <a:off x="54102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6</a:t>
            </a:r>
          </a:p>
        </p:txBody>
      </p:sp>
      <p:sp>
        <p:nvSpPr>
          <p:cNvPr id="77844" name="TextBox 25"/>
          <p:cNvSpPr txBox="1">
            <a:spLocks noChangeArrowheads="1"/>
          </p:cNvSpPr>
          <p:nvPr/>
        </p:nvSpPr>
        <p:spPr bwMode="auto">
          <a:xfrm>
            <a:off x="6096000" y="40386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7</a:t>
            </a:r>
          </a:p>
        </p:txBody>
      </p:sp>
      <p:sp>
        <p:nvSpPr>
          <p:cNvPr id="77845" name="TextBox 26"/>
          <p:cNvSpPr txBox="1">
            <a:spLocks noChangeArrowheads="1"/>
          </p:cNvSpPr>
          <p:nvPr/>
        </p:nvSpPr>
        <p:spPr bwMode="auto">
          <a:xfrm>
            <a:off x="6629400" y="40386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Calibri" charset="0"/>
              </a:rPr>
              <a:t>participant</a:t>
            </a:r>
          </a:p>
        </p:txBody>
      </p:sp>
      <p:cxnSp>
        <p:nvCxnSpPr>
          <p:cNvPr id="29" name="Straight Connector 28"/>
          <p:cNvCxnSpPr>
            <a:stCxn id="77831" idx="3"/>
          </p:cNvCxnSpPr>
          <p:nvPr/>
        </p:nvCxnSpPr>
        <p:spPr>
          <a:xfrm flipV="1">
            <a:off x="1371600" y="3429000"/>
            <a:ext cx="762000" cy="6111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77839" idx="0"/>
          </p:cNvCxnSpPr>
          <p:nvPr/>
        </p:nvCxnSpPr>
        <p:spPr>
          <a:xfrm>
            <a:off x="2133600" y="3429000"/>
            <a:ext cx="76200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7839" idx="0"/>
          </p:cNvCxnSpPr>
          <p:nvPr/>
        </p:nvCxnSpPr>
        <p:spPr>
          <a:xfrm rot="16200000" flipH="1">
            <a:off x="2971800" y="3962400"/>
            <a:ext cx="5334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7841" idx="0"/>
          </p:cNvCxnSpPr>
          <p:nvPr/>
        </p:nvCxnSpPr>
        <p:spPr>
          <a:xfrm flipV="1">
            <a:off x="3581400" y="4038600"/>
            <a:ext cx="68580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7841" idx="0"/>
          </p:cNvCxnSpPr>
          <p:nvPr/>
        </p:nvCxnSpPr>
        <p:spPr>
          <a:xfrm rot="5400000" flipH="1" flipV="1">
            <a:off x="4457700" y="2324100"/>
            <a:ext cx="1524000" cy="190500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68868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1143000"/>
            <a:ext cx="8686800" cy="530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As soon as there are two decisions more for one alternative than for the other, all remaining participants should follow that choice. A (theoretically) unbreakable </a:t>
            </a:r>
            <a:r>
              <a:rPr lang="en-US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information cascade” starts.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Happens when people make decisions sequentially.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People abandon their own information in favour of inferences made from the behaviour of others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This is </a:t>
            </a:r>
            <a:r>
              <a:rPr lang="en-US" altLang="x-none" sz="2800" b="1">
                <a:latin typeface="Calibri" charset="0"/>
              </a:rPr>
              <a:t>rational</a:t>
            </a:r>
            <a:r>
              <a:rPr lang="en-US" altLang="x-none" sz="2800">
                <a:latin typeface="Calibri" charset="0"/>
              </a:rPr>
              <a:t> (no peer pressure or the like …)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Examples: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Staring up in the sky.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Choosing a restaurant in a new town.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Self-enforcing success of books, movies, …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>
                <a:latin typeface="Calibri" charset="0"/>
              </a:rPr>
              <a:t>Voting for popular candidates.</a:t>
            </a:r>
          </a:p>
        </p:txBody>
      </p:sp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924800" cy="762000"/>
          </a:xfrm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Information cascades</a:t>
            </a:r>
          </a:p>
        </p:txBody>
      </p:sp>
    </p:spTree>
    <p:extLst>
      <p:ext uri="{BB962C8B-B14F-4D97-AF65-F5344CB8AC3E}">
        <p14:creationId xmlns:p14="http://schemas.microsoft.com/office/powerpoint/2010/main" val="4680141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1066800"/>
            <a:ext cx="9144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b="1" dirty="0">
                <a:latin typeface="Calibri" charset="0"/>
              </a:rPr>
              <a:t>Easy to start </a:t>
            </a:r>
            <a:r>
              <a:rPr lang="en-US" altLang="x-none" sz="2800" dirty="0">
                <a:latin typeface="Calibri" charset="0"/>
              </a:rPr>
              <a:t>(some </a:t>
            </a:r>
            <a:r>
              <a:rPr lang="en-US" altLang="x-none" sz="2800" b="1" dirty="0">
                <a:latin typeface="Calibri" charset="0"/>
              </a:rPr>
              <a:t>want</a:t>
            </a:r>
            <a:r>
              <a:rPr lang="en-US" altLang="x-none" sz="2800" dirty="0">
                <a:latin typeface="Calibri" charset="0"/>
              </a:rPr>
              <a:t> to start one – movie Wall Street)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In case everybody has the same precision of signal, just need 2 more decisions in favor of one choice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Can lead to </a:t>
            </a:r>
            <a:r>
              <a:rPr lang="en-US" altLang="x-none" sz="2800" b="1" dirty="0">
                <a:latin typeface="Calibri" charset="0"/>
              </a:rPr>
              <a:t>bad outcomes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Probability that a </a:t>
            </a:r>
            <a:r>
              <a:rPr lang="en-US" altLang="en-US" sz="2800" dirty="0">
                <a:latin typeface="Calibri" charset="0"/>
              </a:rPr>
              <a:t>“</a:t>
            </a:r>
            <a:r>
              <a:rPr lang="en-US" altLang="ja-JP" sz="2800" dirty="0">
                <a:latin typeface="Calibri" charset="0"/>
              </a:rPr>
              <a:t>bad” cascade starts right from the beginning: 40% * 40% = 16%.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Probability that a </a:t>
            </a:r>
            <a:r>
              <a:rPr lang="en-US" altLang="en-US" sz="2800" dirty="0">
                <a:latin typeface="Calibri" charset="0"/>
              </a:rPr>
              <a:t>“</a:t>
            </a:r>
            <a:r>
              <a:rPr lang="en-US" altLang="ja-JP" sz="2800" dirty="0">
                <a:latin typeface="Calibri" charset="0"/>
              </a:rPr>
              <a:t>good” cascade starts right from the beginning: 60%*60%=36%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Overall probability of </a:t>
            </a:r>
            <a:r>
              <a:rPr lang="en-US" altLang="en-US" sz="2800" dirty="0">
                <a:latin typeface="Calibri" charset="0"/>
              </a:rPr>
              <a:t>“</a:t>
            </a:r>
            <a:r>
              <a:rPr lang="en-US" altLang="ja-JP" sz="2800" dirty="0">
                <a:latin typeface="Calibri" charset="0"/>
              </a:rPr>
              <a:t>bad” cascade: = probability that a “bad” cascade starts </a:t>
            </a:r>
            <a:r>
              <a:rPr lang="en-US" altLang="ja-JP" sz="2800" i="1" dirty="0">
                <a:latin typeface="Calibri" charset="0"/>
              </a:rPr>
              <a:t>at some point of time </a:t>
            </a:r>
            <a:r>
              <a:rPr lang="en-US" altLang="ja-JP" sz="2800" dirty="0">
                <a:latin typeface="Calibri" charset="0"/>
              </a:rPr>
              <a:t>given that </a:t>
            </a:r>
            <a:r>
              <a:rPr lang="en-US" altLang="ja-JP" sz="2800" i="1" dirty="0">
                <a:latin typeface="Calibri" charset="0"/>
              </a:rPr>
              <a:t>no </a:t>
            </a:r>
            <a:r>
              <a:rPr lang="ja-JP" altLang="en-US" sz="2800" i="1" dirty="0">
                <a:latin typeface="Calibri" charset="0"/>
              </a:rPr>
              <a:t>“</a:t>
            </a:r>
            <a:r>
              <a:rPr lang="en-US" altLang="ja-JP" sz="2800" i="1" dirty="0">
                <a:latin typeface="Calibri" charset="0"/>
              </a:rPr>
              <a:t>good</a:t>
            </a:r>
            <a:r>
              <a:rPr lang="ja-JP" altLang="en-US" sz="2800" i="1" dirty="0">
                <a:latin typeface="Calibri" charset="0"/>
              </a:rPr>
              <a:t>”</a:t>
            </a:r>
            <a:r>
              <a:rPr lang="en-US" altLang="ja-JP" sz="2800" i="1" dirty="0">
                <a:latin typeface="Calibri" charset="0"/>
              </a:rPr>
              <a:t> cascade started yet </a:t>
            </a:r>
            <a:r>
              <a:rPr lang="en-US" altLang="ja-JP" sz="2800" dirty="0">
                <a:latin typeface="Calibri" charset="0"/>
              </a:rPr>
              <a:t>…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b="1" dirty="0">
                <a:latin typeface="Calibri" charset="0"/>
              </a:rPr>
              <a:t>Fragile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</a:rPr>
              <a:t>What if somebody shows her signal </a:t>
            </a:r>
            <a:r>
              <a:rPr lang="en-US" altLang="x-none" sz="2800" dirty="0">
                <a:latin typeface="Calibri" charset="0"/>
                <a:sym typeface="Wingdings" charset="2"/>
              </a:rPr>
              <a:t>to others?  Break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charset="0"/>
              <a:buChar char="•"/>
            </a:pPr>
            <a:r>
              <a:rPr lang="en-US" altLang="x-none" sz="2800" dirty="0">
                <a:latin typeface="Calibri" charset="0"/>
                <a:sym typeface="Wingdings" charset="2"/>
              </a:rPr>
              <a:t>What if somebody only follows his own signal?  Break</a:t>
            </a:r>
            <a:endParaRPr lang="en-US" altLang="x-none" sz="2800" dirty="0">
              <a:latin typeface="Calibri" charset="0"/>
            </a:endParaRPr>
          </a:p>
        </p:txBody>
      </p:sp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924800" cy="762000"/>
          </a:xfrm>
        </p:spPr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Information cascades</a:t>
            </a:r>
          </a:p>
        </p:txBody>
      </p:sp>
    </p:spTree>
    <p:extLst>
      <p:ext uri="{BB962C8B-B14F-4D97-AF65-F5344CB8AC3E}">
        <p14:creationId xmlns:p14="http://schemas.microsoft.com/office/powerpoint/2010/main" val="1829107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71550" lvl="1" indent="-514350">
              <a:buFont typeface="Times New Roman" charset="0"/>
              <a:buAutoNum type="alphaLcParenR" startAt="3"/>
            </a:pPr>
            <a:r>
              <a:rPr lang="en-US" altLang="x-none" dirty="0">
                <a:latin typeface="Calibri" charset="0"/>
                <a:ea typeface="ＭＳ Ｐゴシック" charset="-128"/>
              </a:rPr>
              <a:t>Compare your analysis with the behavior in the game. Specifically, compare the choices of players with what they observe about previous players’ choices and with their own signal. </a:t>
            </a:r>
          </a:p>
        </p:txBody>
      </p:sp>
    </p:spTree>
    <p:extLst>
      <p:ext uri="{BB962C8B-B14F-4D97-AF65-F5344CB8AC3E}">
        <p14:creationId xmlns:p14="http://schemas.microsoft.com/office/powerpoint/2010/main" val="574690123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0" y="1143000"/>
          <a:ext cx="9144000" cy="3963993"/>
        </p:xfrm>
        <a:graphic>
          <a:graphicData uri="http://schemas.openxmlformats.org/drawingml/2006/table">
            <a:tbl>
              <a:tblPr/>
              <a:tblGrid>
                <a:gridCol w="103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30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508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Participant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s-I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3144" name="Rectangle 55"/>
          <p:cNvSpPr>
            <a:spLocks noChangeArrowheads="1"/>
          </p:cNvSpPr>
          <p:nvPr/>
        </p:nvSpPr>
        <p:spPr bwMode="auto">
          <a:xfrm>
            <a:off x="13716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45" name="Rectangle 56"/>
          <p:cNvSpPr>
            <a:spLocks noChangeArrowheads="1"/>
          </p:cNvSpPr>
          <p:nvPr/>
        </p:nvSpPr>
        <p:spPr bwMode="auto">
          <a:xfrm>
            <a:off x="70104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46" name="Rectangle 54"/>
          <p:cNvSpPr>
            <a:spLocks noChangeArrowheads="1"/>
          </p:cNvSpPr>
          <p:nvPr/>
        </p:nvSpPr>
        <p:spPr bwMode="auto">
          <a:xfrm>
            <a:off x="41910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47" name="Rectangle 54"/>
          <p:cNvSpPr>
            <a:spLocks noChangeArrowheads="1"/>
          </p:cNvSpPr>
          <p:nvPr/>
        </p:nvSpPr>
        <p:spPr bwMode="auto">
          <a:xfrm>
            <a:off x="8305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48" name="Rectangle 55"/>
          <p:cNvSpPr>
            <a:spLocks noChangeArrowheads="1"/>
          </p:cNvSpPr>
          <p:nvPr/>
        </p:nvSpPr>
        <p:spPr bwMode="auto">
          <a:xfrm>
            <a:off x="2819400" y="1066800"/>
            <a:ext cx="5334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49" name="Rectangle 55"/>
          <p:cNvSpPr>
            <a:spLocks noChangeArrowheads="1"/>
          </p:cNvSpPr>
          <p:nvPr/>
        </p:nvSpPr>
        <p:spPr bwMode="auto">
          <a:xfrm>
            <a:off x="5638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0" name="Rectangle 22"/>
          <p:cNvSpPr>
            <a:spLocks noChangeArrowheads="1"/>
          </p:cNvSpPr>
          <p:nvPr/>
        </p:nvSpPr>
        <p:spPr bwMode="auto">
          <a:xfrm>
            <a:off x="5857875" y="3687763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1" name="Rectangle 22"/>
          <p:cNvSpPr>
            <a:spLocks noChangeArrowheads="1"/>
          </p:cNvSpPr>
          <p:nvPr/>
        </p:nvSpPr>
        <p:spPr bwMode="auto">
          <a:xfrm>
            <a:off x="8555038" y="3697288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2" name="Rectangle 28"/>
          <p:cNvSpPr>
            <a:spLocks noChangeArrowheads="1"/>
          </p:cNvSpPr>
          <p:nvPr/>
        </p:nvSpPr>
        <p:spPr bwMode="auto">
          <a:xfrm>
            <a:off x="8524875" y="4059238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3" name="Rectangle 16"/>
          <p:cNvSpPr>
            <a:spLocks noChangeArrowheads="1"/>
          </p:cNvSpPr>
          <p:nvPr/>
        </p:nvSpPr>
        <p:spPr bwMode="auto">
          <a:xfrm>
            <a:off x="8543925" y="3325813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4" name="Rectangle 16"/>
          <p:cNvSpPr>
            <a:spLocks noChangeArrowheads="1"/>
          </p:cNvSpPr>
          <p:nvPr/>
        </p:nvSpPr>
        <p:spPr bwMode="auto">
          <a:xfrm>
            <a:off x="7199313" y="3678238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5" name="Rectangle 16"/>
          <p:cNvSpPr>
            <a:spLocks noChangeArrowheads="1"/>
          </p:cNvSpPr>
          <p:nvPr/>
        </p:nvSpPr>
        <p:spPr bwMode="auto">
          <a:xfrm>
            <a:off x="7183438" y="18954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6" name="Rectangle 16"/>
          <p:cNvSpPr>
            <a:spLocks noChangeArrowheads="1"/>
          </p:cNvSpPr>
          <p:nvPr/>
        </p:nvSpPr>
        <p:spPr bwMode="auto">
          <a:xfrm>
            <a:off x="3048000" y="33432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7" name="Rectangle 16"/>
          <p:cNvSpPr>
            <a:spLocks noChangeArrowheads="1"/>
          </p:cNvSpPr>
          <p:nvPr/>
        </p:nvSpPr>
        <p:spPr bwMode="auto">
          <a:xfrm>
            <a:off x="4410075" y="18954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8" name="Rectangle 16"/>
          <p:cNvSpPr>
            <a:spLocks noChangeArrowheads="1"/>
          </p:cNvSpPr>
          <p:nvPr/>
        </p:nvSpPr>
        <p:spPr bwMode="auto">
          <a:xfrm>
            <a:off x="5821363" y="15240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59" name="Rectangle 16"/>
          <p:cNvSpPr>
            <a:spLocks noChangeArrowheads="1"/>
          </p:cNvSpPr>
          <p:nvPr/>
        </p:nvSpPr>
        <p:spPr bwMode="auto">
          <a:xfrm>
            <a:off x="1600200" y="1884363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60" name="Rectangle 16"/>
          <p:cNvSpPr>
            <a:spLocks noChangeArrowheads="1"/>
          </p:cNvSpPr>
          <p:nvPr/>
        </p:nvSpPr>
        <p:spPr bwMode="auto">
          <a:xfrm>
            <a:off x="1600200" y="29718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3161" name="Rectangle 16"/>
          <p:cNvSpPr>
            <a:spLocks noChangeArrowheads="1"/>
          </p:cNvSpPr>
          <p:nvPr/>
        </p:nvSpPr>
        <p:spPr bwMode="auto">
          <a:xfrm>
            <a:off x="1600200" y="40386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2" name="Rectangle 57"/>
          <p:cNvSpPr>
            <a:spLocks noChangeArrowheads="1"/>
          </p:cNvSpPr>
          <p:nvPr/>
        </p:nvSpPr>
        <p:spPr bwMode="auto">
          <a:xfrm>
            <a:off x="1573213" y="1497013"/>
            <a:ext cx="838200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3" name="Rectangle 58"/>
          <p:cNvSpPr>
            <a:spLocks noChangeArrowheads="1"/>
          </p:cNvSpPr>
          <p:nvPr/>
        </p:nvSpPr>
        <p:spPr bwMode="auto">
          <a:xfrm>
            <a:off x="3021013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4" name="Rectangle 59"/>
          <p:cNvSpPr>
            <a:spLocks noChangeArrowheads="1"/>
          </p:cNvSpPr>
          <p:nvPr/>
        </p:nvSpPr>
        <p:spPr bwMode="auto">
          <a:xfrm>
            <a:off x="4379913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5" name="Rectangle 60"/>
          <p:cNvSpPr>
            <a:spLocks noChangeArrowheads="1"/>
          </p:cNvSpPr>
          <p:nvPr/>
        </p:nvSpPr>
        <p:spPr bwMode="auto">
          <a:xfrm>
            <a:off x="5811838" y="1493838"/>
            <a:ext cx="720725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6" name="Rectangle 61"/>
          <p:cNvSpPr>
            <a:spLocks noChangeArrowheads="1"/>
          </p:cNvSpPr>
          <p:nvPr/>
        </p:nvSpPr>
        <p:spPr bwMode="auto">
          <a:xfrm>
            <a:off x="7172325" y="1493838"/>
            <a:ext cx="722313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83167" name="Rectangle 62"/>
          <p:cNvSpPr>
            <a:spLocks noChangeArrowheads="1"/>
          </p:cNvSpPr>
          <p:nvPr/>
        </p:nvSpPr>
        <p:spPr bwMode="auto">
          <a:xfrm>
            <a:off x="8491538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1828800" y="2286000"/>
            <a:ext cx="0" cy="2819400"/>
          </a:xfrm>
          <a:prstGeom prst="straightConnector1">
            <a:avLst/>
          </a:prstGeom>
          <a:noFill/>
          <a:ln w="1016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Arrow Connector 66"/>
          <p:cNvCxnSpPr>
            <a:cxnSpLocks noChangeShapeType="1"/>
          </p:cNvCxnSpPr>
          <p:nvPr/>
        </p:nvCxnSpPr>
        <p:spPr bwMode="auto">
          <a:xfrm>
            <a:off x="6096000" y="2286000"/>
            <a:ext cx="0" cy="2819400"/>
          </a:xfrm>
          <a:prstGeom prst="straightConnector1">
            <a:avLst/>
          </a:prstGeom>
          <a:noFill/>
          <a:ln w="1016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Straight Arrow Connector 67"/>
          <p:cNvCxnSpPr>
            <a:cxnSpLocks noChangeShapeType="1"/>
          </p:cNvCxnSpPr>
          <p:nvPr/>
        </p:nvCxnSpPr>
        <p:spPr bwMode="auto">
          <a:xfrm>
            <a:off x="7467600" y="2971800"/>
            <a:ext cx="0" cy="2133600"/>
          </a:xfrm>
          <a:prstGeom prst="straightConnector1">
            <a:avLst/>
          </a:prstGeom>
          <a:noFill/>
          <a:ln w="1016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" name="Straight Arrow Connector 71"/>
          <p:cNvCxnSpPr>
            <a:cxnSpLocks noChangeShapeType="1"/>
          </p:cNvCxnSpPr>
          <p:nvPr/>
        </p:nvCxnSpPr>
        <p:spPr bwMode="auto">
          <a:xfrm>
            <a:off x="4648200" y="2286000"/>
            <a:ext cx="0" cy="2819400"/>
          </a:xfrm>
          <a:prstGeom prst="straightConnector1">
            <a:avLst/>
          </a:prstGeom>
          <a:noFill/>
          <a:ln w="101600">
            <a:solidFill>
              <a:srgbClr val="336699"/>
            </a:solidFill>
            <a:round/>
            <a:headEnd/>
            <a:tailEnd type="arrow" w="med" len="med"/>
          </a:ln>
        </p:spPr>
      </p:cxnSp>
      <p:sp>
        <p:nvSpPr>
          <p:cNvPr id="83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 – Theory predictions</a:t>
            </a:r>
          </a:p>
        </p:txBody>
      </p:sp>
      <p:cxnSp>
        <p:nvCxnSpPr>
          <p:cNvPr id="35" name="Straight Arrow Connector 34"/>
          <p:cNvCxnSpPr>
            <a:cxnSpLocks noChangeShapeType="1"/>
          </p:cNvCxnSpPr>
          <p:nvPr/>
        </p:nvCxnSpPr>
        <p:spPr bwMode="auto">
          <a:xfrm>
            <a:off x="3276600" y="2286000"/>
            <a:ext cx="0" cy="2819400"/>
          </a:xfrm>
          <a:prstGeom prst="straightConnector1">
            <a:avLst/>
          </a:prstGeom>
          <a:noFill/>
          <a:ln w="1016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>
            <a:off x="8763000" y="2971800"/>
            <a:ext cx="0" cy="2133600"/>
          </a:xfrm>
          <a:prstGeom prst="straightConnector1">
            <a:avLst/>
          </a:prstGeom>
          <a:noFill/>
          <a:ln w="1016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3897314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3"/>
          <p:cNvSpPr txBox="1">
            <a:spLocks noChangeArrowheads="1"/>
          </p:cNvSpPr>
          <p:nvPr/>
        </p:nvSpPr>
        <p:spPr bwMode="auto">
          <a:xfrm>
            <a:off x="712788" y="93663"/>
            <a:ext cx="4929187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None/>
            </a:pPr>
            <a:r>
              <a:rPr lang="en-US" altLang="x-none" sz="2000">
                <a:latin typeface="Calibri" charset="0"/>
              </a:rPr>
              <a:t>Cascade behavior – contrary to own signal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None/>
            </a:pPr>
            <a:r>
              <a:rPr lang="en-US" altLang="x-none" sz="2000">
                <a:latin typeface="Calibri" charset="0"/>
              </a:rPr>
              <a:t>Non-conform – follow own signal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None/>
            </a:pPr>
            <a:r>
              <a:rPr lang="en-US" altLang="x-none" sz="2000">
                <a:latin typeface="Calibri" charset="0"/>
              </a:rPr>
              <a:t>???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0" y="1143000"/>
          <a:ext cx="9144000" cy="3963993"/>
        </p:xfrm>
        <a:graphic>
          <a:graphicData uri="http://schemas.openxmlformats.org/drawingml/2006/table">
            <a:tbl>
              <a:tblPr/>
              <a:tblGrid>
                <a:gridCol w="103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30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508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Participant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s-I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5193" name="Rectangle 55"/>
          <p:cNvSpPr>
            <a:spLocks noChangeArrowheads="1"/>
          </p:cNvSpPr>
          <p:nvPr/>
        </p:nvSpPr>
        <p:spPr bwMode="auto">
          <a:xfrm>
            <a:off x="13716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4" name="Rectangle 56"/>
          <p:cNvSpPr>
            <a:spLocks noChangeArrowheads="1"/>
          </p:cNvSpPr>
          <p:nvPr/>
        </p:nvSpPr>
        <p:spPr bwMode="auto">
          <a:xfrm>
            <a:off x="70104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5" name="Rectangle 54"/>
          <p:cNvSpPr>
            <a:spLocks noChangeArrowheads="1"/>
          </p:cNvSpPr>
          <p:nvPr/>
        </p:nvSpPr>
        <p:spPr bwMode="auto">
          <a:xfrm>
            <a:off x="41910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6" name="Rectangle 54"/>
          <p:cNvSpPr>
            <a:spLocks noChangeArrowheads="1"/>
          </p:cNvSpPr>
          <p:nvPr/>
        </p:nvSpPr>
        <p:spPr bwMode="auto">
          <a:xfrm>
            <a:off x="8305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7" name="Rectangle 55"/>
          <p:cNvSpPr>
            <a:spLocks noChangeArrowheads="1"/>
          </p:cNvSpPr>
          <p:nvPr/>
        </p:nvSpPr>
        <p:spPr bwMode="auto">
          <a:xfrm>
            <a:off x="2819400" y="1066800"/>
            <a:ext cx="5334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8" name="Rectangle 55"/>
          <p:cNvSpPr>
            <a:spLocks noChangeArrowheads="1"/>
          </p:cNvSpPr>
          <p:nvPr/>
        </p:nvSpPr>
        <p:spPr bwMode="auto">
          <a:xfrm>
            <a:off x="5638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199" name="Rectangle 22"/>
          <p:cNvSpPr>
            <a:spLocks noChangeArrowheads="1"/>
          </p:cNvSpPr>
          <p:nvPr/>
        </p:nvSpPr>
        <p:spPr bwMode="auto">
          <a:xfrm>
            <a:off x="4419600" y="443547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0" name="Rectangle 22"/>
          <p:cNvSpPr>
            <a:spLocks noChangeArrowheads="1"/>
          </p:cNvSpPr>
          <p:nvPr/>
        </p:nvSpPr>
        <p:spPr bwMode="auto">
          <a:xfrm>
            <a:off x="3048000" y="408622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1" name="Rectangle 28"/>
          <p:cNvSpPr>
            <a:spLocks noChangeArrowheads="1"/>
          </p:cNvSpPr>
          <p:nvPr/>
        </p:nvSpPr>
        <p:spPr bwMode="auto">
          <a:xfrm>
            <a:off x="1600200" y="2971800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2" name="Rectangle 16"/>
          <p:cNvSpPr>
            <a:spLocks noChangeArrowheads="1"/>
          </p:cNvSpPr>
          <p:nvPr/>
        </p:nvSpPr>
        <p:spPr bwMode="auto">
          <a:xfrm>
            <a:off x="4419600" y="26066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3" name="Rectangle 16"/>
          <p:cNvSpPr>
            <a:spLocks noChangeArrowheads="1"/>
          </p:cNvSpPr>
          <p:nvPr/>
        </p:nvSpPr>
        <p:spPr bwMode="auto">
          <a:xfrm>
            <a:off x="7183438" y="15398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4" name="Rectangle 16"/>
          <p:cNvSpPr>
            <a:spLocks noChangeArrowheads="1"/>
          </p:cNvSpPr>
          <p:nvPr/>
        </p:nvSpPr>
        <p:spPr bwMode="auto">
          <a:xfrm>
            <a:off x="3048000" y="15398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5" name="Rectangle 16"/>
          <p:cNvSpPr>
            <a:spLocks noChangeArrowheads="1"/>
          </p:cNvSpPr>
          <p:nvPr/>
        </p:nvSpPr>
        <p:spPr bwMode="auto">
          <a:xfrm>
            <a:off x="4410075" y="22606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6" name="Rectangle 16"/>
          <p:cNvSpPr>
            <a:spLocks noChangeArrowheads="1"/>
          </p:cNvSpPr>
          <p:nvPr/>
        </p:nvSpPr>
        <p:spPr bwMode="auto">
          <a:xfrm>
            <a:off x="7191375" y="29845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7" name="Rectangle 16"/>
          <p:cNvSpPr>
            <a:spLocks noChangeArrowheads="1"/>
          </p:cNvSpPr>
          <p:nvPr/>
        </p:nvSpPr>
        <p:spPr bwMode="auto">
          <a:xfrm>
            <a:off x="1600200" y="22383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8" name="Rectangle 16"/>
          <p:cNvSpPr>
            <a:spLocks noChangeArrowheads="1"/>
          </p:cNvSpPr>
          <p:nvPr/>
        </p:nvSpPr>
        <p:spPr bwMode="auto">
          <a:xfrm>
            <a:off x="1600200" y="332105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09" name="Rectangle 25"/>
          <p:cNvSpPr>
            <a:spLocks noChangeArrowheads="1"/>
          </p:cNvSpPr>
          <p:nvPr/>
        </p:nvSpPr>
        <p:spPr bwMode="auto">
          <a:xfrm>
            <a:off x="152400" y="457200"/>
            <a:ext cx="533400" cy="1524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0" name="Rectangle 26"/>
          <p:cNvSpPr>
            <a:spLocks noChangeArrowheads="1"/>
          </p:cNvSpPr>
          <p:nvPr/>
        </p:nvSpPr>
        <p:spPr bwMode="auto">
          <a:xfrm>
            <a:off x="152400" y="152400"/>
            <a:ext cx="533400" cy="1524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1" name="Rectangle 44"/>
          <p:cNvSpPr>
            <a:spLocks noChangeArrowheads="1"/>
          </p:cNvSpPr>
          <p:nvPr/>
        </p:nvSpPr>
        <p:spPr bwMode="auto">
          <a:xfrm>
            <a:off x="152400" y="739775"/>
            <a:ext cx="533400" cy="152400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2" name="Rectangle 22"/>
          <p:cNvSpPr>
            <a:spLocks noChangeArrowheads="1"/>
          </p:cNvSpPr>
          <p:nvPr/>
        </p:nvSpPr>
        <p:spPr bwMode="auto">
          <a:xfrm>
            <a:off x="3048000" y="443547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3" name="Rectangle 22"/>
          <p:cNvSpPr>
            <a:spLocks noChangeArrowheads="1"/>
          </p:cNvSpPr>
          <p:nvPr/>
        </p:nvSpPr>
        <p:spPr bwMode="auto">
          <a:xfrm>
            <a:off x="3048000" y="476885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4" name="Rectangle 16"/>
          <p:cNvSpPr>
            <a:spLocks noChangeArrowheads="1"/>
          </p:cNvSpPr>
          <p:nvPr/>
        </p:nvSpPr>
        <p:spPr bwMode="auto">
          <a:xfrm>
            <a:off x="4402138" y="370522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5" name="Rectangle 28"/>
          <p:cNvSpPr>
            <a:spLocks noChangeArrowheads="1"/>
          </p:cNvSpPr>
          <p:nvPr/>
        </p:nvSpPr>
        <p:spPr bwMode="auto">
          <a:xfrm>
            <a:off x="5822950" y="22701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6" name="Rectangle 29"/>
          <p:cNvSpPr>
            <a:spLocks noChangeArrowheads="1"/>
          </p:cNvSpPr>
          <p:nvPr/>
        </p:nvSpPr>
        <p:spPr bwMode="auto">
          <a:xfrm>
            <a:off x="7189788" y="22701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7" name="Rectangle 30"/>
          <p:cNvSpPr>
            <a:spLocks noChangeArrowheads="1"/>
          </p:cNvSpPr>
          <p:nvPr/>
        </p:nvSpPr>
        <p:spPr bwMode="auto">
          <a:xfrm>
            <a:off x="7194550" y="37052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8" name="Rectangle 22"/>
          <p:cNvSpPr>
            <a:spLocks noChangeArrowheads="1"/>
          </p:cNvSpPr>
          <p:nvPr/>
        </p:nvSpPr>
        <p:spPr bwMode="auto">
          <a:xfrm>
            <a:off x="7207250" y="441960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19" name="Rectangle 32"/>
          <p:cNvSpPr>
            <a:spLocks noChangeArrowheads="1"/>
          </p:cNvSpPr>
          <p:nvPr/>
        </p:nvSpPr>
        <p:spPr bwMode="auto">
          <a:xfrm>
            <a:off x="7186613" y="47847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20" name="Rectangle 22"/>
          <p:cNvSpPr>
            <a:spLocks noChangeArrowheads="1"/>
          </p:cNvSpPr>
          <p:nvPr/>
        </p:nvSpPr>
        <p:spPr bwMode="auto">
          <a:xfrm>
            <a:off x="8550275" y="405130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21" name="Rectangle 22"/>
          <p:cNvSpPr>
            <a:spLocks noChangeArrowheads="1"/>
          </p:cNvSpPr>
          <p:nvPr/>
        </p:nvSpPr>
        <p:spPr bwMode="auto">
          <a:xfrm>
            <a:off x="8550275" y="370205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5222" name="Rectangle 35"/>
          <p:cNvSpPr>
            <a:spLocks noChangeArrowheads="1"/>
          </p:cNvSpPr>
          <p:nvPr/>
        </p:nvSpPr>
        <p:spPr bwMode="auto">
          <a:xfrm>
            <a:off x="8534400" y="4800600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37" name="Rectangle 36"/>
          <p:cNvSpPr>
            <a:spLocks noChangeArrowheads="1"/>
          </p:cNvSpPr>
          <p:nvPr/>
        </p:nvSpPr>
        <p:spPr bwMode="auto">
          <a:xfrm>
            <a:off x="1573213" y="1497013"/>
            <a:ext cx="838200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38" name="Rectangle 37"/>
          <p:cNvSpPr>
            <a:spLocks noChangeArrowheads="1"/>
          </p:cNvSpPr>
          <p:nvPr/>
        </p:nvSpPr>
        <p:spPr bwMode="auto">
          <a:xfrm>
            <a:off x="3021013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39" name="Rectangle 38"/>
          <p:cNvSpPr>
            <a:spLocks noChangeArrowheads="1"/>
          </p:cNvSpPr>
          <p:nvPr/>
        </p:nvSpPr>
        <p:spPr bwMode="auto">
          <a:xfrm>
            <a:off x="4379913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40" name="Rectangle 39"/>
          <p:cNvSpPr>
            <a:spLocks noChangeArrowheads="1"/>
          </p:cNvSpPr>
          <p:nvPr/>
        </p:nvSpPr>
        <p:spPr bwMode="auto">
          <a:xfrm>
            <a:off x="5811838" y="1493838"/>
            <a:ext cx="720725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41" name="Rectangle 40"/>
          <p:cNvSpPr>
            <a:spLocks noChangeArrowheads="1"/>
          </p:cNvSpPr>
          <p:nvPr/>
        </p:nvSpPr>
        <p:spPr bwMode="auto">
          <a:xfrm>
            <a:off x="7172325" y="1493838"/>
            <a:ext cx="722313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 useBgFill="1">
        <p:nvSpPr>
          <p:cNvPr id="42" name="Rectangle 41"/>
          <p:cNvSpPr>
            <a:spLocks noChangeArrowheads="1"/>
          </p:cNvSpPr>
          <p:nvPr/>
        </p:nvSpPr>
        <p:spPr bwMode="auto">
          <a:xfrm>
            <a:off x="8491538" y="1503363"/>
            <a:ext cx="722312" cy="3886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56563003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0" y="1143000"/>
          <a:ext cx="9144000" cy="3963993"/>
        </p:xfrm>
        <a:graphic>
          <a:graphicData uri="http://schemas.openxmlformats.org/drawingml/2006/table">
            <a:tbl>
              <a:tblPr/>
              <a:tblGrid>
                <a:gridCol w="103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1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30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508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Participant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1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Signal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</a:p>
                  </a:txBody>
                  <a:tcPr marL="12700" marR="12700" marT="1269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s-I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12700" marR="12700" marT="127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7240" name="Rectangle 55"/>
          <p:cNvSpPr>
            <a:spLocks noChangeArrowheads="1"/>
          </p:cNvSpPr>
          <p:nvPr/>
        </p:nvSpPr>
        <p:spPr bwMode="auto">
          <a:xfrm>
            <a:off x="13716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1" name="Rectangle 56"/>
          <p:cNvSpPr>
            <a:spLocks noChangeArrowheads="1"/>
          </p:cNvSpPr>
          <p:nvPr/>
        </p:nvSpPr>
        <p:spPr bwMode="auto">
          <a:xfrm>
            <a:off x="70104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2" name="Rectangle 54"/>
          <p:cNvSpPr>
            <a:spLocks noChangeArrowheads="1"/>
          </p:cNvSpPr>
          <p:nvPr/>
        </p:nvSpPr>
        <p:spPr bwMode="auto">
          <a:xfrm>
            <a:off x="41910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3" name="Rectangle 54"/>
          <p:cNvSpPr>
            <a:spLocks noChangeArrowheads="1"/>
          </p:cNvSpPr>
          <p:nvPr/>
        </p:nvSpPr>
        <p:spPr bwMode="auto">
          <a:xfrm>
            <a:off x="8305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4" name="Rectangle 55"/>
          <p:cNvSpPr>
            <a:spLocks noChangeArrowheads="1"/>
          </p:cNvSpPr>
          <p:nvPr/>
        </p:nvSpPr>
        <p:spPr bwMode="auto">
          <a:xfrm>
            <a:off x="2819400" y="1066800"/>
            <a:ext cx="5334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5" name="Rectangle 55"/>
          <p:cNvSpPr>
            <a:spLocks noChangeArrowheads="1"/>
          </p:cNvSpPr>
          <p:nvPr/>
        </p:nvSpPr>
        <p:spPr bwMode="auto">
          <a:xfrm>
            <a:off x="5638800" y="1066800"/>
            <a:ext cx="533400" cy="1524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6" name="Rectangle 22"/>
          <p:cNvSpPr>
            <a:spLocks noChangeArrowheads="1"/>
          </p:cNvSpPr>
          <p:nvPr/>
        </p:nvSpPr>
        <p:spPr bwMode="auto">
          <a:xfrm>
            <a:off x="4419600" y="443547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7" name="Rectangle 22"/>
          <p:cNvSpPr>
            <a:spLocks noChangeArrowheads="1"/>
          </p:cNvSpPr>
          <p:nvPr/>
        </p:nvSpPr>
        <p:spPr bwMode="auto">
          <a:xfrm>
            <a:off x="3048000" y="408622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8" name="Rectangle 28"/>
          <p:cNvSpPr>
            <a:spLocks noChangeArrowheads="1"/>
          </p:cNvSpPr>
          <p:nvPr/>
        </p:nvSpPr>
        <p:spPr bwMode="auto">
          <a:xfrm>
            <a:off x="1600200" y="2971800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49" name="Rectangle 16"/>
          <p:cNvSpPr>
            <a:spLocks noChangeArrowheads="1"/>
          </p:cNvSpPr>
          <p:nvPr/>
        </p:nvSpPr>
        <p:spPr bwMode="auto">
          <a:xfrm>
            <a:off x="4419600" y="26066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0" name="Rectangle 16"/>
          <p:cNvSpPr>
            <a:spLocks noChangeArrowheads="1"/>
          </p:cNvSpPr>
          <p:nvPr/>
        </p:nvSpPr>
        <p:spPr bwMode="auto">
          <a:xfrm>
            <a:off x="7183438" y="15398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1" name="Rectangle 16"/>
          <p:cNvSpPr>
            <a:spLocks noChangeArrowheads="1"/>
          </p:cNvSpPr>
          <p:nvPr/>
        </p:nvSpPr>
        <p:spPr bwMode="auto">
          <a:xfrm>
            <a:off x="3048000" y="15398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2" name="Rectangle 16"/>
          <p:cNvSpPr>
            <a:spLocks noChangeArrowheads="1"/>
          </p:cNvSpPr>
          <p:nvPr/>
        </p:nvSpPr>
        <p:spPr bwMode="auto">
          <a:xfrm>
            <a:off x="4410075" y="22606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3" name="Rectangle 16"/>
          <p:cNvSpPr>
            <a:spLocks noChangeArrowheads="1"/>
          </p:cNvSpPr>
          <p:nvPr/>
        </p:nvSpPr>
        <p:spPr bwMode="auto">
          <a:xfrm>
            <a:off x="7191375" y="298450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4" name="Rectangle 16"/>
          <p:cNvSpPr>
            <a:spLocks noChangeArrowheads="1"/>
          </p:cNvSpPr>
          <p:nvPr/>
        </p:nvSpPr>
        <p:spPr bwMode="auto">
          <a:xfrm>
            <a:off x="1600200" y="223837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5" name="Rectangle 16"/>
          <p:cNvSpPr>
            <a:spLocks noChangeArrowheads="1"/>
          </p:cNvSpPr>
          <p:nvPr/>
        </p:nvSpPr>
        <p:spPr bwMode="auto">
          <a:xfrm>
            <a:off x="1600200" y="3321050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6" name="Rectangle 25"/>
          <p:cNvSpPr>
            <a:spLocks noChangeArrowheads="1"/>
          </p:cNvSpPr>
          <p:nvPr/>
        </p:nvSpPr>
        <p:spPr bwMode="auto">
          <a:xfrm>
            <a:off x="152400" y="457200"/>
            <a:ext cx="533400" cy="1524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7" name="Rectangle 26"/>
          <p:cNvSpPr>
            <a:spLocks noChangeArrowheads="1"/>
          </p:cNvSpPr>
          <p:nvPr/>
        </p:nvSpPr>
        <p:spPr bwMode="auto">
          <a:xfrm>
            <a:off x="152400" y="152400"/>
            <a:ext cx="533400" cy="1524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58" name="Rectangle 3"/>
          <p:cNvSpPr>
            <a:spLocks noGrp="1" noChangeArrowheads="1"/>
          </p:cNvSpPr>
          <p:nvPr>
            <p:ph idx="1"/>
          </p:nvPr>
        </p:nvSpPr>
        <p:spPr>
          <a:xfrm>
            <a:off x="709613" y="87313"/>
            <a:ext cx="4929187" cy="827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000">
                <a:latin typeface="Calibri" charset="0"/>
                <a:ea typeface="ＭＳ Ｐゴシック" charset="-128"/>
              </a:rPr>
              <a:t>Cascade behavior – contrary to own signal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000">
                <a:latin typeface="Calibri" charset="0"/>
                <a:ea typeface="ＭＳ Ｐゴシック" charset="-128"/>
              </a:rPr>
              <a:t>Non-conform – follow own signal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000">
                <a:latin typeface="Calibri" charset="0"/>
                <a:ea typeface="ＭＳ Ｐゴシック" charset="-128"/>
              </a:rPr>
              <a:t>???</a:t>
            </a:r>
          </a:p>
        </p:txBody>
      </p:sp>
      <p:sp>
        <p:nvSpPr>
          <p:cNvPr id="87259" name="Rectangle 44"/>
          <p:cNvSpPr>
            <a:spLocks noChangeArrowheads="1"/>
          </p:cNvSpPr>
          <p:nvPr/>
        </p:nvSpPr>
        <p:spPr bwMode="auto">
          <a:xfrm>
            <a:off x="152400" y="739775"/>
            <a:ext cx="533400" cy="152400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0" name="Rectangle 22"/>
          <p:cNvSpPr>
            <a:spLocks noChangeArrowheads="1"/>
          </p:cNvSpPr>
          <p:nvPr/>
        </p:nvSpPr>
        <p:spPr bwMode="auto">
          <a:xfrm>
            <a:off x="3048000" y="4435475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1" name="Rectangle 22"/>
          <p:cNvSpPr>
            <a:spLocks noChangeArrowheads="1"/>
          </p:cNvSpPr>
          <p:nvPr/>
        </p:nvSpPr>
        <p:spPr bwMode="auto">
          <a:xfrm>
            <a:off x="3048000" y="476885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2" name="Rectangle 16"/>
          <p:cNvSpPr>
            <a:spLocks noChangeArrowheads="1"/>
          </p:cNvSpPr>
          <p:nvPr/>
        </p:nvSpPr>
        <p:spPr bwMode="auto">
          <a:xfrm>
            <a:off x="4343400" y="3705225"/>
            <a:ext cx="587375" cy="314325"/>
          </a:xfrm>
          <a:prstGeom prst="rect">
            <a:avLst/>
          </a:prstGeom>
          <a:noFill/>
          <a:ln w="38100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3" name="Rectangle 28"/>
          <p:cNvSpPr>
            <a:spLocks noChangeArrowheads="1"/>
          </p:cNvSpPr>
          <p:nvPr/>
        </p:nvSpPr>
        <p:spPr bwMode="auto">
          <a:xfrm>
            <a:off x="5807075" y="22701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4" name="Rectangle 29"/>
          <p:cNvSpPr>
            <a:spLocks noChangeArrowheads="1"/>
          </p:cNvSpPr>
          <p:nvPr/>
        </p:nvSpPr>
        <p:spPr bwMode="auto">
          <a:xfrm>
            <a:off x="7162800" y="22701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5" name="Rectangle 30"/>
          <p:cNvSpPr>
            <a:spLocks noChangeArrowheads="1"/>
          </p:cNvSpPr>
          <p:nvPr/>
        </p:nvSpPr>
        <p:spPr bwMode="auto">
          <a:xfrm>
            <a:off x="7194550" y="37052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6" name="Rectangle 22"/>
          <p:cNvSpPr>
            <a:spLocks noChangeArrowheads="1"/>
          </p:cNvSpPr>
          <p:nvPr/>
        </p:nvSpPr>
        <p:spPr bwMode="auto">
          <a:xfrm>
            <a:off x="7207250" y="441960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7" name="Rectangle 32"/>
          <p:cNvSpPr>
            <a:spLocks noChangeArrowheads="1"/>
          </p:cNvSpPr>
          <p:nvPr/>
        </p:nvSpPr>
        <p:spPr bwMode="auto">
          <a:xfrm>
            <a:off x="7159625" y="4784725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8" name="Rectangle 22"/>
          <p:cNvSpPr>
            <a:spLocks noChangeArrowheads="1"/>
          </p:cNvSpPr>
          <p:nvPr/>
        </p:nvSpPr>
        <p:spPr bwMode="auto">
          <a:xfrm>
            <a:off x="8550275" y="405130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69" name="Rectangle 22"/>
          <p:cNvSpPr>
            <a:spLocks noChangeArrowheads="1"/>
          </p:cNvSpPr>
          <p:nvPr/>
        </p:nvSpPr>
        <p:spPr bwMode="auto">
          <a:xfrm>
            <a:off x="8550275" y="3702050"/>
            <a:ext cx="533400" cy="3048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87270" name="Rectangle 35"/>
          <p:cNvSpPr>
            <a:spLocks noChangeArrowheads="1"/>
          </p:cNvSpPr>
          <p:nvPr/>
        </p:nvSpPr>
        <p:spPr bwMode="auto">
          <a:xfrm>
            <a:off x="8534400" y="4800600"/>
            <a:ext cx="6096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552351849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Rules: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There is an urn with 5 balls. The urn is either a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blue” urn or “yellow” urn, each with 50% probability. However, you don’t know which color the urn has.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only thing you know is that</a:t>
            </a:r>
          </a:p>
          <a:p>
            <a:pPr marL="1187450" lvl="3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if it is a blue urn, then there are 3 blue and 2 yellow balls inside</a:t>
            </a:r>
          </a:p>
          <a:p>
            <a:pPr marL="1187450" lvl="3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if it is a yellow urn, then there are 2 blue and 3 yellow balls inside</a:t>
            </a:r>
          </a:p>
        </p:txBody>
      </p:sp>
      <p:sp>
        <p:nvSpPr>
          <p:cNvPr id="10" name="Freeform 9"/>
          <p:cNvSpPr/>
          <p:nvPr/>
        </p:nvSpPr>
        <p:spPr>
          <a:xfrm>
            <a:off x="1447800" y="4800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5972175" y="47244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965325" y="6172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71462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33362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581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1913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81037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95775" y="60452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3200">
                <a:latin typeface="Calibri" charset="0"/>
              </a:rPr>
              <a:t>or</a:t>
            </a:r>
          </a:p>
        </p:txBody>
      </p:sp>
      <p:sp>
        <p:nvSpPr>
          <p:cNvPr id="19" name="Oval 18"/>
          <p:cNvSpPr/>
          <p:nvPr/>
        </p:nvSpPr>
        <p:spPr>
          <a:xfrm>
            <a:off x="1973263" y="5791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33362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962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531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657600" y="41910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127500" y="5562600"/>
            <a:ext cx="304800" cy="304800"/>
          </a:xfrm>
          <a:prstGeom prst="ellipse">
            <a:avLst/>
          </a:prstGeom>
          <a:solidFill>
            <a:srgbClr val="C0C0C0"/>
          </a:solidFill>
          <a:ln w="76200"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876800" y="5486400"/>
            <a:ext cx="304800" cy="304800"/>
          </a:xfrm>
          <a:prstGeom prst="ellipse">
            <a:avLst/>
          </a:prstGeom>
          <a:solidFill>
            <a:srgbClr val="C0C0C0"/>
          </a:solidFill>
          <a:ln w="76200"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495800" y="5029200"/>
            <a:ext cx="304800" cy="304800"/>
          </a:xfrm>
          <a:prstGeom prst="ellipse">
            <a:avLst/>
          </a:prstGeom>
          <a:solidFill>
            <a:srgbClr val="C0C0C0"/>
          </a:solidFill>
          <a:ln w="76200"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135438" y="5181600"/>
            <a:ext cx="304800" cy="304800"/>
          </a:xfrm>
          <a:prstGeom prst="ellipse">
            <a:avLst/>
          </a:prstGeom>
          <a:solidFill>
            <a:srgbClr val="C0C0C0"/>
          </a:solidFill>
          <a:ln w="76200"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495800" y="5410200"/>
            <a:ext cx="304800" cy="304800"/>
          </a:xfrm>
          <a:prstGeom prst="ellipse">
            <a:avLst/>
          </a:prstGeom>
          <a:solidFill>
            <a:srgbClr val="C0C0C0"/>
          </a:solidFill>
          <a:ln w="76200">
            <a:solidFill>
              <a:schemeClr val="bg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1843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979488"/>
            <a:ext cx="9144000" cy="274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Every participant draws a ball out of the urn, and then chooses either </a:t>
            </a:r>
            <a:r>
              <a:rPr lang="en-US" altLang="en-US">
                <a:latin typeface="Calibri" charset="0"/>
                <a:ea typeface="ＭＳ Ｐゴシック" charset="-128"/>
              </a:rPr>
              <a:t>“</a:t>
            </a:r>
            <a:r>
              <a:rPr lang="en-US" altLang="ja-JP">
                <a:latin typeface="Calibri" charset="0"/>
                <a:ea typeface="ＭＳ Ｐゴシック" charset="-128"/>
              </a:rPr>
              <a:t>blue urn” or “yellow urn”.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Subsequent participants see the participant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choice, but not the outcome of his draw (his “signal”).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At the end we will find out which urn it was. The participants who made the right choice receive $50, the others receive nothing.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Note: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If the urn is blue, the prob. to get a blue ball is 3/5=60%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>
                <a:latin typeface="Calibri" charset="0"/>
                <a:ea typeface="ＭＳ Ｐゴシック" charset="-128"/>
              </a:rPr>
              <a:t>If the urn is blue, the prob. to get a blue ball is 3/5=60%</a:t>
            </a:r>
          </a:p>
        </p:txBody>
      </p:sp>
      <p:sp>
        <p:nvSpPr>
          <p:cNvPr id="23" name="Freeform 22"/>
          <p:cNvSpPr/>
          <p:nvPr/>
        </p:nvSpPr>
        <p:spPr>
          <a:xfrm>
            <a:off x="1447800" y="4800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972175" y="47244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965325" y="6172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1462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33362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581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1913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1037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619" name="TextBox 30"/>
          <p:cNvSpPr txBox="1">
            <a:spLocks noChangeArrowheads="1"/>
          </p:cNvSpPr>
          <p:nvPr/>
        </p:nvSpPr>
        <p:spPr bwMode="auto">
          <a:xfrm>
            <a:off x="4295775" y="60452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3200">
                <a:latin typeface="Calibri" charset="0"/>
              </a:rPr>
              <a:t>or</a:t>
            </a:r>
          </a:p>
        </p:txBody>
      </p:sp>
      <p:sp>
        <p:nvSpPr>
          <p:cNvPr id="32" name="Oval 31"/>
          <p:cNvSpPr/>
          <p:nvPr/>
        </p:nvSpPr>
        <p:spPr>
          <a:xfrm>
            <a:off x="1973263" y="5791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33362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962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531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5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3124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 dirty="0">
                <a:latin typeface="Calibri" charset="0"/>
                <a:ea typeface="ＭＳ Ｐゴシック" charset="-128"/>
              </a:rPr>
              <a:t>This is a Bayesian Game.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signal for each player represents her unobserved “type”.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 dirty="0">
                <a:latin typeface="Calibri" charset="0"/>
                <a:ea typeface="ＭＳ Ｐゴシック" charset="-128"/>
              </a:rPr>
              <a:t>She may reveal her type by her choice.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altLang="x-none" dirty="0">
                <a:latin typeface="Calibri" charset="0"/>
                <a:ea typeface="ＭＳ Ｐゴシック" charset="-128"/>
              </a:rPr>
              <a:t>However: In this game, players do not have opposing preferences. This simplifies the analysis a lot. We can assume that players simply maximize their payoffs through their own choice, given the observed choices of others.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447800" y="4800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972175" y="47244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965325" y="6172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1462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33362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581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1913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10375" y="60960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619" name="TextBox 30"/>
          <p:cNvSpPr txBox="1">
            <a:spLocks noChangeArrowheads="1"/>
          </p:cNvSpPr>
          <p:nvPr/>
        </p:nvSpPr>
        <p:spPr bwMode="auto">
          <a:xfrm>
            <a:off x="4295775" y="60452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3200">
                <a:latin typeface="Calibri" charset="0"/>
              </a:rPr>
              <a:t>or</a:t>
            </a:r>
          </a:p>
        </p:txBody>
      </p:sp>
      <p:sp>
        <p:nvSpPr>
          <p:cNvPr id="32" name="Oval 31"/>
          <p:cNvSpPr/>
          <p:nvPr/>
        </p:nvSpPr>
        <p:spPr>
          <a:xfrm>
            <a:off x="1973263" y="57912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33362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962775" y="5638800"/>
            <a:ext cx="304800" cy="304800"/>
          </a:xfrm>
          <a:prstGeom prst="ellipse">
            <a:avLst/>
          </a:prstGeom>
          <a:solidFill>
            <a:srgbClr val="3333FF"/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53175" y="6019800"/>
            <a:ext cx="304800" cy="304800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323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6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1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st</a:t>
            </a:r>
            <a:r>
              <a:rPr lang="en-US" altLang="x-none">
                <a:latin typeface="Calibri" charset="0"/>
                <a:ea typeface="ＭＳ Ｐゴシック" charset="-128"/>
              </a:rPr>
              <a:t> participant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14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90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6" name="Oval 5"/>
          <p:cNvSpPr/>
          <p:nvPr/>
        </p:nvSpPr>
        <p:spPr>
          <a:xfrm>
            <a:off x="2895600" y="37338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7" name="Oval 6"/>
          <p:cNvSpPr/>
          <p:nvPr/>
        </p:nvSpPr>
        <p:spPr>
          <a:xfrm>
            <a:off x="1970088" y="38655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1029" name="Picture 5" descr="C:\Documents and Settings\LENOVO USER\My Documents\My Pictures\Microsoft Clip Organizer\j0357991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362200"/>
            <a:ext cx="1266825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16"/>
          <p:cNvSpPr/>
          <p:nvPr/>
        </p:nvSpPr>
        <p:spPr>
          <a:xfrm>
            <a:off x="2514600" y="38862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8" name="Oval 17"/>
          <p:cNvSpPr/>
          <p:nvPr/>
        </p:nvSpPr>
        <p:spPr>
          <a:xfrm>
            <a:off x="2152650" y="35179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9" name="Rectangle 3"/>
          <p:cNvSpPr>
            <a:spLocks noGrp="1" noChangeArrowheads="1"/>
          </p:cNvSpPr>
          <p:nvPr>
            <p:ph idx="1"/>
          </p:nvPr>
        </p:nvSpPr>
        <p:spPr>
          <a:xfrm>
            <a:off x="0" y="5257800"/>
            <a:ext cx="91440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probability that ball shows the correct color is 60%.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He should choose the same color as the ball he drew.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81000" y="9906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i="1">
                <a:latin typeface="Calibri" charset="0"/>
              </a:rPr>
              <a:t>(In the following, for simplicity reasons, we assume that indifferent players follow their own signal.)</a:t>
            </a:r>
            <a:endParaRPr lang="en-US" altLang="x-none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669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3.33333E-6 C -0.01007 -0.0919 -0.01944 -0.1838 0.01719 -0.21736 C 0.05382 -0.25093 0.17847 -0.22963 0.21945 -0.20162 C 0.26042 -0.17361 0.26198 -0.11158 0.26354 -0.04931 " pathEditMode="relative" ptsTypes="aaaA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17" grpId="0" animBg="1"/>
      <p:bldP spid="18" grpId="0" animBg="1"/>
      <p:bldP spid="19" grpId="0" build="p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6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2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nd</a:t>
            </a:r>
            <a:r>
              <a:rPr lang="en-US" altLang="x-none">
                <a:latin typeface="Calibri" charset="0"/>
                <a:ea typeface="ＭＳ Ｐゴシック" charset="-128"/>
              </a:rPr>
              <a:t> participant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14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90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1687" name="Picture 2" descr="C:\Documents and Settings\LENOVO USER\My Documents\My Pictures\Microsoft Clip Organizer\j0349131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0"/>
            <a:ext cx="1352550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loud Callout 10"/>
          <p:cNvSpPr/>
          <p:nvPr/>
        </p:nvSpPr>
        <p:spPr>
          <a:xfrm>
            <a:off x="6248400" y="990600"/>
            <a:ext cx="2438400" cy="1219200"/>
          </a:xfrm>
          <a:prstGeom prst="cloudCallout">
            <a:avLst>
              <a:gd name="adj1" fmla="val -56548"/>
              <a:gd name="adj2" fmla="val 58928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decision was blue.</a:t>
            </a:r>
          </a:p>
        </p:txBody>
      </p:sp>
      <p:sp>
        <p:nvSpPr>
          <p:cNvPr id="10" name="Oval 9"/>
          <p:cNvSpPr/>
          <p:nvPr/>
        </p:nvSpPr>
        <p:spPr>
          <a:xfrm>
            <a:off x="2895600" y="37338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2" name="Oval 11"/>
          <p:cNvSpPr/>
          <p:nvPr/>
        </p:nvSpPr>
        <p:spPr>
          <a:xfrm>
            <a:off x="1970088" y="38655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3" name="Oval 12"/>
          <p:cNvSpPr/>
          <p:nvPr/>
        </p:nvSpPr>
        <p:spPr>
          <a:xfrm>
            <a:off x="2514600" y="38862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2152650" y="35179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0" y="4953000"/>
            <a:ext cx="9144000" cy="167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She knows that the first chose the same color as his ball.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Thus, his signal was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blue”.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If she also draws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blue”, this even confirms the signal of her predecessor. So she should follow the same color.</a:t>
            </a: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24619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3.33333E-6 C -0.01007 -0.0919 -0.01944 -0.1838 0.01719 -0.21736 C 0.05382 -0.25093 0.17847 -0.22963 0.21945 -0.20162 C 0.26042 -0.17361 0.26198 -0.11158 0.26354 -0.04931 " pathEditMode="relative" ptsTypes="aaaA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1" grpId="0" animBg="1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7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2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nd</a:t>
            </a:r>
            <a:r>
              <a:rPr lang="en-US" altLang="x-none">
                <a:latin typeface="Calibri" charset="0"/>
                <a:ea typeface="ＭＳ Ｐゴシック" charset="-128"/>
              </a:rPr>
              <a:t> participant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14600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90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2711" name="Picture 2" descr="C:\Documents and Settings\LENOVO USER\My Documents\My Pictures\Microsoft Clip Organizer\j0349131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0"/>
            <a:ext cx="1352550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loud Callout 10"/>
          <p:cNvSpPr/>
          <p:nvPr/>
        </p:nvSpPr>
        <p:spPr>
          <a:xfrm>
            <a:off x="6248400" y="990600"/>
            <a:ext cx="2438400" cy="1219200"/>
          </a:xfrm>
          <a:prstGeom prst="cloudCallout">
            <a:avLst>
              <a:gd name="adj1" fmla="val -56548"/>
              <a:gd name="adj2" fmla="val 58928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decision was blue.</a:t>
            </a:r>
          </a:p>
        </p:txBody>
      </p:sp>
      <p:sp>
        <p:nvSpPr>
          <p:cNvPr id="13" name="Oval 12"/>
          <p:cNvSpPr/>
          <p:nvPr/>
        </p:nvSpPr>
        <p:spPr>
          <a:xfrm>
            <a:off x="2895600" y="37338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1970088" y="38655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Oval 15"/>
          <p:cNvSpPr/>
          <p:nvPr/>
        </p:nvSpPr>
        <p:spPr>
          <a:xfrm>
            <a:off x="2514600" y="38862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7" name="Oval 16"/>
          <p:cNvSpPr/>
          <p:nvPr/>
        </p:nvSpPr>
        <p:spPr>
          <a:xfrm>
            <a:off x="2152650" y="3517900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4322763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She knows that the first chose the same color as his ball.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Thus, his signal was </a:t>
            </a:r>
            <a:r>
              <a:rPr lang="en-US" altLang="en-US" sz="2800" dirty="0">
                <a:latin typeface="Calibri" charset="0"/>
              </a:rPr>
              <a:t>“</a:t>
            </a:r>
            <a:r>
              <a:rPr lang="en-US" altLang="ja-JP" sz="2800" dirty="0">
                <a:latin typeface="Calibri" charset="0"/>
              </a:rPr>
              <a:t>blue”. But she draws “yellow”.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Both signals have the same precision. So they cancel out each other, she does not know more than the 50/50 chance in the beginning </a:t>
            </a:r>
            <a:r>
              <a:rPr lang="en-US" altLang="x-none" sz="2800" dirty="0">
                <a:latin typeface="Calibri" charset="0"/>
                <a:sym typeface="Wingdings" charset="2"/>
              </a:rPr>
              <a:t> she is indifferent  follow ball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  <a:sym typeface="Wingdings" charset="2"/>
              </a:rPr>
              <a:t>So also the 2</a:t>
            </a:r>
            <a:r>
              <a:rPr lang="en-US" altLang="x-none" sz="2800" baseline="30000" dirty="0">
                <a:latin typeface="Calibri" charset="0"/>
                <a:sym typeface="Wingdings" charset="2"/>
              </a:rPr>
              <a:t>nd</a:t>
            </a:r>
            <a:r>
              <a:rPr lang="en-US" altLang="x-none" sz="2800" dirty="0">
                <a:latin typeface="Calibri" charset="0"/>
                <a:sym typeface="Wingdings" charset="2"/>
              </a:rPr>
              <a:t> participant will always follow her ball.</a:t>
            </a:r>
            <a:endParaRPr lang="en-US" altLang="x-none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199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3.33333E-6 C -0.01007 -0.0919 -0.01944 -0.1838 0.01719 -0.21736 C 0.05382 -0.25093 0.17847 -0.22963 0.21945 -0.20162 C 0.26042 -0.17361 0.26198 -0.11158 0.26354 -0.04931 " pathEditMode="relative" ptsTypes="aa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7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3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rd</a:t>
            </a:r>
            <a:r>
              <a:rPr lang="en-US" altLang="x-none">
                <a:latin typeface="Calibri" charset="0"/>
                <a:ea typeface="ＭＳ Ｐゴシック" charset="-128"/>
              </a:rPr>
              <a:t> participant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06663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10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3735" name="Picture 3" descr="C:\Documents and Settings\LENOVO USER\My Documents\My Pictures\Microsoft Clip Organizer\j0349123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62200"/>
            <a:ext cx="1312863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/>
          <p:nvPr/>
        </p:nvSpPr>
        <p:spPr>
          <a:xfrm>
            <a:off x="2895600" y="37258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1970088" y="3857625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Oval 15"/>
          <p:cNvSpPr/>
          <p:nvPr/>
        </p:nvSpPr>
        <p:spPr>
          <a:xfrm>
            <a:off x="2514600" y="38782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7" name="Oval 16"/>
          <p:cNvSpPr/>
          <p:nvPr/>
        </p:nvSpPr>
        <p:spPr>
          <a:xfrm>
            <a:off x="2152650" y="35099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4495800"/>
            <a:ext cx="914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If the first 2 decisions were different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Then they cancel out each other.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 dirty="0">
                <a:latin typeface="Calibri" charset="0"/>
              </a:rPr>
              <a:t>Thus, the 3</a:t>
            </a:r>
            <a:r>
              <a:rPr lang="en-US" altLang="x-none" sz="2800" baseline="30000" dirty="0">
                <a:latin typeface="Calibri" charset="0"/>
              </a:rPr>
              <a:t>rd</a:t>
            </a:r>
            <a:r>
              <a:rPr lang="en-US" altLang="x-none" sz="2800" dirty="0">
                <a:latin typeface="Calibri" charset="0"/>
              </a:rPr>
              <a:t> participant</a:t>
            </a:r>
            <a:r>
              <a:rPr lang="en-US" altLang="en-US" sz="2800" dirty="0">
                <a:latin typeface="Calibri" charset="0"/>
              </a:rPr>
              <a:t>’</a:t>
            </a:r>
            <a:r>
              <a:rPr lang="en-US" altLang="ja-JP" sz="2800" dirty="0">
                <a:latin typeface="Calibri" charset="0"/>
              </a:rPr>
              <a:t>s decision is like the decision of the 1</a:t>
            </a:r>
            <a:r>
              <a:rPr lang="en-US" altLang="ja-JP" sz="2800" baseline="30000" dirty="0">
                <a:latin typeface="Calibri" charset="0"/>
              </a:rPr>
              <a:t>st</a:t>
            </a:r>
            <a:r>
              <a:rPr lang="en-US" altLang="ja-JP" sz="2800" dirty="0">
                <a:latin typeface="Calibri" charset="0"/>
              </a:rPr>
              <a:t> participant: she just follows the color of her own ball. </a:t>
            </a:r>
            <a:endParaRPr lang="en-US" altLang="x-none" sz="2800" dirty="0">
              <a:latin typeface="Calibri" charset="0"/>
            </a:endParaRPr>
          </a:p>
        </p:txBody>
      </p:sp>
      <p:sp>
        <p:nvSpPr>
          <p:cNvPr id="20" name="Cloud Callout 19"/>
          <p:cNvSpPr/>
          <p:nvPr/>
        </p:nvSpPr>
        <p:spPr>
          <a:xfrm>
            <a:off x="6248400" y="990600"/>
            <a:ext cx="2286000" cy="1524000"/>
          </a:xfrm>
          <a:prstGeom prst="cloudCallout">
            <a:avLst>
              <a:gd name="adj1" fmla="val -57024"/>
              <a:gd name="adj2" fmla="val 52499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and 2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decision differed.</a:t>
            </a:r>
          </a:p>
        </p:txBody>
      </p:sp>
    </p:spTree>
    <p:extLst>
      <p:ext uri="{BB962C8B-B14F-4D97-AF65-F5344CB8AC3E}">
        <p14:creationId xmlns:p14="http://schemas.microsoft.com/office/powerpoint/2010/main" val="15470326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09600" y="1524000"/>
            <a:ext cx="7696200" cy="4572000"/>
          </a:xfrm>
          <a:prstGeom prst="ellipse">
            <a:avLst/>
          </a:prstGeom>
          <a:noFill/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7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alibri" charset="0"/>
                <a:ea typeface="ＭＳ Ｐゴシック" charset="-128"/>
              </a:rPr>
              <a:t>What should the 3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rd</a:t>
            </a:r>
            <a:r>
              <a:rPr lang="en-US" altLang="x-none">
                <a:latin typeface="Calibri" charset="0"/>
                <a:ea typeface="ＭＳ Ｐゴシック" charset="-128"/>
              </a:rPr>
              <a:t> participant do?</a:t>
            </a:r>
          </a:p>
        </p:txBody>
      </p:sp>
      <p:sp>
        <p:nvSpPr>
          <p:cNvPr id="4" name="Freeform 3"/>
          <p:cNvSpPr/>
          <p:nvPr/>
        </p:nvSpPr>
        <p:spPr>
          <a:xfrm>
            <a:off x="1704975" y="2506663"/>
            <a:ext cx="1876425" cy="1828800"/>
          </a:xfrm>
          <a:custGeom>
            <a:avLst/>
            <a:gdLst>
              <a:gd name="connsiteX0" fmla="*/ 134257 w 1418772"/>
              <a:gd name="connsiteY0" fmla="*/ 0 h 1397000"/>
              <a:gd name="connsiteX1" fmla="*/ 460829 w 1418772"/>
              <a:gd name="connsiteY1" fmla="*/ 468086 h 1397000"/>
              <a:gd name="connsiteX2" fmla="*/ 134257 w 1418772"/>
              <a:gd name="connsiteY2" fmla="*/ 1262743 h 1397000"/>
              <a:gd name="connsiteX3" fmla="*/ 1266372 w 1418772"/>
              <a:gd name="connsiteY3" fmla="*/ 1273629 h 1397000"/>
              <a:gd name="connsiteX4" fmla="*/ 1026886 w 1418772"/>
              <a:gd name="connsiteY4" fmla="*/ 522515 h 1397000"/>
              <a:gd name="connsiteX5" fmla="*/ 1418772 w 1418772"/>
              <a:gd name="connsiteY5" fmla="*/ 108857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8772" h="1397000">
                <a:moveTo>
                  <a:pt x="134257" y="0"/>
                </a:moveTo>
                <a:cubicBezTo>
                  <a:pt x="297543" y="128814"/>
                  <a:pt x="460829" y="257629"/>
                  <a:pt x="460829" y="468086"/>
                </a:cubicBezTo>
                <a:cubicBezTo>
                  <a:pt x="460829" y="678543"/>
                  <a:pt x="0" y="1128486"/>
                  <a:pt x="134257" y="1262743"/>
                </a:cubicBezTo>
                <a:cubicBezTo>
                  <a:pt x="268514" y="1397000"/>
                  <a:pt x="1117601" y="1397000"/>
                  <a:pt x="1266372" y="1273629"/>
                </a:cubicBezTo>
                <a:cubicBezTo>
                  <a:pt x="1415143" y="1150258"/>
                  <a:pt x="1001486" y="716644"/>
                  <a:pt x="1026886" y="522515"/>
                </a:cubicBezTo>
                <a:cubicBezTo>
                  <a:pt x="1052286" y="328386"/>
                  <a:pt x="1235529" y="218621"/>
                  <a:pt x="1418772" y="108857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43175" y="34210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pic>
        <p:nvPicPr>
          <p:cNvPr id="74759" name="Picture 3" descr="C:\Documents and Settings\LENOVO USER\My Documents\My Pictures\Microsoft Clip Organizer\j0349123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62200"/>
            <a:ext cx="1312863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loud Callout 11"/>
          <p:cNvSpPr/>
          <p:nvPr/>
        </p:nvSpPr>
        <p:spPr>
          <a:xfrm>
            <a:off x="6248400" y="990600"/>
            <a:ext cx="2286000" cy="1524000"/>
          </a:xfrm>
          <a:prstGeom prst="cloudCallout">
            <a:avLst>
              <a:gd name="adj1" fmla="val -57024"/>
              <a:gd name="adj2" fmla="val 52499"/>
            </a:avLst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and 2</a:t>
            </a:r>
            <a:r>
              <a:rPr lang="en-US" baseline="30000" dirty="0">
                <a:solidFill>
                  <a:schemeClr val="tx1"/>
                </a:solidFill>
                <a:latin typeface="Calibri" pitchFamily="34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decisions were blue.</a:t>
            </a:r>
          </a:p>
        </p:txBody>
      </p:sp>
      <p:sp>
        <p:nvSpPr>
          <p:cNvPr id="11" name="Oval 10"/>
          <p:cNvSpPr/>
          <p:nvPr/>
        </p:nvSpPr>
        <p:spPr>
          <a:xfrm>
            <a:off x="2895600" y="37258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5" name="Oval 14"/>
          <p:cNvSpPr/>
          <p:nvPr/>
        </p:nvSpPr>
        <p:spPr>
          <a:xfrm>
            <a:off x="1970088" y="3857625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6" name="Oval 15"/>
          <p:cNvSpPr/>
          <p:nvPr/>
        </p:nvSpPr>
        <p:spPr>
          <a:xfrm>
            <a:off x="2514600" y="38782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7" name="Oval 16"/>
          <p:cNvSpPr/>
          <p:nvPr/>
        </p:nvSpPr>
        <p:spPr>
          <a:xfrm>
            <a:off x="2152650" y="3509963"/>
            <a:ext cx="304800" cy="30480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?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0" y="434340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She knows that both others chose the same color as their balls. If both decisions were blue, both signals were </a:t>
            </a:r>
            <a:r>
              <a:rPr lang="en-US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blue”.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All signals have the same precision. So two </a:t>
            </a:r>
            <a:r>
              <a:rPr lang="en-US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blue” signals outweigh any yellow signal the 3</a:t>
            </a:r>
            <a:r>
              <a:rPr lang="en-US" altLang="ja-JP" sz="2800" baseline="30000">
                <a:latin typeface="Calibri" charset="0"/>
              </a:rPr>
              <a:t>rd</a:t>
            </a:r>
            <a:r>
              <a:rPr lang="en-US" altLang="ja-JP" sz="2800">
                <a:latin typeface="Calibri" charset="0"/>
              </a:rPr>
              <a:t> participant could get.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</a:pPr>
            <a:r>
              <a:rPr lang="en-US" altLang="x-none" sz="2800">
                <a:latin typeface="Calibri" charset="0"/>
              </a:rPr>
              <a:t>Thus, she should follow the other two participants and choose </a:t>
            </a:r>
            <a:r>
              <a:rPr lang="en-US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blue”, </a:t>
            </a:r>
            <a:r>
              <a:rPr lang="en-US" altLang="ja-JP" sz="2800" b="1">
                <a:latin typeface="Calibri" charset="0"/>
              </a:rPr>
              <a:t>no matter </a:t>
            </a:r>
            <a:r>
              <a:rPr lang="en-US" altLang="ja-JP" sz="2800">
                <a:latin typeface="Calibri" charset="0"/>
              </a:rPr>
              <a:t>what color her ball has.</a:t>
            </a:r>
            <a:endParaRPr lang="en-US" altLang="x-none" sz="28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5116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build="p"/>
    </p:bld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3975</TotalTime>
  <Words>1700</Words>
  <Application>Microsoft Macintosh PowerPoint</Application>
  <PresentationFormat>On-screen Show (4:3)</PresentationFormat>
  <Paragraphs>586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23</vt:lpstr>
      <vt:lpstr>Experiment 23</vt:lpstr>
      <vt:lpstr>Experiment 23</vt:lpstr>
      <vt:lpstr>Experiment 23</vt:lpstr>
      <vt:lpstr>What should the 1st participant do?</vt:lpstr>
      <vt:lpstr>What should the 2nd participant do?</vt:lpstr>
      <vt:lpstr>What should the 2nd participant do?</vt:lpstr>
      <vt:lpstr>What should the 3rd participant do?</vt:lpstr>
      <vt:lpstr>What should the 3rd participant do?</vt:lpstr>
      <vt:lpstr>What should the nth student do?</vt:lpstr>
      <vt:lpstr>What should the nth (&gt;2) student do?</vt:lpstr>
      <vt:lpstr>Other sequences</vt:lpstr>
      <vt:lpstr>Information cascades</vt:lpstr>
      <vt:lpstr>Information cascades</vt:lpstr>
      <vt:lpstr>Experiment 23</vt:lpstr>
      <vt:lpstr>Experiment 23 – Theory predictions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2153</cp:revision>
  <cp:lastPrinted>2012-12-18T14:53:29Z</cp:lastPrinted>
  <dcterms:created xsi:type="dcterms:W3CDTF">1601-01-01T00:00:00Z</dcterms:created>
  <dcterms:modified xsi:type="dcterms:W3CDTF">2018-09-05T23:03:46Z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