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9"/>
  </p:notesMasterIdLst>
  <p:handoutMasterIdLst>
    <p:handoutMasterId r:id="rId20"/>
  </p:handoutMasterIdLst>
  <p:sldIdLst>
    <p:sldId id="262" r:id="rId2"/>
    <p:sldId id="263" r:id="rId3"/>
    <p:sldId id="264" r:id="rId4"/>
    <p:sldId id="326" r:id="rId5"/>
    <p:sldId id="325" r:id="rId6"/>
    <p:sldId id="266" r:id="rId7"/>
    <p:sldId id="267" r:id="rId8"/>
    <p:sldId id="322" r:id="rId9"/>
    <p:sldId id="270" r:id="rId10"/>
    <p:sldId id="271" r:id="rId11"/>
    <p:sldId id="272" r:id="rId12"/>
    <p:sldId id="273" r:id="rId13"/>
    <p:sldId id="274" r:id="rId14"/>
    <p:sldId id="275" r:id="rId15"/>
    <p:sldId id="276" r:id="rId16"/>
    <p:sldId id="277" r:id="rId17"/>
    <p:sldId id="278"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432FF"/>
    <a:srgbClr val="FFFFFF"/>
    <a:srgbClr val="658CB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5581" autoAdjust="0"/>
    <p:restoredTop sz="94643"/>
  </p:normalViewPr>
  <p:slideViewPr>
    <p:cSldViewPr>
      <p:cViewPr varScale="1">
        <p:scale>
          <a:sx n="115" d="100"/>
          <a:sy n="115" d="100"/>
        </p:scale>
        <p:origin x="216" y="3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 Id="rId9"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image" Target="../media/image12.emf"/><Relationship Id="rId4" Type="http://schemas.openxmlformats.org/officeDocument/2006/relationships/image" Target="../media/image15.e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 Id="rId9"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0DC6E115-0F35-6047-93ED-7F99899B1A2B}"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CDD7D269-B2A7-084B-8AED-B69E62CFC48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AAF576A2-D505-C14E-A588-8DC45DBE43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741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AAEDC05-6AAF-8844-B85D-60FC32F77BA0}" type="slidenum">
              <a:rPr lang="en-US" altLang="x-none" sz="1200">
                <a:latin typeface="Arial" charset="0"/>
              </a:rPr>
              <a:pPr/>
              <a:t>1</a:t>
            </a:fld>
            <a:endParaRPr lang="en-US" altLang="x-none" sz="1200">
              <a:latin typeface="Arial" charset="0"/>
            </a:endParaRPr>
          </a:p>
        </p:txBody>
      </p:sp>
    </p:spTree>
    <p:extLst>
      <p:ext uri="{BB962C8B-B14F-4D97-AF65-F5344CB8AC3E}">
        <p14:creationId xmlns:p14="http://schemas.microsoft.com/office/powerpoint/2010/main" val="1101176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BCE6EC6-1C70-D445-A6EE-AA998F9FF619}" type="slidenum">
              <a:rPr lang="en-US" altLang="x-none" sz="1200">
                <a:latin typeface="Arial" charset="0"/>
              </a:rPr>
              <a:pPr/>
              <a:t>10</a:t>
            </a:fld>
            <a:endParaRPr lang="en-US" altLang="x-none" sz="1200">
              <a:latin typeface="Arial" charset="0"/>
            </a:endParaRPr>
          </a:p>
        </p:txBody>
      </p:sp>
    </p:spTree>
    <p:extLst>
      <p:ext uri="{BB962C8B-B14F-4D97-AF65-F5344CB8AC3E}">
        <p14:creationId xmlns:p14="http://schemas.microsoft.com/office/powerpoint/2010/main" val="1387211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378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BEDD38AE-C9B6-0C49-A223-DE540D067D3A}" type="slidenum">
              <a:rPr lang="en-US" altLang="x-none" sz="1200">
                <a:latin typeface="Arial" charset="0"/>
              </a:rPr>
              <a:pPr/>
              <a:t>11</a:t>
            </a:fld>
            <a:endParaRPr lang="en-US" altLang="x-none" sz="1200">
              <a:latin typeface="Arial" charset="0"/>
            </a:endParaRPr>
          </a:p>
        </p:txBody>
      </p:sp>
    </p:spTree>
    <p:extLst>
      <p:ext uri="{BB962C8B-B14F-4D97-AF65-F5344CB8AC3E}">
        <p14:creationId xmlns:p14="http://schemas.microsoft.com/office/powerpoint/2010/main" val="4841204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a:ln/>
        </p:spPr>
      </p:sp>
      <p:sp>
        <p:nvSpPr>
          <p:cNvPr id="3993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3993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DE56ADAA-8A0A-FC4A-903C-F817D6229465}" type="slidenum">
              <a:rPr lang="en-US" altLang="x-none" sz="1200">
                <a:latin typeface="Arial" charset="0"/>
              </a:rPr>
              <a:pPr/>
              <a:t>12</a:t>
            </a:fld>
            <a:endParaRPr lang="en-US" altLang="x-none" sz="1200">
              <a:latin typeface="Arial" charset="0"/>
            </a:endParaRPr>
          </a:p>
        </p:txBody>
      </p:sp>
    </p:spTree>
    <p:extLst>
      <p:ext uri="{BB962C8B-B14F-4D97-AF65-F5344CB8AC3E}">
        <p14:creationId xmlns:p14="http://schemas.microsoft.com/office/powerpoint/2010/main" val="19826313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a:ln/>
        </p:spPr>
      </p:sp>
      <p:sp>
        <p:nvSpPr>
          <p:cNvPr id="419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19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875B600-3AEB-944D-B31F-24F5224CE3CB}" type="slidenum">
              <a:rPr lang="en-US" altLang="x-none" sz="1200">
                <a:latin typeface="Arial" charset="0"/>
              </a:rPr>
              <a:pPr/>
              <a:t>13</a:t>
            </a:fld>
            <a:endParaRPr lang="en-US" altLang="x-none" sz="1200">
              <a:latin typeface="Arial" charset="0"/>
            </a:endParaRPr>
          </a:p>
        </p:txBody>
      </p:sp>
    </p:spTree>
    <p:extLst>
      <p:ext uri="{BB962C8B-B14F-4D97-AF65-F5344CB8AC3E}">
        <p14:creationId xmlns:p14="http://schemas.microsoft.com/office/powerpoint/2010/main" val="16551609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a:ln/>
        </p:spPr>
      </p:sp>
      <p:sp>
        <p:nvSpPr>
          <p:cNvPr id="440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40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B501A297-1540-9249-A1DD-A222D231F7FB}" type="slidenum">
              <a:rPr lang="en-US" altLang="x-none" sz="1200">
                <a:latin typeface="Arial" charset="0"/>
              </a:rPr>
              <a:pPr/>
              <a:t>14</a:t>
            </a:fld>
            <a:endParaRPr lang="en-US" altLang="x-none" sz="1200">
              <a:latin typeface="Arial" charset="0"/>
            </a:endParaRPr>
          </a:p>
        </p:txBody>
      </p:sp>
    </p:spTree>
    <p:extLst>
      <p:ext uri="{BB962C8B-B14F-4D97-AF65-F5344CB8AC3E}">
        <p14:creationId xmlns:p14="http://schemas.microsoft.com/office/powerpoint/2010/main" val="15017775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a:ln/>
        </p:spPr>
      </p:sp>
      <p:sp>
        <p:nvSpPr>
          <p:cNvPr id="4608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608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72622148-864A-5443-A27B-EAFE7767F05D}" type="slidenum">
              <a:rPr lang="en-US" altLang="x-none" sz="1200">
                <a:latin typeface="Arial" charset="0"/>
              </a:rPr>
              <a:pPr/>
              <a:t>15</a:t>
            </a:fld>
            <a:endParaRPr lang="en-US" altLang="x-none" sz="1200">
              <a:latin typeface="Arial" charset="0"/>
            </a:endParaRPr>
          </a:p>
        </p:txBody>
      </p:sp>
    </p:spTree>
    <p:extLst>
      <p:ext uri="{BB962C8B-B14F-4D97-AF65-F5344CB8AC3E}">
        <p14:creationId xmlns:p14="http://schemas.microsoft.com/office/powerpoint/2010/main" val="14142102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a:ln/>
        </p:spPr>
      </p:sp>
      <p:sp>
        <p:nvSpPr>
          <p:cNvPr id="4813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81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4737C06A-231C-284B-8A42-61BACDF230F3}" type="slidenum">
              <a:rPr lang="en-US" altLang="x-none" sz="1200">
                <a:latin typeface="Arial" charset="0"/>
              </a:rPr>
              <a:pPr/>
              <a:t>16</a:t>
            </a:fld>
            <a:endParaRPr lang="en-US" altLang="x-none" sz="1200">
              <a:latin typeface="Arial" charset="0"/>
            </a:endParaRPr>
          </a:p>
        </p:txBody>
      </p:sp>
    </p:spTree>
    <p:extLst>
      <p:ext uri="{BB962C8B-B14F-4D97-AF65-F5344CB8AC3E}">
        <p14:creationId xmlns:p14="http://schemas.microsoft.com/office/powerpoint/2010/main" val="936751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a:ln/>
        </p:spPr>
      </p:sp>
      <p:sp>
        <p:nvSpPr>
          <p:cNvPr id="5017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017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0B8AA365-BCCD-E444-820B-9B2F81407ECD}" type="slidenum">
              <a:rPr lang="en-US" altLang="x-none" sz="1200">
                <a:latin typeface="Arial" charset="0"/>
              </a:rPr>
              <a:pPr/>
              <a:t>17</a:t>
            </a:fld>
            <a:endParaRPr lang="en-US" altLang="x-none" sz="1200">
              <a:latin typeface="Arial" charset="0"/>
            </a:endParaRPr>
          </a:p>
        </p:txBody>
      </p:sp>
    </p:spTree>
    <p:extLst>
      <p:ext uri="{BB962C8B-B14F-4D97-AF65-F5344CB8AC3E}">
        <p14:creationId xmlns:p14="http://schemas.microsoft.com/office/powerpoint/2010/main" val="1034861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945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701BBD6-2A7E-9B4B-B3C1-6AF1E2682949}" type="slidenum">
              <a:rPr lang="en-US" altLang="x-none" sz="1200">
                <a:latin typeface="Arial" charset="0"/>
              </a:rPr>
              <a:pPr/>
              <a:t>2</a:t>
            </a:fld>
            <a:endParaRPr lang="en-US" altLang="x-none" sz="1200">
              <a:latin typeface="Arial" charset="0"/>
            </a:endParaRPr>
          </a:p>
        </p:txBody>
      </p:sp>
    </p:spTree>
    <p:extLst>
      <p:ext uri="{BB962C8B-B14F-4D97-AF65-F5344CB8AC3E}">
        <p14:creationId xmlns:p14="http://schemas.microsoft.com/office/powerpoint/2010/main" val="333943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a:ln/>
        </p:spPr>
      </p:sp>
      <p:sp>
        <p:nvSpPr>
          <p:cNvPr id="2150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150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E3E02055-B893-F64B-AD18-5CE36EA4C48B}" type="slidenum">
              <a:rPr lang="en-US" altLang="x-none" sz="1200">
                <a:latin typeface="Arial" charset="0"/>
              </a:rPr>
              <a:pPr/>
              <a:t>3</a:t>
            </a:fld>
            <a:endParaRPr lang="en-US" altLang="x-none" sz="1200">
              <a:latin typeface="Arial" charset="0"/>
            </a:endParaRPr>
          </a:p>
        </p:txBody>
      </p:sp>
    </p:spTree>
    <p:extLst>
      <p:ext uri="{BB962C8B-B14F-4D97-AF65-F5344CB8AC3E}">
        <p14:creationId xmlns:p14="http://schemas.microsoft.com/office/powerpoint/2010/main" val="343595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a:ln/>
        </p:spPr>
      </p:sp>
      <p:sp>
        <p:nvSpPr>
          <p:cNvPr id="235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355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77318A1-1DCD-2A42-BA4C-3E799E930E4D}" type="slidenum">
              <a:rPr lang="en-US" altLang="x-none" sz="1200">
                <a:latin typeface="Arial" charset="0"/>
              </a:rPr>
              <a:pPr/>
              <a:t>4</a:t>
            </a:fld>
            <a:endParaRPr lang="en-US" altLang="x-none" sz="1200">
              <a:latin typeface="Arial" charset="0"/>
            </a:endParaRPr>
          </a:p>
        </p:txBody>
      </p:sp>
    </p:spTree>
    <p:extLst>
      <p:ext uri="{BB962C8B-B14F-4D97-AF65-F5344CB8AC3E}">
        <p14:creationId xmlns:p14="http://schemas.microsoft.com/office/powerpoint/2010/main" val="807422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a:ln/>
        </p:spPr>
      </p:sp>
      <p:sp>
        <p:nvSpPr>
          <p:cNvPr id="2150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150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E3E02055-B893-F64B-AD18-5CE36EA4C48B}" type="slidenum">
              <a:rPr lang="en-US" altLang="x-none" sz="1200">
                <a:latin typeface="Arial" charset="0"/>
              </a:rPr>
              <a:pPr/>
              <a:t>5</a:t>
            </a:fld>
            <a:endParaRPr lang="en-US" altLang="x-none" sz="1200">
              <a:latin typeface="Arial" charset="0"/>
            </a:endParaRPr>
          </a:p>
        </p:txBody>
      </p:sp>
    </p:spTree>
    <p:extLst>
      <p:ext uri="{BB962C8B-B14F-4D97-AF65-F5344CB8AC3E}">
        <p14:creationId xmlns:p14="http://schemas.microsoft.com/office/powerpoint/2010/main" val="699491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D92B064-1D92-E248-8817-FF1F8D61D659}" type="slidenum">
              <a:rPr lang="en-US" altLang="x-none" sz="1200">
                <a:latin typeface="Arial" charset="0"/>
              </a:rPr>
              <a:pPr/>
              <a:t>6</a:t>
            </a:fld>
            <a:endParaRPr lang="en-US" altLang="x-none" sz="1200">
              <a:latin typeface="Arial" charset="0"/>
            </a:endParaRPr>
          </a:p>
        </p:txBody>
      </p:sp>
    </p:spTree>
    <p:extLst>
      <p:ext uri="{BB962C8B-B14F-4D97-AF65-F5344CB8AC3E}">
        <p14:creationId xmlns:p14="http://schemas.microsoft.com/office/powerpoint/2010/main" val="670155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9A5AD2E-63FF-6B46-A8E1-4031E7D28F35}" type="slidenum">
              <a:rPr lang="en-US" altLang="x-none" sz="1200">
                <a:latin typeface="Arial" charset="0"/>
              </a:rPr>
              <a:pPr/>
              <a:t>7</a:t>
            </a:fld>
            <a:endParaRPr lang="en-US" altLang="x-none" sz="1200">
              <a:latin typeface="Arial" charset="0"/>
            </a:endParaRPr>
          </a:p>
        </p:txBody>
      </p:sp>
    </p:spTree>
    <p:extLst>
      <p:ext uri="{BB962C8B-B14F-4D97-AF65-F5344CB8AC3E}">
        <p14:creationId xmlns:p14="http://schemas.microsoft.com/office/powerpoint/2010/main" val="98242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4D7117E2-2B33-F640-B88D-AC7F0ABE0527}" type="slidenum">
              <a:rPr lang="en-US" altLang="x-none" sz="1200">
                <a:latin typeface="Arial" charset="0"/>
              </a:rPr>
              <a:pPr/>
              <a:t>8</a:t>
            </a:fld>
            <a:endParaRPr lang="en-US" altLang="x-none" sz="1200">
              <a:latin typeface="Arial" charset="0"/>
            </a:endParaRPr>
          </a:p>
        </p:txBody>
      </p:sp>
    </p:spTree>
    <p:extLst>
      <p:ext uri="{BB962C8B-B14F-4D97-AF65-F5344CB8AC3E}">
        <p14:creationId xmlns:p14="http://schemas.microsoft.com/office/powerpoint/2010/main" val="143983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5B3BD1E3-AF87-8140-A7D3-AD6722EFAB44}" type="slidenum">
              <a:rPr lang="en-US" altLang="x-none" sz="1200">
                <a:latin typeface="Arial" charset="0"/>
              </a:rPr>
              <a:pPr/>
              <a:t>9</a:t>
            </a:fld>
            <a:endParaRPr lang="en-US" altLang="x-none" sz="1200">
              <a:latin typeface="Arial" charset="0"/>
            </a:endParaRPr>
          </a:p>
        </p:txBody>
      </p:sp>
    </p:spTree>
    <p:extLst>
      <p:ext uri="{BB962C8B-B14F-4D97-AF65-F5344CB8AC3E}">
        <p14:creationId xmlns:p14="http://schemas.microsoft.com/office/powerpoint/2010/main" val="1024263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26957AA7-5687-EC4A-89D1-412D039ACD0F}" type="slidenum">
              <a:rPr lang="en-US" altLang="en-US"/>
              <a:pPr/>
              <a:t>‹#›</a:t>
            </a:fld>
            <a:endParaRPr lang="en-US" altLang="en-US"/>
          </a:p>
        </p:txBody>
      </p:sp>
    </p:spTree>
    <p:extLst>
      <p:ext uri="{BB962C8B-B14F-4D97-AF65-F5344CB8AC3E}">
        <p14:creationId xmlns:p14="http://schemas.microsoft.com/office/powerpoint/2010/main" val="2954180"/>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426C2282-2656-D542-9225-57773B834B95}"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58779379"/>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D68D24B2-7072-A348-A094-2B7789D74BEB}"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650637678"/>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2C65C269-42EE-134E-85F0-EDC5EC064484}"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80723622"/>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E203CC0-78F9-1D46-9A97-8CCAEB7AEFDC}"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00342495"/>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0EEDE3A9-FFC2-E946-BAD5-9B9655669D2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681650570"/>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2E00431-148C-3240-A774-C7723C0F0A9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823356892"/>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191370FC-AF99-344F-8B42-059642434E04}"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567641154"/>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notesSlide" Target="../notesSlides/notesSlide13.xml"/><Relationship Id="rId7" Type="http://schemas.openxmlformats.org/officeDocument/2006/relationships/image" Target="../media/image13.emf"/><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11.bin"/><Relationship Id="rId11" Type="http://schemas.openxmlformats.org/officeDocument/2006/relationships/image" Target="../media/image15.emf"/><Relationship Id="rId5" Type="http://schemas.openxmlformats.org/officeDocument/2006/relationships/image" Target="../media/image12.e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4.e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20.wmf"/><Relationship Id="rId18" Type="http://schemas.openxmlformats.org/officeDocument/2006/relationships/oleObject" Target="../embeddings/oleObject21.bin"/><Relationship Id="rId3" Type="http://schemas.openxmlformats.org/officeDocument/2006/relationships/notesSlide" Target="../notesSlides/notesSlide14.xml"/><Relationship Id="rId21" Type="http://schemas.openxmlformats.org/officeDocument/2006/relationships/oleObject" Target="../embeddings/oleObject23.bin"/><Relationship Id="rId7" Type="http://schemas.openxmlformats.org/officeDocument/2006/relationships/image" Target="../media/image17.wmf"/><Relationship Id="rId12" Type="http://schemas.openxmlformats.org/officeDocument/2006/relationships/oleObject" Target="../embeddings/oleObject18.bin"/><Relationship Id="rId17" Type="http://schemas.openxmlformats.org/officeDocument/2006/relationships/image" Target="../media/image22.wmf"/><Relationship Id="rId2" Type="http://schemas.openxmlformats.org/officeDocument/2006/relationships/slideLayout" Target="../slideLayouts/slideLayout1.xml"/><Relationship Id="rId16" Type="http://schemas.openxmlformats.org/officeDocument/2006/relationships/oleObject" Target="../embeddings/oleObject20.bin"/><Relationship Id="rId20" Type="http://schemas.openxmlformats.org/officeDocument/2006/relationships/oleObject" Target="../embeddings/oleObject22.bin"/><Relationship Id="rId1" Type="http://schemas.openxmlformats.org/officeDocument/2006/relationships/vmlDrawing" Target="../drawings/vmlDrawing3.vml"/><Relationship Id="rId6" Type="http://schemas.openxmlformats.org/officeDocument/2006/relationships/oleObject" Target="../embeddings/oleObject15.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7.bin"/><Relationship Id="rId19" Type="http://schemas.openxmlformats.org/officeDocument/2006/relationships/image" Target="../media/image23.wmf"/><Relationship Id="rId4" Type="http://schemas.openxmlformats.org/officeDocument/2006/relationships/oleObject" Target="../embeddings/oleObject14.bin"/><Relationship Id="rId9" Type="http://schemas.openxmlformats.org/officeDocument/2006/relationships/image" Target="../media/image18.wmf"/><Relationship Id="rId14" Type="http://schemas.openxmlformats.org/officeDocument/2006/relationships/oleObject" Target="../embeddings/oleObject19.bin"/><Relationship Id="rId22" Type="http://schemas.openxmlformats.org/officeDocument/2006/relationships/image" Target="../media/image1.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8.wmf"/><Relationship Id="rId3" Type="http://schemas.openxmlformats.org/officeDocument/2006/relationships/notesSlide" Target="../notesSlides/notesSlide15.xml"/><Relationship Id="rId7" Type="http://schemas.openxmlformats.org/officeDocument/2006/relationships/image" Target="../media/image25.wmf"/><Relationship Id="rId12" Type="http://schemas.openxmlformats.org/officeDocument/2006/relationships/oleObject" Target="../embeddings/oleObject28.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25.bin"/><Relationship Id="rId11" Type="http://schemas.openxmlformats.org/officeDocument/2006/relationships/image" Target="../media/image27.wmf"/><Relationship Id="rId5" Type="http://schemas.openxmlformats.org/officeDocument/2006/relationships/image" Target="../media/image24.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6.wmf"/><Relationship Id="rId14" Type="http://schemas.openxmlformats.org/officeDocument/2006/relationships/oleObject" Target="../embeddings/oleObject29.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5.wmf"/><Relationship Id="rId18" Type="http://schemas.openxmlformats.org/officeDocument/2006/relationships/oleObject" Target="../embeddings/oleObject8.bin"/><Relationship Id="rId3" Type="http://schemas.openxmlformats.org/officeDocument/2006/relationships/notesSlide" Target="../notesSlides/notesSlide5.xml"/><Relationship Id="rId21" Type="http://schemas.openxmlformats.org/officeDocument/2006/relationships/image" Target="../media/image9.wmf"/><Relationship Id="rId7" Type="http://schemas.openxmlformats.org/officeDocument/2006/relationships/image" Target="../media/image2.wmf"/><Relationship Id="rId12" Type="http://schemas.openxmlformats.org/officeDocument/2006/relationships/oleObject" Target="../embeddings/oleObject5.bin"/><Relationship Id="rId17" Type="http://schemas.openxmlformats.org/officeDocument/2006/relationships/image" Target="../media/image7.wmf"/><Relationship Id="rId2" Type="http://schemas.openxmlformats.org/officeDocument/2006/relationships/slideLayout" Target="../slideLayouts/slideLayout1.xml"/><Relationship Id="rId16" Type="http://schemas.openxmlformats.org/officeDocument/2006/relationships/oleObject" Target="../embeddings/oleObject7.bin"/><Relationship Id="rId20" Type="http://schemas.openxmlformats.org/officeDocument/2006/relationships/oleObject" Target="../embeddings/oleObject9.bin"/><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wmf"/><Relationship Id="rId5" Type="http://schemas.openxmlformats.org/officeDocument/2006/relationships/image" Target="../media/image1.wmf"/><Relationship Id="rId15" Type="http://schemas.openxmlformats.org/officeDocument/2006/relationships/image" Target="../media/image6.wmf"/><Relationship Id="rId10" Type="http://schemas.openxmlformats.org/officeDocument/2006/relationships/oleObject" Target="../embeddings/oleObject4.bin"/><Relationship Id="rId19" Type="http://schemas.openxmlformats.org/officeDocument/2006/relationships/image" Target="../media/image8.wmf"/><Relationship Id="rId4" Type="http://schemas.openxmlformats.org/officeDocument/2006/relationships/oleObject" Target="../embeddings/oleObject1.bin"/><Relationship Id="rId9" Type="http://schemas.openxmlformats.org/officeDocument/2006/relationships/image" Target="../media/image3.wmf"/><Relationship Id="rId14"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2048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r>
              <a:rPr lang="en-US" b="1" dirty="0">
                <a:ea typeface="+mn-ea"/>
                <a:cs typeface="+mn-cs"/>
              </a:rPr>
              <a:t>Dilemma of unknown (probabilistic) length</a:t>
            </a:r>
          </a:p>
          <a:p>
            <a:pPr marL="971550" lvl="1" indent="-514350" eaLnBrk="1" hangingPunct="1">
              <a:lnSpc>
                <a:spcPct val="80000"/>
              </a:lnSpc>
              <a:buFont typeface="+mj-lt"/>
              <a:buAutoNum type="alphaLcParenR"/>
              <a:defRPr/>
            </a:pPr>
            <a:r>
              <a:rPr lang="en-AU" dirty="0"/>
              <a:t>Write down this game as exact and concise as you can. Derive at least one subgame perfect Nash equilibrium of this game. Show that the equilibrium you found is indeed subgame perfect.</a:t>
            </a:r>
            <a:r>
              <a:rPr lang="en-US" dirty="0"/>
              <a:t> </a:t>
            </a:r>
          </a:p>
          <a:p>
            <a:pPr marL="971550" lvl="1" indent="-514350" eaLnBrk="1" hangingPunct="1">
              <a:lnSpc>
                <a:spcPct val="80000"/>
              </a:lnSpc>
              <a:buFont typeface="+mj-lt"/>
              <a:buAutoNum type="alphaLcParenR"/>
              <a:defRPr/>
            </a:pPr>
            <a:r>
              <a:rPr lang="en-AU" dirty="0"/>
              <a:t>Can cooperation be achieved in this game by rational, egoistic players? How could they reach it?</a:t>
            </a:r>
            <a:r>
              <a:rPr lang="en-US" dirty="0"/>
              <a:t> </a:t>
            </a:r>
          </a:p>
          <a:p>
            <a:pPr lvl="1" eaLnBrk="1" hangingPunct="1">
              <a:lnSpc>
                <a:spcPct val="80000"/>
              </a:lnSpc>
              <a:defRPr/>
            </a:pPr>
            <a:endParaRPr lang="en-US" b="1" dirty="0"/>
          </a:p>
          <a:p>
            <a:pPr lvl="1" eaLnBrk="1" hangingPunct="1">
              <a:lnSpc>
                <a:spcPct val="80000"/>
              </a:lnSpc>
              <a:defRPr/>
            </a:pPr>
            <a:endParaRPr lang="en-US" dirty="0"/>
          </a:p>
          <a:p>
            <a:pPr lvl="1" eaLnBrk="1" hangingPunct="1">
              <a:lnSpc>
                <a:spcPct val="80000"/>
              </a:lnSpc>
              <a:defRPr/>
            </a:pPr>
            <a:endParaRPr lang="en-US" dirty="0"/>
          </a:p>
          <a:p>
            <a:pPr lvl="1" eaLnBrk="1" hangingPunct="1">
              <a:lnSpc>
                <a:spcPct val="80000"/>
              </a:lnSpc>
              <a:defRPr/>
            </a:pPr>
            <a:endParaRPr lang="en-US" dirty="0"/>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1</a:t>
            </a:fld>
            <a:endParaRPr lang="en-US" altLang="en-US"/>
          </a:p>
        </p:txBody>
      </p:sp>
    </p:spTree>
    <p:extLst>
      <p:ext uri="{BB962C8B-B14F-4D97-AF65-F5344CB8AC3E}">
        <p14:creationId xmlns:p14="http://schemas.microsoft.com/office/powerpoint/2010/main" val="109183805"/>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eaLnBrk="1" hangingPunct="1"/>
            <a:r>
              <a:rPr lang="en-US" altLang="x-none" b="1">
                <a:solidFill>
                  <a:srgbClr val="0000FF"/>
                </a:solidFill>
                <a:latin typeface="Calibri" charset="0"/>
                <a:ea typeface="ＭＳ Ｐゴシック" charset="-128"/>
              </a:rPr>
              <a:t>Infinitely</a:t>
            </a:r>
            <a:r>
              <a:rPr lang="en-US" altLang="x-none">
                <a:solidFill>
                  <a:srgbClr val="0000FF"/>
                </a:solidFill>
                <a:latin typeface="Calibri" charset="0"/>
                <a:ea typeface="ＭＳ Ｐゴシック" charset="-128"/>
              </a:rPr>
              <a:t> </a:t>
            </a:r>
            <a:r>
              <a:rPr lang="en-US" altLang="x-none">
                <a:latin typeface="Calibri" charset="0"/>
                <a:ea typeface="ＭＳ Ｐゴシック" charset="-128"/>
              </a:rPr>
              <a:t>Repeated games theorem</a:t>
            </a:r>
          </a:p>
        </p:txBody>
      </p:sp>
      <p:sp>
        <p:nvSpPr>
          <p:cNvPr id="25602" name="Rectangle 3"/>
          <p:cNvSpPr>
            <a:spLocks noGrp="1" noChangeArrowheads="1"/>
          </p:cNvSpPr>
          <p:nvPr>
            <p:ph idx="1"/>
          </p:nvPr>
        </p:nvSpPr>
        <p:spPr>
          <a:xfrm>
            <a:off x="152400" y="990600"/>
            <a:ext cx="8991600" cy="5410200"/>
          </a:xfrm>
          <a:extLst>
            <a:ext uri="{909E8E84-426E-40dd-AFC4-6F175D3DCCD1}"/>
            <a:ext uri="{91240B29-F687-4f45-9708-019B960494DF}"/>
          </a:extLst>
        </p:spPr>
        <p:txBody>
          <a:bodyPr/>
          <a:lstStyle/>
          <a:p>
            <a:pPr eaLnBrk="1" hangingPunct="1">
              <a:lnSpc>
                <a:spcPct val="80000"/>
              </a:lnSpc>
              <a:buFont typeface="Wingdings" charset="0"/>
              <a:buChar char="§"/>
              <a:defRPr/>
            </a:pPr>
            <a:endParaRPr lang="en-US" dirty="0">
              <a:latin typeface="Calibri" charset="0"/>
            </a:endParaRPr>
          </a:p>
          <a:p>
            <a:pPr eaLnBrk="1" hangingPunct="1">
              <a:lnSpc>
                <a:spcPct val="80000"/>
              </a:lnSpc>
              <a:buFont typeface="Wingdings" charset="0"/>
              <a:buChar char="§"/>
              <a:defRPr/>
            </a:pPr>
            <a:r>
              <a:rPr lang="de-DE" dirty="0" err="1">
                <a:latin typeface="Calibri" charset="0"/>
              </a:rPr>
              <a:t>If</a:t>
            </a:r>
            <a:r>
              <a:rPr lang="de-DE" dirty="0">
                <a:latin typeface="Calibri" charset="0"/>
              </a:rPr>
              <a:t> a </a:t>
            </a:r>
            <a:r>
              <a:rPr lang="de-DE" dirty="0" err="1">
                <a:latin typeface="Calibri" charset="0"/>
              </a:rPr>
              <a:t>game</a:t>
            </a:r>
            <a:r>
              <a:rPr lang="de-DE" dirty="0">
                <a:latin typeface="Calibri" charset="0"/>
              </a:rPr>
              <a:t> G </a:t>
            </a:r>
            <a:r>
              <a:rPr lang="de-DE" dirty="0" err="1">
                <a:latin typeface="Calibri" charset="0"/>
              </a:rPr>
              <a:t>has</a:t>
            </a:r>
            <a:r>
              <a:rPr lang="de-DE" dirty="0">
                <a:latin typeface="Calibri" charset="0"/>
              </a:rPr>
              <a:t> a </a:t>
            </a:r>
            <a:r>
              <a:rPr lang="de-DE" dirty="0" err="1">
                <a:latin typeface="Calibri" charset="0"/>
              </a:rPr>
              <a:t>unique</a:t>
            </a:r>
            <a:r>
              <a:rPr lang="de-DE" dirty="0">
                <a:latin typeface="Calibri" charset="0"/>
              </a:rPr>
              <a:t> Nash </a:t>
            </a:r>
            <a:r>
              <a:rPr lang="de-DE" dirty="0" err="1">
                <a:latin typeface="Calibri" charset="0"/>
              </a:rPr>
              <a:t>equilibrium</a:t>
            </a:r>
            <a:r>
              <a:rPr lang="de-DE" dirty="0">
                <a:latin typeface="Calibri" charset="0"/>
              </a:rPr>
              <a:t>, </a:t>
            </a:r>
            <a:r>
              <a:rPr lang="de-DE" dirty="0" err="1">
                <a:latin typeface="Calibri" charset="0"/>
              </a:rPr>
              <a:t>then</a:t>
            </a:r>
            <a:r>
              <a:rPr lang="de-DE" dirty="0">
                <a:latin typeface="Calibri" charset="0"/>
              </a:rPr>
              <a:t> </a:t>
            </a:r>
            <a:r>
              <a:rPr lang="de-DE" dirty="0" err="1">
                <a:latin typeface="Calibri" charset="0"/>
              </a:rPr>
              <a:t>there</a:t>
            </a:r>
            <a:r>
              <a:rPr lang="de-DE" dirty="0">
                <a:latin typeface="Calibri" charset="0"/>
              </a:rPr>
              <a:t> </a:t>
            </a:r>
            <a:r>
              <a:rPr lang="de-DE" dirty="0" err="1">
                <a:latin typeface="Calibri" charset="0"/>
              </a:rPr>
              <a:t>exists</a:t>
            </a:r>
            <a:r>
              <a:rPr lang="de-DE" dirty="0">
                <a:latin typeface="Calibri" charset="0"/>
              </a:rPr>
              <a:t> a </a:t>
            </a:r>
            <a:r>
              <a:rPr lang="de-DE" strike="dblStrike" dirty="0" err="1">
                <a:solidFill>
                  <a:srgbClr val="0000FF"/>
                </a:solidFill>
                <a:latin typeface="Calibri" charset="0"/>
              </a:rPr>
              <a:t>unique</a:t>
            </a:r>
            <a:r>
              <a:rPr lang="de-DE" dirty="0">
                <a:latin typeface="Calibri" charset="0"/>
              </a:rPr>
              <a:t> </a:t>
            </a:r>
            <a:r>
              <a:rPr lang="de-DE" dirty="0" err="1">
                <a:latin typeface="Calibri" charset="0"/>
              </a:rPr>
              <a:t>subgame</a:t>
            </a:r>
            <a:r>
              <a:rPr lang="de-DE" dirty="0">
                <a:latin typeface="Calibri" charset="0"/>
              </a:rPr>
              <a:t> </a:t>
            </a:r>
            <a:r>
              <a:rPr lang="de-DE" dirty="0" err="1">
                <a:latin typeface="Calibri" charset="0"/>
              </a:rPr>
              <a:t>perfect</a:t>
            </a:r>
            <a:r>
              <a:rPr lang="de-DE" dirty="0">
                <a:latin typeface="Calibri" charset="0"/>
              </a:rPr>
              <a:t> Nash </a:t>
            </a:r>
            <a:r>
              <a:rPr lang="de-DE" dirty="0" err="1">
                <a:latin typeface="Calibri" charset="0"/>
              </a:rPr>
              <a:t>equilibrium</a:t>
            </a:r>
            <a:r>
              <a:rPr lang="de-DE" dirty="0">
                <a:latin typeface="Calibri" charset="0"/>
              </a:rPr>
              <a:t> in </a:t>
            </a:r>
            <a:r>
              <a:rPr lang="de-DE" dirty="0" err="1">
                <a:latin typeface="Calibri" charset="0"/>
              </a:rPr>
              <a:t>the</a:t>
            </a:r>
            <a:r>
              <a:rPr lang="de-DE" dirty="0">
                <a:latin typeface="Calibri" charset="0"/>
              </a:rPr>
              <a:t> </a:t>
            </a:r>
            <a:r>
              <a:rPr lang="de-DE" b="1" dirty="0" err="1">
                <a:solidFill>
                  <a:srgbClr val="0000FF"/>
                </a:solidFill>
                <a:latin typeface="Calibri" charset="0"/>
              </a:rPr>
              <a:t>in</a:t>
            </a:r>
            <a:r>
              <a:rPr lang="de-DE" dirty="0" err="1">
                <a:latin typeface="Calibri" charset="0"/>
              </a:rPr>
              <a:t>finitely</a:t>
            </a:r>
            <a:r>
              <a:rPr lang="de-DE" dirty="0">
                <a:latin typeface="Calibri" charset="0"/>
              </a:rPr>
              <a:t> </a:t>
            </a:r>
            <a:r>
              <a:rPr lang="de-DE" dirty="0" err="1">
                <a:latin typeface="Calibri" charset="0"/>
              </a:rPr>
              <a:t>repeated</a:t>
            </a:r>
            <a:r>
              <a:rPr lang="de-DE" dirty="0">
                <a:latin typeface="Calibri" charset="0"/>
              </a:rPr>
              <a:t> </a:t>
            </a:r>
            <a:r>
              <a:rPr lang="de-DE" dirty="0" err="1">
                <a:latin typeface="Calibri" charset="0"/>
              </a:rPr>
              <a:t>game</a:t>
            </a:r>
            <a:r>
              <a:rPr lang="de-DE" dirty="0">
                <a:latin typeface="Calibri" charset="0"/>
              </a:rPr>
              <a:t> G(</a:t>
            </a:r>
            <a:r>
              <a:rPr lang="de-DE" strike="dblStrike" dirty="0">
                <a:solidFill>
                  <a:srgbClr val="0000FF"/>
                </a:solidFill>
                <a:latin typeface="Calibri" charset="0"/>
              </a:rPr>
              <a:t>T</a:t>
            </a:r>
            <a:r>
              <a:rPr lang="de-DE" dirty="0">
                <a:solidFill>
                  <a:srgbClr val="0000FF"/>
                </a:solidFill>
                <a:latin typeface="Calibri" charset="0"/>
              </a:rPr>
              <a:t>∞</a:t>
            </a:r>
            <a:r>
              <a:rPr lang="de-DE" dirty="0">
                <a:latin typeface="Calibri" charset="0"/>
              </a:rPr>
              <a:t>) in </a:t>
            </a:r>
            <a:r>
              <a:rPr lang="de-DE" dirty="0" err="1">
                <a:latin typeface="Calibri" charset="0"/>
              </a:rPr>
              <a:t>which</a:t>
            </a:r>
            <a:r>
              <a:rPr lang="de-DE" dirty="0">
                <a:latin typeface="Calibri" charset="0"/>
              </a:rPr>
              <a:t> </a:t>
            </a:r>
            <a:r>
              <a:rPr lang="de-DE" dirty="0" err="1">
                <a:latin typeface="Calibri" charset="0"/>
              </a:rPr>
              <a:t>the</a:t>
            </a:r>
            <a:r>
              <a:rPr lang="de-DE" dirty="0">
                <a:latin typeface="Calibri" charset="0"/>
              </a:rPr>
              <a:t> Nash </a:t>
            </a:r>
            <a:r>
              <a:rPr lang="de-DE" dirty="0" err="1">
                <a:latin typeface="Calibri" charset="0"/>
              </a:rPr>
              <a:t>equilibrium</a:t>
            </a:r>
            <a:r>
              <a:rPr lang="de-DE" dirty="0">
                <a:latin typeface="Calibri" charset="0"/>
              </a:rPr>
              <a:t> </a:t>
            </a:r>
            <a:r>
              <a:rPr lang="de-DE" dirty="0" err="1">
                <a:latin typeface="Calibri" charset="0"/>
              </a:rPr>
              <a:t>of</a:t>
            </a:r>
            <a:r>
              <a:rPr lang="de-DE" dirty="0">
                <a:latin typeface="Calibri" charset="0"/>
              </a:rPr>
              <a:t> </a:t>
            </a:r>
            <a:r>
              <a:rPr lang="de-DE" dirty="0" err="1">
                <a:latin typeface="Calibri" charset="0"/>
              </a:rPr>
              <a:t>the</a:t>
            </a:r>
            <a:r>
              <a:rPr lang="de-DE" dirty="0">
                <a:latin typeface="Calibri" charset="0"/>
              </a:rPr>
              <a:t> </a:t>
            </a:r>
            <a:r>
              <a:rPr lang="de-DE" dirty="0" err="1">
                <a:latin typeface="Calibri" charset="0"/>
              </a:rPr>
              <a:t>game</a:t>
            </a:r>
            <a:r>
              <a:rPr lang="de-DE" dirty="0">
                <a:latin typeface="Calibri" charset="0"/>
              </a:rPr>
              <a:t> G </a:t>
            </a:r>
            <a:r>
              <a:rPr lang="de-DE" dirty="0" err="1">
                <a:latin typeface="Calibri" charset="0"/>
              </a:rPr>
              <a:t>is</a:t>
            </a:r>
            <a:r>
              <a:rPr lang="de-DE" dirty="0">
                <a:latin typeface="Calibri" charset="0"/>
              </a:rPr>
              <a:t> </a:t>
            </a:r>
            <a:r>
              <a:rPr lang="de-DE" dirty="0" err="1">
                <a:latin typeface="Calibri" charset="0"/>
              </a:rPr>
              <a:t>played</a:t>
            </a:r>
            <a:r>
              <a:rPr lang="de-DE" dirty="0">
                <a:latin typeface="Calibri" charset="0"/>
              </a:rPr>
              <a:t> in </a:t>
            </a:r>
            <a:r>
              <a:rPr lang="de-DE" dirty="0" err="1">
                <a:latin typeface="Calibri" charset="0"/>
              </a:rPr>
              <a:t>reach</a:t>
            </a:r>
            <a:r>
              <a:rPr lang="de-DE" dirty="0">
                <a:latin typeface="Calibri" charset="0"/>
              </a:rPr>
              <a:t> </a:t>
            </a:r>
            <a:r>
              <a:rPr lang="de-DE" dirty="0" err="1">
                <a:latin typeface="Calibri" charset="0"/>
              </a:rPr>
              <a:t>round</a:t>
            </a:r>
            <a:r>
              <a:rPr lang="de-DE" dirty="0">
                <a:latin typeface="Calibri" charset="0"/>
              </a:rPr>
              <a:t> t.</a:t>
            </a:r>
          </a:p>
          <a:p>
            <a:pPr lvl="1" eaLnBrk="1" hangingPunct="1">
              <a:lnSpc>
                <a:spcPct val="80000"/>
              </a:lnSpc>
              <a:defRPr/>
            </a:pPr>
            <a:endParaRPr lang="en-US" dirty="0">
              <a:latin typeface="Calibri" charset="0"/>
            </a:endParaRPr>
          </a:p>
          <a:p>
            <a:pPr eaLnBrk="1" hangingPunct="1">
              <a:lnSpc>
                <a:spcPct val="80000"/>
              </a:lnSpc>
              <a:buFont typeface="Wingdings" charset="0"/>
              <a:buChar char="§"/>
              <a:defRPr/>
            </a:pPr>
            <a:endParaRPr lang="en-US" dirty="0">
              <a:latin typeface="Calibri" charset="0"/>
            </a:endParaRPr>
          </a:p>
          <a:p>
            <a:pPr lvl="1" eaLnBrk="1" hangingPunct="1">
              <a:lnSpc>
                <a:spcPct val="80000"/>
              </a:lnSpc>
              <a:defRPr/>
            </a:pPr>
            <a:endParaRPr lang="en-US" dirty="0">
              <a:latin typeface="Calibri" charset="0"/>
            </a:endParaRPr>
          </a:p>
          <a:p>
            <a:pPr eaLnBrk="1" hangingPunct="1">
              <a:lnSpc>
                <a:spcPct val="80000"/>
              </a:lnSpc>
              <a:buFont typeface="Wingdings" charset="0"/>
              <a:buChar char="§"/>
              <a:defRPr/>
            </a:pPr>
            <a:endParaRPr lang="en-US" dirty="0">
              <a:latin typeface="Calibri" charset="0"/>
            </a:endParaRPr>
          </a:p>
          <a:p>
            <a:pPr eaLnBrk="1" hangingPunct="1">
              <a:lnSpc>
                <a:spcPct val="80000"/>
              </a:lnSpc>
              <a:buFont typeface="Wingdings" charset="0"/>
              <a:buChar char="§"/>
              <a:defRPr/>
            </a:pPr>
            <a:endParaRPr lang="en-US" dirty="0">
              <a:latin typeface="Calibri" charset="0"/>
            </a:endParaRPr>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10</a:t>
            </a:fld>
            <a:endParaRPr lang="en-US" altLang="en-US"/>
          </a:p>
        </p:txBody>
      </p:sp>
    </p:spTree>
    <p:extLst>
      <p:ext uri="{BB962C8B-B14F-4D97-AF65-F5344CB8AC3E}">
        <p14:creationId xmlns:p14="http://schemas.microsoft.com/office/powerpoint/2010/main" val="562923346"/>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7"/>
          <p:cNvGrpSpPr>
            <a:grpSpLocks/>
          </p:cNvGrpSpPr>
          <p:nvPr/>
        </p:nvGrpSpPr>
        <p:grpSpPr bwMode="auto">
          <a:xfrm>
            <a:off x="1371600" y="3048000"/>
            <a:ext cx="990600" cy="990600"/>
            <a:chOff x="3276600" y="4572000"/>
            <a:chExt cx="990600" cy="990600"/>
          </a:xfrm>
        </p:grpSpPr>
        <p:sp>
          <p:nvSpPr>
            <p:cNvPr id="39" name="Circular Arrow 38"/>
            <p:cNvSpPr/>
            <p:nvPr/>
          </p:nvSpPr>
          <p:spPr bwMode="auto">
            <a:xfrm rot="10800000">
              <a:off x="3276600" y="4572000"/>
              <a:ext cx="990600" cy="990600"/>
            </a:xfrm>
            <a:prstGeom prst="circularArrow">
              <a:avLst>
                <a:gd name="adj1" fmla="val 12500"/>
                <a:gd name="adj2" fmla="val 1142319"/>
                <a:gd name="adj3" fmla="val 20457681"/>
                <a:gd name="adj4" fmla="val 5482700"/>
                <a:gd name="adj5" fmla="val 12500"/>
              </a:avLst>
            </a:prstGeom>
            <a:solidFill>
              <a:srgbClr val="FF0000"/>
            </a:solidFill>
            <a:ln w="38100" cap="flat" cmpd="sng" algn="ctr">
              <a:solidFill>
                <a:schemeClr val="bg1">
                  <a:lumMod val="75000"/>
                </a:schemeClr>
              </a:solidFill>
              <a:prstDash val="solid"/>
              <a:round/>
              <a:headEnd type="none" w="med" len="med"/>
              <a:tailEnd type="none" w="med" len="med"/>
            </a:ln>
            <a:effectLst/>
          </p:spPr>
          <p:txBody>
            <a:bodyPr/>
            <a:lstStyle/>
            <a:p>
              <a:pPr>
                <a:defRPr/>
              </a:pPr>
              <a:endParaRPr lang="en-US">
                <a:latin typeface="Times New Roman" pitchFamily="18" charset="0"/>
                <a:ea typeface="+mn-ea"/>
              </a:endParaRPr>
            </a:p>
          </p:txBody>
        </p:sp>
        <p:sp>
          <p:nvSpPr>
            <p:cNvPr id="36887" name="TextBox 9"/>
            <p:cNvSpPr txBox="1">
              <a:spLocks noChangeArrowheads="1"/>
            </p:cNvSpPr>
            <p:nvPr/>
          </p:nvSpPr>
          <p:spPr bwMode="auto">
            <a:xfrm>
              <a:off x="3581400" y="48006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a:t>δ</a:t>
              </a:r>
            </a:p>
          </p:txBody>
        </p:sp>
      </p:grpSp>
      <p:grpSp>
        <p:nvGrpSpPr>
          <p:cNvPr id="3" name="Group 32"/>
          <p:cNvGrpSpPr/>
          <p:nvPr/>
        </p:nvGrpSpPr>
        <p:grpSpPr>
          <a:xfrm>
            <a:off x="76200" y="2819400"/>
            <a:ext cx="2590800" cy="1909763"/>
            <a:chOff x="76200" y="2819400"/>
            <a:chExt cx="2590800" cy="1909763"/>
          </a:xfrm>
          <a:solidFill>
            <a:schemeClr val="bg1">
              <a:lumMod val="20000"/>
              <a:lumOff val="80000"/>
            </a:schemeClr>
          </a:solidFill>
        </p:grpSpPr>
        <p:sp>
          <p:nvSpPr>
            <p:cNvPr id="20" name="TextBox 19"/>
            <p:cNvSpPr txBox="1"/>
            <p:nvPr/>
          </p:nvSpPr>
          <p:spPr>
            <a:xfrm>
              <a:off x="152400" y="3447661"/>
              <a:ext cx="553998" cy="1205302"/>
            </a:xfrm>
            <a:prstGeom prst="rect">
              <a:avLst/>
            </a:prstGeom>
            <a:grpFill/>
          </p:spPr>
          <p:txBody>
            <a:bodyPr vert="vert270">
              <a:spAutoFit/>
            </a:bodyPr>
            <a:lstStyle/>
            <a:p>
              <a:pPr>
                <a:defRPr/>
              </a:pPr>
              <a:r>
                <a:rPr lang="en-US" b="1" dirty="0">
                  <a:solidFill>
                    <a:srgbClr val="FF0000"/>
                  </a:solidFill>
                  <a:latin typeface="Calibri" pitchFamily="34" charset="0"/>
                  <a:ea typeface="+mn-ea"/>
                </a:rPr>
                <a:t>Player 1</a:t>
              </a:r>
            </a:p>
          </p:txBody>
        </p:sp>
        <p:sp>
          <p:nvSpPr>
            <p:cNvPr id="19" name="TextBox 3"/>
            <p:cNvSpPr txBox="1">
              <a:spLocks noChangeArrowheads="1"/>
            </p:cNvSpPr>
            <p:nvPr/>
          </p:nvSpPr>
          <p:spPr bwMode="auto">
            <a:xfrm>
              <a:off x="1295400" y="2819400"/>
              <a:ext cx="1371600" cy="461963"/>
            </a:xfrm>
            <a:prstGeom prst="rect">
              <a:avLst/>
            </a:prstGeom>
            <a:grpFill/>
            <a:ln w="9525">
              <a:noFill/>
              <a:miter lim="800000"/>
              <a:headEnd/>
              <a:tailEnd/>
            </a:ln>
          </p:spPr>
          <p:txBody>
            <a:bodyPr>
              <a:spAutoFit/>
            </a:bodyPr>
            <a:lstStyle/>
            <a:p>
              <a:pPr>
                <a:defRPr/>
              </a:pPr>
              <a:r>
                <a:rPr lang="en-US" b="1" dirty="0">
                  <a:solidFill>
                    <a:srgbClr val="3333FF"/>
                  </a:solidFill>
                  <a:latin typeface="Calibri" pitchFamily="34" charset="0"/>
                  <a:ea typeface="+mn-ea"/>
                </a:rPr>
                <a:t>Player 2</a:t>
              </a:r>
            </a:p>
          </p:txBody>
        </p:sp>
        <p:graphicFrame>
          <p:nvGraphicFramePr>
            <p:cNvPr id="18" name="Content Placeholder 4"/>
            <p:cNvGraphicFramePr>
              <a:graphicFrameLocks/>
            </p:cNvGraphicFramePr>
            <p:nvPr/>
          </p:nvGraphicFramePr>
          <p:xfrm>
            <a:off x="609600" y="3205163"/>
            <a:ext cx="1905000" cy="1524000"/>
          </p:xfrm>
          <a:graphic>
            <a:graphicData uri="http://schemas.openxmlformats.org/drawingml/2006/table">
              <a:tbl>
                <a:tblPr firstRow="1" bandRow="1">
                  <a:tableStyleId>{5940675A-B579-460E-94D1-54222C63F5DA}</a:tableStyleId>
                </a:tblPr>
                <a:tblGrid>
                  <a:gridCol w="635000">
                    <a:extLst>
                      <a:ext uri="{9D8B030D-6E8A-4147-A177-3AD203B41FA5}">
                        <a16:colId xmlns:a16="http://schemas.microsoft.com/office/drawing/2014/main" val="20000"/>
                      </a:ext>
                    </a:extLst>
                  </a:gridCol>
                  <a:gridCol w="635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tblGrid>
                <a:tr h="302596">
                  <a:tc>
                    <a:txBody>
                      <a:bodyPr/>
                      <a:lstStyle/>
                      <a:p>
                        <a:pPr algn="ctr">
                          <a:lnSpc>
                            <a:spcPct val="100000"/>
                          </a:lnSpc>
                        </a:pPr>
                        <a:endParaRPr lang="en-US" sz="2000" dirty="0">
                          <a:latin typeface="Calibri" pitchFamily="34" charset="0"/>
                        </a:endParaRPr>
                      </a:p>
                    </a:txBody>
                    <a:tcPr marL="0" marR="0" marT="0" marB="0"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tcPr>
                  </a:tc>
                  <a:tc>
                    <a:txBody>
                      <a:bodyPr/>
                      <a:lstStyle/>
                      <a:p>
                        <a:pPr algn="ctr">
                          <a:lnSpc>
                            <a:spcPct val="100000"/>
                          </a:lnSpc>
                        </a:pPr>
                        <a:r>
                          <a:rPr lang="en-US" sz="2000" b="1" dirty="0">
                            <a:latin typeface="Calibri" pitchFamily="34" charset="0"/>
                          </a:rPr>
                          <a:t>D</a:t>
                        </a:r>
                      </a:p>
                    </a:txBody>
                    <a:tcPr marL="0" marR="0" marT="0" marB="0" anchor="ctr">
                      <a:solidFill>
                        <a:schemeClr val="tx2">
                          <a:lumMod val="20000"/>
                          <a:lumOff val="80000"/>
                        </a:schemeClr>
                      </a:solidFill>
                    </a:tcPr>
                  </a:tc>
                  <a:tc>
                    <a:txBody>
                      <a:bodyPr/>
                      <a:lstStyle/>
                      <a:p>
                        <a:pPr algn="ctr">
                          <a:lnSpc>
                            <a:spcPct val="100000"/>
                          </a:lnSpc>
                        </a:pPr>
                        <a:r>
                          <a:rPr lang="en-US" sz="2000" b="1" dirty="0">
                            <a:latin typeface="Calibri" pitchFamily="34" charset="0"/>
                          </a:rPr>
                          <a:t>C</a:t>
                        </a:r>
                      </a:p>
                    </a:txBody>
                    <a:tcPr marL="0" marR="0" marT="0" marB="0" anchor="ctr">
                      <a:solidFill>
                        <a:schemeClr val="tx2">
                          <a:lumMod val="20000"/>
                          <a:lumOff val="80000"/>
                        </a:schemeClr>
                      </a:solidFill>
                    </a:tcPr>
                  </a:tc>
                  <a:extLst>
                    <a:ext uri="{0D108BD9-81ED-4DB2-BD59-A6C34878D82A}">
                      <a16:rowId xmlns:a16="http://schemas.microsoft.com/office/drawing/2014/main" val="10000"/>
                    </a:ext>
                  </a:extLst>
                </a:tr>
                <a:tr h="496402">
                  <a:tc>
                    <a:txBody>
                      <a:bodyPr/>
                      <a:lstStyle/>
                      <a:p>
                        <a:pPr algn="ctr">
                          <a:lnSpc>
                            <a:spcPct val="100000"/>
                          </a:lnSpc>
                        </a:pPr>
                        <a:r>
                          <a:rPr lang="en-US" sz="2000" b="1" dirty="0">
                            <a:latin typeface="Calibri" pitchFamily="34" charset="0"/>
                          </a:rPr>
                          <a:t>D</a:t>
                        </a:r>
                      </a:p>
                    </a:txBody>
                    <a:tcPr marL="0" marR="0" marT="0" marB="0" anchor="ctr">
                      <a:solidFill>
                        <a:schemeClr val="tx2">
                          <a:lumMod val="20000"/>
                          <a:lumOff val="80000"/>
                        </a:schemeClr>
                      </a:solidFill>
                    </a:tcPr>
                  </a:tc>
                  <a:tc>
                    <a:txBody>
                      <a:bodyPr/>
                      <a:lstStyle/>
                      <a:p>
                        <a:pPr algn="r">
                          <a:lnSpc>
                            <a:spcPct val="100000"/>
                          </a:lnSpc>
                          <a:spcBef>
                            <a:spcPts val="0"/>
                          </a:spcBef>
                          <a:spcAft>
                            <a:spcPts val="0"/>
                          </a:spcAft>
                        </a:pPr>
                        <a:r>
                          <a:rPr lang="el-GR" sz="2000" dirty="0">
                            <a:latin typeface="Calibri" pitchFamily="34" charset="0"/>
                          </a:rPr>
                          <a:t>δ</a:t>
                        </a:r>
                        <a:r>
                          <a:rPr lang="en-US" sz="2000" dirty="0">
                            <a:latin typeface="Calibri" pitchFamily="34" charset="0"/>
                          </a:rPr>
                          <a:t>2</a:t>
                        </a:r>
                      </a:p>
                      <a:p>
                        <a:pPr algn="l">
                          <a:lnSpc>
                            <a:spcPct val="100000"/>
                          </a:lnSpc>
                          <a:spcBef>
                            <a:spcPts val="0"/>
                          </a:spcBef>
                          <a:spcAft>
                            <a:spcPts val="0"/>
                          </a:spcAft>
                        </a:pPr>
                        <a:r>
                          <a:rPr lang="el-GR" sz="2000" dirty="0">
                            <a:latin typeface="Calibri" pitchFamily="34" charset="0"/>
                          </a:rPr>
                          <a:t>δ</a:t>
                        </a:r>
                        <a:r>
                          <a:rPr lang="en-US" sz="2000" dirty="0">
                            <a:latin typeface="Calibri" pitchFamily="34" charset="0"/>
                          </a:rPr>
                          <a:t>2</a:t>
                        </a:r>
                      </a:p>
                    </a:txBody>
                    <a:tcPr marL="0" marR="0" marT="0" marB="0" anchor="ctr">
                      <a:solidFill>
                        <a:schemeClr val="bg1">
                          <a:lumMod val="20000"/>
                          <a:lumOff val="80000"/>
                        </a:schemeClr>
                      </a:solidFill>
                    </a:tcPr>
                  </a:tc>
                  <a:tc>
                    <a:txBody>
                      <a:bodyPr/>
                      <a:lstStyle/>
                      <a:p>
                        <a:pPr algn="r">
                          <a:lnSpc>
                            <a:spcPct val="100000"/>
                          </a:lnSpc>
                          <a:spcBef>
                            <a:spcPts val="0"/>
                          </a:spcBef>
                          <a:spcAft>
                            <a:spcPts val="0"/>
                          </a:spcAft>
                        </a:pPr>
                        <a:r>
                          <a:rPr lang="el-GR" sz="2000" dirty="0">
                            <a:latin typeface="Calibri" pitchFamily="34" charset="0"/>
                          </a:rPr>
                          <a:t>δ</a:t>
                        </a:r>
                        <a:r>
                          <a:rPr lang="en-US" sz="2000" dirty="0">
                            <a:latin typeface="Calibri" pitchFamily="34" charset="0"/>
                          </a:rPr>
                          <a:t>1</a:t>
                        </a:r>
                      </a:p>
                      <a:p>
                        <a:pPr algn="l">
                          <a:lnSpc>
                            <a:spcPct val="100000"/>
                          </a:lnSpc>
                          <a:spcBef>
                            <a:spcPts val="0"/>
                          </a:spcBef>
                          <a:spcAft>
                            <a:spcPts val="0"/>
                          </a:spcAft>
                        </a:pPr>
                        <a:r>
                          <a:rPr lang="el-GR" sz="2000" dirty="0">
                            <a:latin typeface="Calibri" pitchFamily="34" charset="0"/>
                          </a:rPr>
                          <a:t>δ</a:t>
                        </a:r>
                        <a:r>
                          <a:rPr lang="en-US" sz="2000" dirty="0">
                            <a:latin typeface="Calibri" pitchFamily="34" charset="0"/>
                          </a:rPr>
                          <a:t>6</a:t>
                        </a:r>
                      </a:p>
                    </a:txBody>
                    <a:tcPr marL="0" marR="0" marT="0" marB="0" anchor="ctr">
                      <a:solidFill>
                        <a:schemeClr val="bg1">
                          <a:lumMod val="20000"/>
                          <a:lumOff val="80000"/>
                        </a:schemeClr>
                      </a:solidFill>
                    </a:tcPr>
                  </a:tc>
                  <a:extLst>
                    <a:ext uri="{0D108BD9-81ED-4DB2-BD59-A6C34878D82A}">
                      <a16:rowId xmlns:a16="http://schemas.microsoft.com/office/drawing/2014/main" val="10001"/>
                    </a:ext>
                  </a:extLst>
                </a:tr>
                <a:tr h="496402">
                  <a:tc>
                    <a:txBody>
                      <a:bodyPr/>
                      <a:lstStyle/>
                      <a:p>
                        <a:pPr algn="ctr">
                          <a:lnSpc>
                            <a:spcPct val="100000"/>
                          </a:lnSpc>
                        </a:pPr>
                        <a:r>
                          <a:rPr lang="en-US" sz="2000" b="1" dirty="0">
                            <a:latin typeface="Calibri" pitchFamily="34" charset="0"/>
                          </a:rPr>
                          <a:t>C</a:t>
                        </a:r>
                      </a:p>
                    </a:txBody>
                    <a:tcPr marL="0" marR="0" marT="0" marB="0" anchor="ctr">
                      <a:solidFill>
                        <a:schemeClr val="tx2">
                          <a:lumMod val="20000"/>
                          <a:lumOff val="80000"/>
                        </a:schemeClr>
                      </a:solidFill>
                    </a:tcPr>
                  </a:tc>
                  <a:tc>
                    <a:txBody>
                      <a:bodyPr/>
                      <a:lstStyle/>
                      <a:p>
                        <a:pPr algn="r">
                          <a:lnSpc>
                            <a:spcPct val="100000"/>
                          </a:lnSpc>
                          <a:spcBef>
                            <a:spcPts val="0"/>
                          </a:spcBef>
                          <a:spcAft>
                            <a:spcPts val="0"/>
                          </a:spcAft>
                        </a:pPr>
                        <a:r>
                          <a:rPr lang="el-GR" sz="2000" dirty="0">
                            <a:latin typeface="Calibri" pitchFamily="34" charset="0"/>
                          </a:rPr>
                          <a:t>δ</a:t>
                        </a:r>
                        <a:r>
                          <a:rPr lang="en-US" sz="2000" dirty="0">
                            <a:latin typeface="Calibri" pitchFamily="34" charset="0"/>
                          </a:rPr>
                          <a:t>6</a:t>
                        </a:r>
                      </a:p>
                      <a:p>
                        <a:pPr algn="l">
                          <a:lnSpc>
                            <a:spcPct val="100000"/>
                          </a:lnSpc>
                          <a:spcBef>
                            <a:spcPts val="0"/>
                          </a:spcBef>
                          <a:spcAft>
                            <a:spcPts val="0"/>
                          </a:spcAft>
                        </a:pPr>
                        <a:r>
                          <a:rPr lang="el-GR" sz="2000" dirty="0">
                            <a:latin typeface="Calibri" pitchFamily="34" charset="0"/>
                          </a:rPr>
                          <a:t>δ</a:t>
                        </a:r>
                        <a:r>
                          <a:rPr lang="en-US" sz="2000" dirty="0">
                            <a:latin typeface="Calibri" pitchFamily="34" charset="0"/>
                          </a:rPr>
                          <a:t>1</a:t>
                        </a:r>
                      </a:p>
                    </a:txBody>
                    <a:tcPr marL="0" marR="0" marT="0" marB="0" anchor="ctr">
                      <a:solidFill>
                        <a:schemeClr val="bg1">
                          <a:lumMod val="20000"/>
                          <a:lumOff val="80000"/>
                        </a:schemeClr>
                      </a:solidFill>
                    </a:tcPr>
                  </a:tc>
                  <a:tc>
                    <a:txBody>
                      <a:bodyPr/>
                      <a:lstStyle/>
                      <a:p>
                        <a:pPr algn="r">
                          <a:lnSpc>
                            <a:spcPct val="100000"/>
                          </a:lnSpc>
                          <a:spcBef>
                            <a:spcPts val="0"/>
                          </a:spcBef>
                          <a:spcAft>
                            <a:spcPts val="0"/>
                          </a:spcAft>
                        </a:pPr>
                        <a:r>
                          <a:rPr lang="el-GR" sz="2000" dirty="0">
                            <a:latin typeface="Calibri" pitchFamily="34" charset="0"/>
                          </a:rPr>
                          <a:t>δ</a:t>
                        </a:r>
                        <a:r>
                          <a:rPr lang="en-US" sz="2000" dirty="0">
                            <a:latin typeface="Calibri" pitchFamily="34" charset="0"/>
                          </a:rPr>
                          <a:t>5</a:t>
                        </a:r>
                      </a:p>
                      <a:p>
                        <a:pPr algn="l">
                          <a:lnSpc>
                            <a:spcPct val="100000"/>
                          </a:lnSpc>
                          <a:spcBef>
                            <a:spcPts val="0"/>
                          </a:spcBef>
                          <a:spcAft>
                            <a:spcPts val="0"/>
                          </a:spcAft>
                        </a:pPr>
                        <a:r>
                          <a:rPr lang="el-GR" sz="2000" dirty="0">
                            <a:latin typeface="Calibri" pitchFamily="34" charset="0"/>
                          </a:rPr>
                          <a:t>δ</a:t>
                        </a:r>
                        <a:r>
                          <a:rPr lang="en-US" sz="2000" dirty="0">
                            <a:latin typeface="Calibri" pitchFamily="34" charset="0"/>
                          </a:rPr>
                          <a:t>5</a:t>
                        </a:r>
                      </a:p>
                    </a:txBody>
                    <a:tcPr marL="0" marR="0" marT="0" marB="0" anchor="ctr">
                      <a:solidFill>
                        <a:schemeClr val="bg1">
                          <a:lumMod val="20000"/>
                          <a:lumOff val="80000"/>
                        </a:schemeClr>
                      </a:solidFill>
                    </a:tcPr>
                  </a:tc>
                  <a:extLst>
                    <a:ext uri="{0D108BD9-81ED-4DB2-BD59-A6C34878D82A}">
                      <a16:rowId xmlns:a16="http://schemas.microsoft.com/office/drawing/2014/main" val="10002"/>
                    </a:ext>
                  </a:extLst>
                </a:tr>
              </a:tbl>
            </a:graphicData>
          </a:graphic>
        </p:graphicFrame>
        <p:sp>
          <p:nvSpPr>
            <p:cNvPr id="22" name="Oval 21"/>
            <p:cNvSpPr/>
            <p:nvPr/>
          </p:nvSpPr>
          <p:spPr bwMode="auto">
            <a:xfrm>
              <a:off x="76200" y="3124200"/>
              <a:ext cx="1143000" cy="381000"/>
            </a:xfrm>
            <a:prstGeom prst="ellipse">
              <a:avLst/>
            </a:prstGeom>
            <a:grpFill/>
            <a:ln w="38100" cap="flat" cmpd="sng" algn="ctr">
              <a:solidFill>
                <a:schemeClr val="tx1"/>
              </a:solidFill>
              <a:prstDash val="solid"/>
              <a:round/>
              <a:headEnd type="none" w="med" len="med"/>
              <a:tailEnd type="none" w="med" len="med"/>
            </a:ln>
            <a:effectLst/>
          </p:spPr>
          <p:txBody>
            <a:bodyPr lIns="0" tIns="0" rIns="0" bIns="0" anchor="ctr" anchorCtr="1"/>
            <a:lstStyle/>
            <a:p>
              <a:pPr>
                <a:defRPr/>
              </a:pPr>
              <a:r>
                <a:rPr lang="en-US" sz="1800" dirty="0">
                  <a:latin typeface="Calibri" pitchFamily="34" charset="0"/>
                  <a:ea typeface="+mn-ea"/>
                </a:rPr>
                <a:t>Round 2</a:t>
              </a:r>
            </a:p>
          </p:txBody>
        </p:sp>
      </p:grpSp>
      <p:sp>
        <p:nvSpPr>
          <p:cNvPr id="36867"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Infinitely repeated games</a:t>
            </a:r>
          </a:p>
        </p:txBody>
      </p:sp>
      <p:sp>
        <p:nvSpPr>
          <p:cNvPr id="20483" name="Rectangle 3"/>
          <p:cNvSpPr>
            <a:spLocks noGrp="1" noChangeArrowheads="1"/>
          </p:cNvSpPr>
          <p:nvPr>
            <p:ph idx="1"/>
          </p:nvPr>
        </p:nvSpPr>
        <p:spPr>
          <a:xfrm>
            <a:off x="2667000" y="990600"/>
            <a:ext cx="6477000" cy="5638800"/>
          </a:xfrm>
        </p:spPr>
        <p:txBody>
          <a:bodyPr/>
          <a:lstStyle/>
          <a:p>
            <a:pPr eaLnBrk="1" hangingPunct="1">
              <a:lnSpc>
                <a:spcPct val="80000"/>
              </a:lnSpc>
            </a:pPr>
            <a:r>
              <a:rPr lang="en-US" altLang="x-none">
                <a:latin typeface="Calibri" charset="0"/>
                <a:ea typeface="ＭＳ Ｐゴシック" charset="-128"/>
              </a:rPr>
              <a:t>How to interpret </a:t>
            </a:r>
            <a:r>
              <a:rPr lang="en-US" altLang="x-none" b="1">
                <a:latin typeface="Calibri" charset="0"/>
                <a:ea typeface="ＭＳ Ｐゴシック" charset="-128"/>
              </a:rPr>
              <a:t>δ</a:t>
            </a:r>
            <a:r>
              <a:rPr lang="en-US" altLang="x-none">
                <a:latin typeface="Calibri" charset="0"/>
                <a:ea typeface="ＭＳ Ｐゴシック" charset="-128"/>
              </a:rPr>
              <a:t> ?</a:t>
            </a:r>
          </a:p>
          <a:p>
            <a:pPr marL="971550" lvl="1" indent="-514350" eaLnBrk="1" hangingPunct="1">
              <a:lnSpc>
                <a:spcPct val="80000"/>
              </a:lnSpc>
              <a:buFont typeface="Times New Roman" charset="0"/>
              <a:buAutoNum type="alphaLcParenR"/>
            </a:pPr>
            <a:r>
              <a:rPr lang="en-US" altLang="x-none">
                <a:latin typeface="Calibri" charset="0"/>
                <a:ea typeface="ＭＳ Ｐゴシック" charset="-128"/>
              </a:rPr>
              <a:t> Game </a:t>
            </a:r>
            <a:r>
              <a:rPr lang="en-US" altLang="x-none" b="1">
                <a:latin typeface="Calibri" charset="0"/>
                <a:ea typeface="ＭＳ Ｐゴシック" charset="-128"/>
              </a:rPr>
              <a:t>continuation probability</a:t>
            </a:r>
            <a:r>
              <a:rPr lang="en-US" altLang="x-none">
                <a:latin typeface="Calibri" charset="0"/>
                <a:ea typeface="ＭＳ Ｐゴシック" charset="-128"/>
              </a:rPr>
              <a:t>: with a probability of </a:t>
            </a:r>
            <a:r>
              <a:rPr lang="en-US" altLang="x-none" b="1">
                <a:latin typeface="Calibri" charset="0"/>
                <a:ea typeface="ＭＳ Ｐゴシック" charset="-128"/>
              </a:rPr>
              <a:t>δ</a:t>
            </a:r>
            <a:r>
              <a:rPr lang="en-US" altLang="x-none">
                <a:latin typeface="Calibri" charset="0"/>
                <a:ea typeface="ＭＳ Ｐゴシック" charset="-128"/>
              </a:rPr>
              <a:t> the game is continued. Thus, in expected terms, seen from today, the next game is played for amounts of </a:t>
            </a:r>
            <a:r>
              <a:rPr lang="en-US" altLang="x-none" b="1">
                <a:latin typeface="Calibri" charset="0"/>
                <a:ea typeface="ＭＳ Ｐゴシック" charset="-128"/>
              </a:rPr>
              <a:t>δ · X</a:t>
            </a:r>
            <a:r>
              <a:rPr lang="en-US" altLang="x-none">
                <a:latin typeface="Calibri" charset="0"/>
                <a:ea typeface="ＭＳ Ｐゴシック" charset="-128"/>
              </a:rPr>
              <a:t>, etc.</a:t>
            </a:r>
          </a:p>
          <a:p>
            <a:pPr marL="971550" lvl="1" indent="-514350" eaLnBrk="1" hangingPunct="1">
              <a:lnSpc>
                <a:spcPct val="80000"/>
              </a:lnSpc>
              <a:buFont typeface="Times New Roman" charset="0"/>
              <a:buAutoNum type="alphaLcParenR"/>
            </a:pPr>
            <a:r>
              <a:rPr lang="en-US" altLang="x-none">
                <a:latin typeface="Calibri" charset="0"/>
                <a:ea typeface="ＭＳ Ｐゴシック" charset="-128"/>
              </a:rPr>
              <a:t> </a:t>
            </a:r>
            <a:r>
              <a:rPr lang="en-US" altLang="x-none" b="1">
                <a:latin typeface="Calibri" charset="0"/>
                <a:ea typeface="ＭＳ Ｐゴシック" charset="-128"/>
              </a:rPr>
              <a:t>Discount factor</a:t>
            </a:r>
            <a:r>
              <a:rPr lang="en-US" altLang="x-none">
                <a:latin typeface="Calibri" charset="0"/>
                <a:ea typeface="ＭＳ Ｐゴシック" charset="-128"/>
              </a:rPr>
              <a:t>: right now, money earned next year is less valuable to us than money earned today. So when a game is played infinitely, income from later rounds is less valuable than today</a:t>
            </a:r>
            <a:r>
              <a:rPr lang="en-US" altLang="en-US">
                <a:latin typeface="Calibri" charset="0"/>
                <a:ea typeface="ＭＳ Ｐゴシック" charset="-128"/>
              </a:rPr>
              <a:t>’</a:t>
            </a:r>
            <a:r>
              <a:rPr lang="en-US" altLang="ja-JP">
                <a:latin typeface="Calibri" charset="0"/>
                <a:ea typeface="ＭＳ Ｐゴシック" charset="-128"/>
              </a:rPr>
              <a:t>s income. </a:t>
            </a:r>
            <a:r>
              <a:rPr lang="en-US" altLang="ja-JP" b="1">
                <a:latin typeface="Calibri" charset="0"/>
                <a:ea typeface="ＭＳ Ｐゴシック" charset="-128"/>
              </a:rPr>
              <a:t>1 – δ</a:t>
            </a:r>
            <a:r>
              <a:rPr lang="en-US" altLang="ja-JP">
                <a:latin typeface="Calibri" charset="0"/>
                <a:ea typeface="ＭＳ Ｐゴシック" charset="-128"/>
              </a:rPr>
              <a:t> is this loss of value for each round in the future, seen from today.</a:t>
            </a:r>
          </a:p>
          <a:p>
            <a:pPr marL="971550" lvl="1" indent="-514350" eaLnBrk="1" hangingPunct="1">
              <a:lnSpc>
                <a:spcPct val="80000"/>
              </a:lnSpc>
              <a:buFont typeface="Times New Roman" charset="0"/>
              <a:buAutoNum type="alphaLcParenR"/>
            </a:pPr>
            <a:r>
              <a:rPr lang="en-US" altLang="x-none">
                <a:latin typeface="Calibri" charset="0"/>
                <a:ea typeface="ＭＳ Ｐゴシック" charset="-128"/>
              </a:rPr>
              <a:t>Product of both</a:t>
            </a:r>
          </a:p>
          <a:p>
            <a:pPr marL="971550" lvl="1" indent="-514350" eaLnBrk="1" hangingPunct="1">
              <a:lnSpc>
                <a:spcPct val="80000"/>
              </a:lnSpc>
            </a:pPr>
            <a:endParaRPr lang="en-US" altLang="x-none">
              <a:latin typeface="Calibri" charset="0"/>
              <a:ea typeface="ＭＳ Ｐゴシック" charset="-128"/>
            </a:endParaRPr>
          </a:p>
          <a:p>
            <a:pPr marL="971550" lvl="1" indent="-514350" eaLnBrk="1" hangingPunct="1">
              <a:lnSpc>
                <a:spcPct val="80000"/>
              </a:lnSpc>
            </a:pPr>
            <a:endParaRPr lang="en-US" altLang="x-none">
              <a:latin typeface="Calibri" charset="0"/>
              <a:ea typeface="ＭＳ Ｐゴシック" charset="-128"/>
            </a:endParaRPr>
          </a:p>
          <a:p>
            <a:pPr marL="971550" lvl="1" indent="-514350"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p:txBody>
      </p:sp>
      <p:grpSp>
        <p:nvGrpSpPr>
          <p:cNvPr id="36869" name="Group 40"/>
          <p:cNvGrpSpPr>
            <a:grpSpLocks/>
          </p:cNvGrpSpPr>
          <p:nvPr/>
        </p:nvGrpSpPr>
        <p:grpSpPr bwMode="auto">
          <a:xfrm>
            <a:off x="152400" y="990600"/>
            <a:ext cx="2514600" cy="1909763"/>
            <a:chOff x="152400" y="990600"/>
            <a:chExt cx="2514600" cy="1909763"/>
          </a:xfrm>
        </p:grpSpPr>
        <p:graphicFrame>
          <p:nvGraphicFramePr>
            <p:cNvPr id="13" name="Content Placeholder 4"/>
            <p:cNvGraphicFramePr>
              <a:graphicFrameLocks/>
            </p:cNvGraphicFramePr>
            <p:nvPr/>
          </p:nvGraphicFramePr>
          <p:xfrm>
            <a:off x="609600" y="1376363"/>
            <a:ext cx="1905000" cy="1524000"/>
          </p:xfrm>
          <a:graphic>
            <a:graphicData uri="http://schemas.openxmlformats.org/drawingml/2006/table">
              <a:tbl>
                <a:tblPr firstRow="1" bandRow="1">
                  <a:tableStyleId>{5940675A-B579-460E-94D1-54222C63F5DA}</a:tableStyleId>
                </a:tblPr>
                <a:tblGrid>
                  <a:gridCol w="635000">
                    <a:extLst>
                      <a:ext uri="{9D8B030D-6E8A-4147-A177-3AD203B41FA5}">
                        <a16:colId xmlns:a16="http://schemas.microsoft.com/office/drawing/2014/main" val="20000"/>
                      </a:ext>
                    </a:extLst>
                  </a:gridCol>
                  <a:gridCol w="635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tblGrid>
                <a:tr h="302596">
                  <a:tc>
                    <a:txBody>
                      <a:bodyPr/>
                      <a:lstStyle/>
                      <a:p>
                        <a:pPr algn="ctr">
                          <a:lnSpc>
                            <a:spcPct val="100000"/>
                          </a:lnSpc>
                        </a:pPr>
                        <a:endParaRPr lang="en-US" sz="2000" dirty="0">
                          <a:latin typeface="Calibri" pitchFamily="34" charset="0"/>
                        </a:endParaRPr>
                      </a:p>
                    </a:txBody>
                    <a:tcPr marL="0" marR="0" marT="0" marB="0"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tcPr>
                  </a:tc>
                  <a:tc>
                    <a:txBody>
                      <a:bodyPr/>
                      <a:lstStyle/>
                      <a:p>
                        <a:pPr algn="ctr">
                          <a:lnSpc>
                            <a:spcPct val="100000"/>
                          </a:lnSpc>
                        </a:pPr>
                        <a:r>
                          <a:rPr lang="en-US" sz="2000" b="1" dirty="0">
                            <a:latin typeface="Calibri" pitchFamily="34" charset="0"/>
                          </a:rPr>
                          <a:t>D</a:t>
                        </a:r>
                      </a:p>
                    </a:txBody>
                    <a:tcPr marL="0" marR="0" marT="0" marB="0" anchor="ctr">
                      <a:solidFill>
                        <a:schemeClr val="tx2">
                          <a:lumMod val="20000"/>
                          <a:lumOff val="80000"/>
                        </a:schemeClr>
                      </a:solidFill>
                    </a:tcPr>
                  </a:tc>
                  <a:tc>
                    <a:txBody>
                      <a:bodyPr/>
                      <a:lstStyle/>
                      <a:p>
                        <a:pPr algn="ctr">
                          <a:lnSpc>
                            <a:spcPct val="100000"/>
                          </a:lnSpc>
                        </a:pPr>
                        <a:r>
                          <a:rPr lang="en-US" sz="2000" b="1" dirty="0">
                            <a:latin typeface="Calibri" pitchFamily="34" charset="0"/>
                          </a:rPr>
                          <a:t>C</a:t>
                        </a:r>
                      </a:p>
                    </a:txBody>
                    <a:tcPr marL="0" marR="0" marT="0" marB="0" anchor="ctr">
                      <a:solidFill>
                        <a:schemeClr val="tx2">
                          <a:lumMod val="20000"/>
                          <a:lumOff val="80000"/>
                        </a:schemeClr>
                      </a:solidFill>
                    </a:tcPr>
                  </a:tc>
                  <a:extLst>
                    <a:ext uri="{0D108BD9-81ED-4DB2-BD59-A6C34878D82A}">
                      <a16:rowId xmlns:a16="http://schemas.microsoft.com/office/drawing/2014/main" val="10000"/>
                    </a:ext>
                  </a:extLst>
                </a:tr>
                <a:tr h="496402">
                  <a:tc>
                    <a:txBody>
                      <a:bodyPr/>
                      <a:lstStyle/>
                      <a:p>
                        <a:pPr algn="ctr">
                          <a:lnSpc>
                            <a:spcPct val="100000"/>
                          </a:lnSpc>
                        </a:pPr>
                        <a:r>
                          <a:rPr lang="en-US" sz="2000" b="1" dirty="0">
                            <a:latin typeface="Calibri" pitchFamily="34" charset="0"/>
                          </a:rPr>
                          <a:t>D</a:t>
                        </a:r>
                      </a:p>
                    </a:txBody>
                    <a:tcPr marL="0" marR="0" marT="0" marB="0" anchor="ctr">
                      <a:solidFill>
                        <a:schemeClr val="tx2">
                          <a:lumMod val="20000"/>
                          <a:lumOff val="80000"/>
                        </a:schemeClr>
                      </a:solidFill>
                    </a:tcPr>
                  </a:tc>
                  <a:tc>
                    <a:txBody>
                      <a:bodyPr/>
                      <a:lstStyle/>
                      <a:p>
                        <a:pPr algn="r">
                          <a:lnSpc>
                            <a:spcPct val="100000"/>
                          </a:lnSpc>
                          <a:spcBef>
                            <a:spcPts val="0"/>
                          </a:spcBef>
                          <a:spcAft>
                            <a:spcPts val="0"/>
                          </a:spcAft>
                        </a:pPr>
                        <a:r>
                          <a:rPr lang="en-US" sz="2000" dirty="0">
                            <a:latin typeface="Calibri" pitchFamily="34" charset="0"/>
                          </a:rPr>
                          <a:t>2</a:t>
                        </a:r>
                      </a:p>
                      <a:p>
                        <a:pPr algn="l">
                          <a:lnSpc>
                            <a:spcPct val="100000"/>
                          </a:lnSpc>
                          <a:spcBef>
                            <a:spcPts val="0"/>
                          </a:spcBef>
                          <a:spcAft>
                            <a:spcPts val="0"/>
                          </a:spcAft>
                        </a:pPr>
                        <a:r>
                          <a:rPr lang="en-US" sz="2000" dirty="0">
                            <a:latin typeface="Calibri" pitchFamily="34" charset="0"/>
                          </a:rPr>
                          <a:t>2</a:t>
                        </a:r>
                      </a:p>
                    </a:txBody>
                    <a:tcPr marL="0" marR="0" marT="0" marB="0" anchor="ctr"/>
                  </a:tc>
                  <a:tc>
                    <a:txBody>
                      <a:bodyPr/>
                      <a:lstStyle/>
                      <a:p>
                        <a:pPr algn="r">
                          <a:lnSpc>
                            <a:spcPct val="100000"/>
                          </a:lnSpc>
                          <a:spcBef>
                            <a:spcPts val="0"/>
                          </a:spcBef>
                          <a:spcAft>
                            <a:spcPts val="0"/>
                          </a:spcAft>
                        </a:pPr>
                        <a:r>
                          <a:rPr lang="en-US" sz="2000" dirty="0">
                            <a:latin typeface="Calibri" pitchFamily="34" charset="0"/>
                          </a:rPr>
                          <a:t>1</a:t>
                        </a:r>
                      </a:p>
                      <a:p>
                        <a:pPr algn="l">
                          <a:lnSpc>
                            <a:spcPct val="100000"/>
                          </a:lnSpc>
                          <a:spcBef>
                            <a:spcPts val="0"/>
                          </a:spcBef>
                          <a:spcAft>
                            <a:spcPts val="0"/>
                          </a:spcAft>
                        </a:pPr>
                        <a:r>
                          <a:rPr lang="en-US" sz="2000" dirty="0">
                            <a:latin typeface="Calibri" pitchFamily="34" charset="0"/>
                          </a:rPr>
                          <a:t>6</a:t>
                        </a:r>
                      </a:p>
                    </a:txBody>
                    <a:tcPr marL="0" marR="0" marT="0" marB="0" anchor="ctr"/>
                  </a:tc>
                  <a:extLst>
                    <a:ext uri="{0D108BD9-81ED-4DB2-BD59-A6C34878D82A}">
                      <a16:rowId xmlns:a16="http://schemas.microsoft.com/office/drawing/2014/main" val="10001"/>
                    </a:ext>
                  </a:extLst>
                </a:tr>
                <a:tr h="496402">
                  <a:tc>
                    <a:txBody>
                      <a:bodyPr/>
                      <a:lstStyle/>
                      <a:p>
                        <a:pPr algn="ctr">
                          <a:lnSpc>
                            <a:spcPct val="100000"/>
                          </a:lnSpc>
                        </a:pPr>
                        <a:r>
                          <a:rPr lang="en-US" sz="2000" b="1" dirty="0">
                            <a:latin typeface="Calibri" pitchFamily="34" charset="0"/>
                          </a:rPr>
                          <a:t>C</a:t>
                        </a:r>
                      </a:p>
                    </a:txBody>
                    <a:tcPr marL="0" marR="0" marT="0" marB="0" anchor="ctr">
                      <a:solidFill>
                        <a:schemeClr val="tx2">
                          <a:lumMod val="20000"/>
                          <a:lumOff val="80000"/>
                        </a:schemeClr>
                      </a:solidFill>
                    </a:tcPr>
                  </a:tc>
                  <a:tc>
                    <a:txBody>
                      <a:bodyPr/>
                      <a:lstStyle/>
                      <a:p>
                        <a:pPr algn="r">
                          <a:lnSpc>
                            <a:spcPct val="100000"/>
                          </a:lnSpc>
                          <a:spcBef>
                            <a:spcPts val="0"/>
                          </a:spcBef>
                          <a:spcAft>
                            <a:spcPts val="0"/>
                          </a:spcAft>
                        </a:pPr>
                        <a:r>
                          <a:rPr lang="en-US" sz="2000" dirty="0">
                            <a:latin typeface="Calibri" pitchFamily="34" charset="0"/>
                          </a:rPr>
                          <a:t>6</a:t>
                        </a:r>
                      </a:p>
                      <a:p>
                        <a:pPr algn="l">
                          <a:lnSpc>
                            <a:spcPct val="100000"/>
                          </a:lnSpc>
                          <a:spcBef>
                            <a:spcPts val="0"/>
                          </a:spcBef>
                          <a:spcAft>
                            <a:spcPts val="0"/>
                          </a:spcAft>
                        </a:pPr>
                        <a:r>
                          <a:rPr lang="en-US" sz="2000" dirty="0">
                            <a:latin typeface="Calibri" pitchFamily="34" charset="0"/>
                          </a:rPr>
                          <a:t>1</a:t>
                        </a:r>
                      </a:p>
                    </a:txBody>
                    <a:tcPr marL="0" marR="0" marT="0" marB="0" anchor="ctr"/>
                  </a:tc>
                  <a:tc>
                    <a:txBody>
                      <a:bodyPr/>
                      <a:lstStyle/>
                      <a:p>
                        <a:pPr algn="r">
                          <a:lnSpc>
                            <a:spcPct val="100000"/>
                          </a:lnSpc>
                          <a:spcBef>
                            <a:spcPts val="0"/>
                          </a:spcBef>
                          <a:spcAft>
                            <a:spcPts val="0"/>
                          </a:spcAft>
                        </a:pPr>
                        <a:r>
                          <a:rPr lang="en-US" sz="2000" dirty="0">
                            <a:latin typeface="Calibri" pitchFamily="34" charset="0"/>
                          </a:rPr>
                          <a:t>5</a:t>
                        </a:r>
                      </a:p>
                      <a:p>
                        <a:pPr algn="l">
                          <a:lnSpc>
                            <a:spcPct val="100000"/>
                          </a:lnSpc>
                          <a:spcBef>
                            <a:spcPts val="0"/>
                          </a:spcBef>
                          <a:spcAft>
                            <a:spcPts val="0"/>
                          </a:spcAft>
                        </a:pPr>
                        <a:r>
                          <a:rPr lang="en-US" sz="2000" dirty="0">
                            <a:latin typeface="Calibri" pitchFamily="34" charset="0"/>
                          </a:rPr>
                          <a:t>5</a:t>
                        </a:r>
                      </a:p>
                    </a:txBody>
                    <a:tcPr marL="0" marR="0" marT="0" marB="0" anchor="ctr"/>
                  </a:tc>
                  <a:extLst>
                    <a:ext uri="{0D108BD9-81ED-4DB2-BD59-A6C34878D82A}">
                      <a16:rowId xmlns:a16="http://schemas.microsoft.com/office/drawing/2014/main" val="10002"/>
                    </a:ext>
                  </a:extLst>
                </a:tr>
              </a:tbl>
            </a:graphicData>
          </a:graphic>
        </p:graphicFrame>
        <p:sp>
          <p:nvSpPr>
            <p:cNvPr id="36884" name="TextBox 3"/>
            <p:cNvSpPr txBox="1">
              <a:spLocks noChangeArrowheads="1"/>
            </p:cNvSpPr>
            <p:nvPr/>
          </p:nvSpPr>
          <p:spPr bwMode="auto">
            <a:xfrm>
              <a:off x="1295400" y="990600"/>
              <a:ext cx="1371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15" name="TextBox 14"/>
            <p:cNvSpPr txBox="1"/>
            <p:nvPr/>
          </p:nvSpPr>
          <p:spPr>
            <a:xfrm>
              <a:off x="152400" y="1618861"/>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grpSp>
      <p:sp>
        <p:nvSpPr>
          <p:cNvPr id="21" name="Oval 20"/>
          <p:cNvSpPr>
            <a:spLocks noChangeArrowheads="1"/>
          </p:cNvSpPr>
          <p:nvPr/>
        </p:nvSpPr>
        <p:spPr bwMode="auto">
          <a:xfrm>
            <a:off x="152400" y="1219200"/>
            <a:ext cx="1143000" cy="3810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1800"/>
              <a:t>Round 1</a:t>
            </a:r>
          </a:p>
        </p:txBody>
      </p:sp>
      <p:grpSp>
        <p:nvGrpSpPr>
          <p:cNvPr id="5" name="Group 33"/>
          <p:cNvGrpSpPr>
            <a:grpSpLocks/>
          </p:cNvGrpSpPr>
          <p:nvPr/>
        </p:nvGrpSpPr>
        <p:grpSpPr bwMode="auto">
          <a:xfrm>
            <a:off x="76200" y="4719638"/>
            <a:ext cx="2590800" cy="1909762"/>
            <a:chOff x="76200" y="4719637"/>
            <a:chExt cx="2590800" cy="1909765"/>
          </a:xfrm>
        </p:grpSpPr>
        <p:graphicFrame>
          <p:nvGraphicFramePr>
            <p:cNvPr id="23" name="Content Placeholder 4"/>
            <p:cNvGraphicFramePr>
              <a:graphicFrameLocks/>
            </p:cNvGraphicFramePr>
            <p:nvPr/>
          </p:nvGraphicFramePr>
          <p:xfrm>
            <a:off x="609600" y="5105400"/>
            <a:ext cx="1905000" cy="1524002"/>
          </p:xfrm>
          <a:graphic>
            <a:graphicData uri="http://schemas.openxmlformats.org/drawingml/2006/table">
              <a:tbl>
                <a:tblPr firstRow="1" bandRow="1">
                  <a:tableStyleId>{5940675A-B579-460E-94D1-54222C63F5DA}</a:tableStyleId>
                </a:tblPr>
                <a:tblGrid>
                  <a:gridCol w="635000">
                    <a:extLst>
                      <a:ext uri="{9D8B030D-6E8A-4147-A177-3AD203B41FA5}">
                        <a16:colId xmlns:a16="http://schemas.microsoft.com/office/drawing/2014/main" val="20000"/>
                      </a:ext>
                    </a:extLst>
                  </a:gridCol>
                  <a:gridCol w="635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tblGrid>
                <a:tr h="302596">
                  <a:tc>
                    <a:txBody>
                      <a:bodyPr/>
                      <a:lstStyle/>
                      <a:p>
                        <a:pPr algn="ctr">
                          <a:lnSpc>
                            <a:spcPct val="100000"/>
                          </a:lnSpc>
                        </a:pPr>
                        <a:endParaRPr lang="en-US" sz="2000" dirty="0">
                          <a:latin typeface="Calibri" pitchFamily="34" charset="0"/>
                        </a:endParaRPr>
                      </a:p>
                    </a:txBody>
                    <a:tcPr marL="0" marR="0" marT="0" marB="0"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tcPr>
                  </a:tc>
                  <a:tc>
                    <a:txBody>
                      <a:bodyPr/>
                      <a:lstStyle/>
                      <a:p>
                        <a:pPr algn="ctr">
                          <a:lnSpc>
                            <a:spcPct val="100000"/>
                          </a:lnSpc>
                        </a:pPr>
                        <a:r>
                          <a:rPr lang="en-US" sz="2000" b="1" dirty="0">
                            <a:latin typeface="Calibri" pitchFamily="34" charset="0"/>
                          </a:rPr>
                          <a:t>D</a:t>
                        </a:r>
                      </a:p>
                    </a:txBody>
                    <a:tcPr marL="0" marR="0" marT="0" marB="0" anchor="ctr">
                      <a:solidFill>
                        <a:schemeClr val="tx2">
                          <a:lumMod val="20000"/>
                          <a:lumOff val="80000"/>
                        </a:schemeClr>
                      </a:solidFill>
                    </a:tcPr>
                  </a:tc>
                  <a:tc>
                    <a:txBody>
                      <a:bodyPr/>
                      <a:lstStyle/>
                      <a:p>
                        <a:pPr algn="ctr">
                          <a:lnSpc>
                            <a:spcPct val="100000"/>
                          </a:lnSpc>
                        </a:pPr>
                        <a:r>
                          <a:rPr lang="en-US" sz="2000" b="1" dirty="0">
                            <a:latin typeface="Calibri" pitchFamily="34" charset="0"/>
                          </a:rPr>
                          <a:t>C</a:t>
                        </a:r>
                      </a:p>
                    </a:txBody>
                    <a:tcPr marL="0" marR="0" marT="0" marB="0" anchor="ctr">
                      <a:solidFill>
                        <a:schemeClr val="tx2">
                          <a:lumMod val="20000"/>
                          <a:lumOff val="80000"/>
                        </a:schemeClr>
                      </a:solidFill>
                    </a:tcPr>
                  </a:tc>
                  <a:extLst>
                    <a:ext uri="{0D108BD9-81ED-4DB2-BD59-A6C34878D82A}">
                      <a16:rowId xmlns:a16="http://schemas.microsoft.com/office/drawing/2014/main" val="10000"/>
                    </a:ext>
                  </a:extLst>
                </a:tr>
                <a:tr h="496402">
                  <a:tc>
                    <a:txBody>
                      <a:bodyPr/>
                      <a:lstStyle/>
                      <a:p>
                        <a:pPr algn="ctr">
                          <a:lnSpc>
                            <a:spcPct val="100000"/>
                          </a:lnSpc>
                        </a:pPr>
                        <a:r>
                          <a:rPr lang="en-US" sz="2000" b="1" dirty="0">
                            <a:latin typeface="Calibri" pitchFamily="34" charset="0"/>
                          </a:rPr>
                          <a:t>D</a:t>
                        </a:r>
                      </a:p>
                    </a:txBody>
                    <a:tcPr marL="0" marR="0" marT="0" marB="0" anchor="ctr">
                      <a:solidFill>
                        <a:schemeClr val="tx2">
                          <a:lumMod val="20000"/>
                          <a:lumOff val="80000"/>
                        </a:schemeClr>
                      </a:solidFill>
                    </a:tcPr>
                  </a:tc>
                  <a:tc>
                    <a:txBody>
                      <a:bodyPr/>
                      <a:lstStyle/>
                      <a:p>
                        <a:pPr algn="r">
                          <a:lnSpc>
                            <a:spcPct val="100000"/>
                          </a:lnSpc>
                          <a:spcBef>
                            <a:spcPts val="0"/>
                          </a:spcBef>
                          <a:spcAft>
                            <a:spcPts val="0"/>
                          </a:spcAft>
                        </a:pPr>
                        <a:r>
                          <a:rPr lang="el-GR" sz="2000" dirty="0">
                            <a:latin typeface="Calibri" pitchFamily="34" charset="0"/>
                          </a:rPr>
                          <a:t>δ</a:t>
                        </a:r>
                        <a:r>
                          <a:rPr lang="en-US" sz="2000" baseline="30000" dirty="0">
                            <a:latin typeface="Calibri" pitchFamily="34" charset="0"/>
                          </a:rPr>
                          <a:t>2</a:t>
                        </a:r>
                        <a:r>
                          <a:rPr lang="en-US" sz="2000" dirty="0">
                            <a:latin typeface="Calibri" pitchFamily="34" charset="0"/>
                          </a:rPr>
                          <a:t>2</a:t>
                        </a:r>
                      </a:p>
                      <a:p>
                        <a:pPr algn="l">
                          <a:lnSpc>
                            <a:spcPct val="100000"/>
                          </a:lnSpc>
                          <a:spcBef>
                            <a:spcPts val="0"/>
                          </a:spcBef>
                          <a:spcAft>
                            <a:spcPts val="0"/>
                          </a:spcAft>
                        </a:pPr>
                        <a:r>
                          <a:rPr lang="el-GR" sz="2000" dirty="0">
                            <a:latin typeface="Calibri" pitchFamily="34" charset="0"/>
                          </a:rPr>
                          <a:t>δ</a:t>
                        </a:r>
                        <a:r>
                          <a:rPr lang="en-US" sz="2000" baseline="30000" dirty="0">
                            <a:latin typeface="Calibri" pitchFamily="34" charset="0"/>
                          </a:rPr>
                          <a:t>2</a:t>
                        </a:r>
                        <a:r>
                          <a:rPr lang="en-US" sz="2000" dirty="0">
                            <a:latin typeface="Calibri" pitchFamily="34" charset="0"/>
                          </a:rPr>
                          <a:t>2</a:t>
                        </a:r>
                      </a:p>
                    </a:txBody>
                    <a:tcPr marL="0" marR="0" marT="0" marB="0" anchor="ctr"/>
                  </a:tc>
                  <a:tc>
                    <a:txBody>
                      <a:bodyPr/>
                      <a:lstStyle/>
                      <a:p>
                        <a:pPr algn="r">
                          <a:lnSpc>
                            <a:spcPct val="100000"/>
                          </a:lnSpc>
                          <a:spcBef>
                            <a:spcPts val="0"/>
                          </a:spcBef>
                          <a:spcAft>
                            <a:spcPts val="0"/>
                          </a:spcAft>
                        </a:pPr>
                        <a:r>
                          <a:rPr lang="el-GR" sz="2000" dirty="0">
                            <a:latin typeface="Calibri" pitchFamily="34" charset="0"/>
                          </a:rPr>
                          <a:t>δ</a:t>
                        </a:r>
                        <a:r>
                          <a:rPr lang="en-US" sz="2000" baseline="30000" dirty="0">
                            <a:latin typeface="Calibri" pitchFamily="34" charset="0"/>
                          </a:rPr>
                          <a:t>2</a:t>
                        </a:r>
                        <a:r>
                          <a:rPr lang="en-US" sz="2000" dirty="0">
                            <a:latin typeface="Calibri" pitchFamily="34" charset="0"/>
                          </a:rPr>
                          <a:t>1</a:t>
                        </a:r>
                      </a:p>
                      <a:p>
                        <a:pPr algn="l">
                          <a:lnSpc>
                            <a:spcPct val="100000"/>
                          </a:lnSpc>
                          <a:spcBef>
                            <a:spcPts val="0"/>
                          </a:spcBef>
                          <a:spcAft>
                            <a:spcPts val="0"/>
                          </a:spcAft>
                        </a:pPr>
                        <a:r>
                          <a:rPr lang="el-GR" sz="2000" dirty="0">
                            <a:latin typeface="Calibri" pitchFamily="34" charset="0"/>
                          </a:rPr>
                          <a:t>δ</a:t>
                        </a:r>
                        <a:r>
                          <a:rPr lang="en-US" sz="2000" baseline="30000" dirty="0">
                            <a:latin typeface="Calibri" pitchFamily="34" charset="0"/>
                          </a:rPr>
                          <a:t>2</a:t>
                        </a:r>
                        <a:r>
                          <a:rPr lang="en-US" sz="2000" dirty="0">
                            <a:latin typeface="Calibri" pitchFamily="34" charset="0"/>
                          </a:rPr>
                          <a:t>6</a:t>
                        </a:r>
                      </a:p>
                    </a:txBody>
                    <a:tcPr marL="0" marR="0" marT="0" marB="0" anchor="ctr"/>
                  </a:tc>
                  <a:extLst>
                    <a:ext uri="{0D108BD9-81ED-4DB2-BD59-A6C34878D82A}">
                      <a16:rowId xmlns:a16="http://schemas.microsoft.com/office/drawing/2014/main" val="10001"/>
                    </a:ext>
                  </a:extLst>
                </a:tr>
                <a:tr h="496402">
                  <a:tc>
                    <a:txBody>
                      <a:bodyPr/>
                      <a:lstStyle/>
                      <a:p>
                        <a:pPr algn="ctr">
                          <a:lnSpc>
                            <a:spcPct val="100000"/>
                          </a:lnSpc>
                        </a:pPr>
                        <a:r>
                          <a:rPr lang="en-US" sz="2000" b="1" dirty="0">
                            <a:latin typeface="Calibri" pitchFamily="34" charset="0"/>
                          </a:rPr>
                          <a:t>C</a:t>
                        </a:r>
                      </a:p>
                    </a:txBody>
                    <a:tcPr marL="0" marR="0" marT="0" marB="0" anchor="ctr">
                      <a:solidFill>
                        <a:schemeClr val="tx2">
                          <a:lumMod val="20000"/>
                          <a:lumOff val="80000"/>
                        </a:schemeClr>
                      </a:solidFill>
                    </a:tcPr>
                  </a:tc>
                  <a:tc>
                    <a:txBody>
                      <a:bodyPr/>
                      <a:lstStyle/>
                      <a:p>
                        <a:pPr algn="r">
                          <a:lnSpc>
                            <a:spcPct val="100000"/>
                          </a:lnSpc>
                          <a:spcBef>
                            <a:spcPts val="0"/>
                          </a:spcBef>
                          <a:spcAft>
                            <a:spcPts val="0"/>
                          </a:spcAft>
                        </a:pPr>
                        <a:r>
                          <a:rPr lang="el-GR" sz="2000" dirty="0">
                            <a:latin typeface="Calibri" pitchFamily="34" charset="0"/>
                          </a:rPr>
                          <a:t>δ</a:t>
                        </a:r>
                        <a:r>
                          <a:rPr lang="en-US" sz="2000" baseline="30000" dirty="0">
                            <a:latin typeface="Calibri" pitchFamily="34" charset="0"/>
                          </a:rPr>
                          <a:t>2</a:t>
                        </a:r>
                        <a:r>
                          <a:rPr lang="en-US" sz="2000" dirty="0">
                            <a:latin typeface="Calibri" pitchFamily="34" charset="0"/>
                          </a:rPr>
                          <a:t>6</a:t>
                        </a:r>
                      </a:p>
                      <a:p>
                        <a:pPr algn="l">
                          <a:lnSpc>
                            <a:spcPct val="100000"/>
                          </a:lnSpc>
                          <a:spcBef>
                            <a:spcPts val="0"/>
                          </a:spcBef>
                          <a:spcAft>
                            <a:spcPts val="0"/>
                          </a:spcAft>
                        </a:pPr>
                        <a:r>
                          <a:rPr lang="el-GR" sz="2000" dirty="0">
                            <a:latin typeface="Calibri" pitchFamily="34" charset="0"/>
                          </a:rPr>
                          <a:t>δ</a:t>
                        </a:r>
                        <a:r>
                          <a:rPr lang="en-US" sz="2000" baseline="30000" dirty="0">
                            <a:latin typeface="Calibri" pitchFamily="34" charset="0"/>
                          </a:rPr>
                          <a:t>2</a:t>
                        </a:r>
                        <a:r>
                          <a:rPr lang="en-US" sz="2000" dirty="0">
                            <a:latin typeface="Calibri" pitchFamily="34" charset="0"/>
                          </a:rPr>
                          <a:t>1</a:t>
                        </a:r>
                      </a:p>
                    </a:txBody>
                    <a:tcPr marL="0" marR="0" marT="0" marB="0" anchor="ctr"/>
                  </a:tc>
                  <a:tc>
                    <a:txBody>
                      <a:bodyPr/>
                      <a:lstStyle/>
                      <a:p>
                        <a:pPr algn="r">
                          <a:lnSpc>
                            <a:spcPct val="100000"/>
                          </a:lnSpc>
                          <a:spcBef>
                            <a:spcPts val="0"/>
                          </a:spcBef>
                          <a:spcAft>
                            <a:spcPts val="0"/>
                          </a:spcAft>
                        </a:pPr>
                        <a:r>
                          <a:rPr lang="el-GR" sz="2000" dirty="0">
                            <a:latin typeface="Calibri" pitchFamily="34" charset="0"/>
                          </a:rPr>
                          <a:t>δ</a:t>
                        </a:r>
                        <a:r>
                          <a:rPr lang="en-US" sz="2000" baseline="30000" dirty="0">
                            <a:latin typeface="Calibri" pitchFamily="34" charset="0"/>
                          </a:rPr>
                          <a:t>2</a:t>
                        </a:r>
                        <a:r>
                          <a:rPr lang="en-US" sz="2000" dirty="0">
                            <a:latin typeface="Calibri" pitchFamily="34" charset="0"/>
                          </a:rPr>
                          <a:t>5</a:t>
                        </a:r>
                      </a:p>
                      <a:p>
                        <a:pPr algn="l">
                          <a:lnSpc>
                            <a:spcPct val="100000"/>
                          </a:lnSpc>
                          <a:spcBef>
                            <a:spcPts val="0"/>
                          </a:spcBef>
                          <a:spcAft>
                            <a:spcPts val="0"/>
                          </a:spcAft>
                        </a:pPr>
                        <a:r>
                          <a:rPr lang="el-GR" sz="2000" dirty="0">
                            <a:latin typeface="Calibri" pitchFamily="34" charset="0"/>
                          </a:rPr>
                          <a:t>δ</a:t>
                        </a:r>
                        <a:r>
                          <a:rPr lang="en-US" sz="2000" baseline="30000" dirty="0">
                            <a:latin typeface="Calibri" pitchFamily="34" charset="0"/>
                          </a:rPr>
                          <a:t>2</a:t>
                        </a:r>
                        <a:r>
                          <a:rPr lang="en-US" sz="2000" dirty="0">
                            <a:latin typeface="Calibri" pitchFamily="34" charset="0"/>
                          </a:rPr>
                          <a:t>5</a:t>
                        </a:r>
                      </a:p>
                    </a:txBody>
                    <a:tcPr marL="0" marR="0" marT="0" marB="0" anchor="ctr"/>
                  </a:tc>
                  <a:extLst>
                    <a:ext uri="{0D108BD9-81ED-4DB2-BD59-A6C34878D82A}">
                      <a16:rowId xmlns:a16="http://schemas.microsoft.com/office/drawing/2014/main" val="10002"/>
                    </a:ext>
                  </a:extLst>
                </a:tr>
              </a:tbl>
            </a:graphicData>
          </a:graphic>
        </p:graphicFrame>
        <p:sp>
          <p:nvSpPr>
            <p:cNvPr id="36880" name="TextBox 3"/>
            <p:cNvSpPr txBox="1">
              <a:spLocks noChangeArrowheads="1"/>
            </p:cNvSpPr>
            <p:nvPr/>
          </p:nvSpPr>
          <p:spPr bwMode="auto">
            <a:xfrm>
              <a:off x="1295400" y="4719637"/>
              <a:ext cx="1371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25" name="TextBox 24"/>
            <p:cNvSpPr txBox="1"/>
            <p:nvPr/>
          </p:nvSpPr>
          <p:spPr>
            <a:xfrm>
              <a:off x="152400" y="5347898"/>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sp>
          <p:nvSpPr>
            <p:cNvPr id="36882" name="Oval 25"/>
            <p:cNvSpPr>
              <a:spLocks noChangeArrowheads="1"/>
            </p:cNvSpPr>
            <p:nvPr/>
          </p:nvSpPr>
          <p:spPr bwMode="auto">
            <a:xfrm>
              <a:off x="76200" y="5024437"/>
              <a:ext cx="1143000" cy="3810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1800"/>
                <a:t>Round 3</a:t>
              </a:r>
            </a:p>
          </p:txBody>
        </p:sp>
      </p:grpSp>
      <p:grpSp>
        <p:nvGrpSpPr>
          <p:cNvPr id="6" name="Group 34"/>
          <p:cNvGrpSpPr>
            <a:grpSpLocks/>
          </p:cNvGrpSpPr>
          <p:nvPr/>
        </p:nvGrpSpPr>
        <p:grpSpPr bwMode="auto">
          <a:xfrm>
            <a:off x="1981200" y="2286000"/>
            <a:ext cx="1295400" cy="1447800"/>
            <a:chOff x="1981200" y="2286000"/>
            <a:chExt cx="1295400" cy="1447800"/>
          </a:xfrm>
        </p:grpSpPr>
        <p:sp>
          <p:nvSpPr>
            <p:cNvPr id="28" name="Circular Arrow 27"/>
            <p:cNvSpPr/>
            <p:nvPr/>
          </p:nvSpPr>
          <p:spPr bwMode="auto">
            <a:xfrm rot="5400000">
              <a:off x="1905000" y="2362200"/>
              <a:ext cx="1447800" cy="1295400"/>
            </a:xfrm>
            <a:prstGeom prst="circularArrow">
              <a:avLst>
                <a:gd name="adj1" fmla="val 12500"/>
                <a:gd name="adj2" fmla="val 1142319"/>
                <a:gd name="adj3" fmla="val 20457681"/>
                <a:gd name="adj4" fmla="val 10659894"/>
                <a:gd name="adj5" fmla="val 12500"/>
              </a:avLst>
            </a:prstGeom>
            <a:solidFill>
              <a:srgbClr val="FF0000"/>
            </a:solidFill>
            <a:ln w="38100" cap="flat" cmpd="sng" algn="ctr">
              <a:solidFill>
                <a:schemeClr val="bg1">
                  <a:lumMod val="75000"/>
                </a:schemeClr>
              </a:solidFill>
              <a:prstDash val="solid"/>
              <a:round/>
              <a:headEnd type="none" w="med" len="med"/>
              <a:tailEnd type="none" w="med" len="med"/>
            </a:ln>
            <a:effectLst/>
          </p:spPr>
          <p:txBody>
            <a:bodyPr/>
            <a:lstStyle/>
            <a:p>
              <a:pPr>
                <a:defRPr/>
              </a:pPr>
              <a:endParaRPr lang="en-US">
                <a:latin typeface="Times New Roman" pitchFamily="18" charset="0"/>
                <a:ea typeface="+mn-ea"/>
              </a:endParaRPr>
            </a:p>
          </p:txBody>
        </p:sp>
        <p:sp>
          <p:nvSpPr>
            <p:cNvPr id="36878" name="TextBox 9"/>
            <p:cNvSpPr txBox="1">
              <a:spLocks noChangeArrowheads="1"/>
            </p:cNvSpPr>
            <p:nvPr/>
          </p:nvSpPr>
          <p:spPr bwMode="auto">
            <a:xfrm>
              <a:off x="2590800" y="2743200"/>
              <a:ext cx="3787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b="1"/>
                <a:t>δ</a:t>
              </a:r>
            </a:p>
          </p:txBody>
        </p:sp>
      </p:grpSp>
      <p:grpSp>
        <p:nvGrpSpPr>
          <p:cNvPr id="7" name="Group 35"/>
          <p:cNvGrpSpPr>
            <a:grpSpLocks/>
          </p:cNvGrpSpPr>
          <p:nvPr/>
        </p:nvGrpSpPr>
        <p:grpSpPr bwMode="auto">
          <a:xfrm>
            <a:off x="1981200" y="4267200"/>
            <a:ext cx="1295400" cy="1447800"/>
            <a:chOff x="1981200" y="4267200"/>
            <a:chExt cx="1295400" cy="1447800"/>
          </a:xfrm>
        </p:grpSpPr>
        <p:sp>
          <p:nvSpPr>
            <p:cNvPr id="30" name="Circular Arrow 29"/>
            <p:cNvSpPr/>
            <p:nvPr/>
          </p:nvSpPr>
          <p:spPr bwMode="auto">
            <a:xfrm rot="5400000">
              <a:off x="1905000" y="4343400"/>
              <a:ext cx="1447800" cy="1295400"/>
            </a:xfrm>
            <a:prstGeom prst="circularArrow">
              <a:avLst>
                <a:gd name="adj1" fmla="val 12500"/>
                <a:gd name="adj2" fmla="val 1142319"/>
                <a:gd name="adj3" fmla="val 20457681"/>
                <a:gd name="adj4" fmla="val 10659894"/>
                <a:gd name="adj5" fmla="val 12500"/>
              </a:avLst>
            </a:prstGeom>
            <a:solidFill>
              <a:srgbClr val="FF0000"/>
            </a:solidFill>
            <a:ln w="38100" cap="flat" cmpd="sng" algn="ctr">
              <a:solidFill>
                <a:schemeClr val="bg1">
                  <a:lumMod val="75000"/>
                </a:schemeClr>
              </a:solidFill>
              <a:prstDash val="solid"/>
              <a:round/>
              <a:headEnd type="none" w="med" len="med"/>
              <a:tailEnd type="none" w="med" len="med"/>
            </a:ln>
            <a:effectLst/>
          </p:spPr>
          <p:txBody>
            <a:bodyPr/>
            <a:lstStyle/>
            <a:p>
              <a:pPr>
                <a:defRPr/>
              </a:pPr>
              <a:endParaRPr lang="en-US">
                <a:latin typeface="Times New Roman" pitchFamily="18" charset="0"/>
                <a:ea typeface="+mn-ea"/>
              </a:endParaRPr>
            </a:p>
          </p:txBody>
        </p:sp>
        <p:sp>
          <p:nvSpPr>
            <p:cNvPr id="36876" name="TextBox 9"/>
            <p:cNvSpPr txBox="1">
              <a:spLocks noChangeArrowheads="1"/>
            </p:cNvSpPr>
            <p:nvPr/>
          </p:nvSpPr>
          <p:spPr bwMode="auto">
            <a:xfrm>
              <a:off x="2590800" y="4724400"/>
              <a:ext cx="3787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b="1"/>
                <a:t>δ</a:t>
              </a:r>
            </a:p>
          </p:txBody>
        </p:sp>
      </p:grpSp>
      <p:sp>
        <p:nvSpPr>
          <p:cNvPr id="37" name="TextBox 36"/>
          <p:cNvSpPr txBox="1">
            <a:spLocks noChangeArrowheads="1"/>
          </p:cNvSpPr>
          <p:nvPr/>
        </p:nvSpPr>
        <p:spPr bwMode="auto">
          <a:xfrm>
            <a:off x="2590800" y="5924550"/>
            <a:ext cx="6858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4400" b="1"/>
              <a:t>…</a:t>
            </a:r>
          </a:p>
        </p:txBody>
      </p:sp>
      <p:sp>
        <p:nvSpPr>
          <p:cNvPr id="4" name="Slide Number Placeholder 3"/>
          <p:cNvSpPr>
            <a:spLocks noGrp="1"/>
          </p:cNvSpPr>
          <p:nvPr>
            <p:ph type="sldNum" sz="quarter" idx="10"/>
          </p:nvPr>
        </p:nvSpPr>
        <p:spPr/>
        <p:txBody>
          <a:bodyPr/>
          <a:lstStyle/>
          <a:p>
            <a:fld id="{26957AA7-5687-EC4A-89D1-412D039ACD0F}" type="slidenum">
              <a:rPr lang="en-US" altLang="en-US" smtClean="0"/>
              <a:pPr/>
              <a:t>11</a:t>
            </a:fld>
            <a:endParaRPr lang="en-US" altLang="en-US"/>
          </a:p>
        </p:txBody>
      </p:sp>
    </p:spTree>
    <p:extLst>
      <p:ext uri="{BB962C8B-B14F-4D97-AF65-F5344CB8AC3E}">
        <p14:creationId xmlns:p14="http://schemas.microsoft.com/office/powerpoint/2010/main" val="177594807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xit" presetSubtype="0" fill="hold" nodeType="withEffect">
                                  <p:stCondLst>
                                    <p:cond delay="0"/>
                                  </p:stCondLst>
                                  <p:childTnLst>
                                    <p:set>
                                      <p:cBhvr>
                                        <p:cTn id="18" dur="1" fill="hold">
                                          <p:stCondLst>
                                            <p:cond delay="0"/>
                                          </p:stCondLst>
                                        </p:cTn>
                                        <p:tgtEl>
                                          <p:spTgt spid="2"/>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3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Infinitely repeated games</a:t>
            </a:r>
          </a:p>
        </p:txBody>
      </p:sp>
      <p:graphicFrame>
        <p:nvGraphicFramePr>
          <p:cNvPr id="9" name="Content Placeholder 4"/>
          <p:cNvGraphicFramePr>
            <a:graphicFrameLocks noGrp="1"/>
          </p:cNvGraphicFramePr>
          <p:nvPr/>
        </p:nvGraphicFramePr>
        <p:xfrm>
          <a:off x="5791200" y="1524000"/>
          <a:ext cx="3124200" cy="2835274"/>
        </p:xfrm>
        <a:graphic>
          <a:graphicData uri="http://schemas.openxmlformats.org/drawingml/2006/table">
            <a:tbl>
              <a:tblPr/>
              <a:tblGrid>
                <a:gridCol w="838200">
                  <a:extLst>
                    <a:ext uri="{9D8B030D-6E8A-4147-A177-3AD203B41FA5}">
                      <a16:colId xmlns:a16="http://schemas.microsoft.com/office/drawing/2014/main" val="20000"/>
                    </a:ext>
                  </a:extLst>
                </a:gridCol>
                <a:gridCol w="12446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tblGrid>
              <a:tr h="640236">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marT="91477" marB="91477"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1097519">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D</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D</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L</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H</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97519">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H</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L</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C</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C</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8932" name="TextBox 3"/>
          <p:cNvSpPr txBox="1">
            <a:spLocks noChangeArrowheads="1"/>
          </p:cNvSpPr>
          <p:nvPr/>
        </p:nvSpPr>
        <p:spPr bwMode="auto">
          <a:xfrm>
            <a:off x="7239000" y="1066800"/>
            <a:ext cx="1219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11" name="TextBox 10"/>
          <p:cNvSpPr txBox="1"/>
          <p:nvPr/>
        </p:nvSpPr>
        <p:spPr>
          <a:xfrm>
            <a:off x="5181600" y="2667000"/>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sp>
        <p:nvSpPr>
          <p:cNvPr id="7" name="Content Placeholder 6"/>
          <p:cNvSpPr>
            <a:spLocks noGrp="1"/>
          </p:cNvSpPr>
          <p:nvPr>
            <p:ph idx="1"/>
          </p:nvPr>
        </p:nvSpPr>
        <p:spPr>
          <a:xfrm>
            <a:off x="152400" y="1066800"/>
            <a:ext cx="5105400" cy="3505200"/>
          </a:xfrm>
        </p:spPr>
        <p:txBody>
          <a:bodyPr/>
          <a:lstStyle/>
          <a:p>
            <a:r>
              <a:rPr lang="en-US" altLang="x-none">
                <a:latin typeface="Calibri" charset="0"/>
                <a:ea typeface="ＭＳ Ｐゴシック" charset="-128"/>
              </a:rPr>
              <a:t>Let </a:t>
            </a:r>
            <a:r>
              <a:rPr lang="en-US" altLang="x-none" b="1">
                <a:latin typeface="Calibri" charset="0"/>
                <a:ea typeface="ＭＳ Ｐゴシック" charset="-128"/>
              </a:rPr>
              <a:t>C</a:t>
            </a:r>
            <a:r>
              <a:rPr lang="en-US" altLang="x-none">
                <a:latin typeface="Calibri" charset="0"/>
                <a:ea typeface="ＭＳ Ｐゴシック" charset="-128"/>
              </a:rPr>
              <a:t>, </a:t>
            </a:r>
            <a:r>
              <a:rPr lang="en-US" altLang="x-none" b="1">
                <a:latin typeface="Calibri" charset="0"/>
                <a:ea typeface="ＭＳ Ｐゴシック" charset="-128"/>
              </a:rPr>
              <a:t>D</a:t>
            </a:r>
            <a:r>
              <a:rPr lang="en-US" altLang="x-none">
                <a:latin typeface="Calibri" charset="0"/>
                <a:ea typeface="ＭＳ Ｐゴシック" charset="-128"/>
              </a:rPr>
              <a:t>, </a:t>
            </a:r>
            <a:r>
              <a:rPr lang="en-US" altLang="x-none" b="1">
                <a:latin typeface="Calibri" charset="0"/>
                <a:ea typeface="ＭＳ Ｐゴシック" charset="-128"/>
              </a:rPr>
              <a:t>H</a:t>
            </a:r>
            <a:r>
              <a:rPr lang="en-US" altLang="x-none">
                <a:latin typeface="Calibri" charset="0"/>
                <a:ea typeface="ＭＳ Ｐゴシック" charset="-128"/>
              </a:rPr>
              <a:t>, and </a:t>
            </a:r>
            <a:r>
              <a:rPr lang="en-US" altLang="x-none" b="1">
                <a:latin typeface="Calibri" charset="0"/>
                <a:ea typeface="ＭＳ Ｐゴシック" charset="-128"/>
              </a:rPr>
              <a:t>L</a:t>
            </a:r>
            <a:r>
              <a:rPr lang="en-US" altLang="x-none">
                <a:latin typeface="Calibri" charset="0"/>
                <a:ea typeface="ＭＳ Ｐゴシック" charset="-128"/>
              </a:rPr>
              <a:t> be the utility payoffs from a dilemma game, with H &gt; C &gt; D &gt; L.</a:t>
            </a:r>
          </a:p>
          <a:p>
            <a:r>
              <a:rPr lang="en-US" altLang="x-none">
                <a:latin typeface="Calibri" charset="0"/>
                <a:ea typeface="ＭＳ Ｐゴシック" charset="-128"/>
              </a:rPr>
              <a:t>Let 0</a:t>
            </a:r>
            <a:r>
              <a:rPr lang="en-US" altLang="x-none">
                <a:latin typeface="Calibri" charset="0"/>
                <a:ea typeface="ＭＳ Ｐゴシック" charset="-128"/>
                <a:sym typeface="Symbol" charset="2"/>
              </a:rPr>
              <a:t></a:t>
            </a:r>
            <a:r>
              <a:rPr lang="en-US" altLang="x-none">
                <a:latin typeface="Calibri" charset="0"/>
                <a:ea typeface="ＭＳ Ｐゴシック" charset="-128"/>
              </a:rPr>
              <a:t> </a:t>
            </a:r>
            <a:r>
              <a:rPr lang="en-US" altLang="x-none" b="1">
                <a:latin typeface="Calibri" charset="0"/>
                <a:ea typeface="ＭＳ Ｐゴシック" charset="-128"/>
              </a:rPr>
              <a:t>p</a:t>
            </a:r>
            <a:r>
              <a:rPr lang="en-US" altLang="x-none">
                <a:latin typeface="Calibri" charset="0"/>
                <a:ea typeface="ＭＳ Ｐゴシック" charset="-128"/>
              </a:rPr>
              <a:t> </a:t>
            </a:r>
            <a:r>
              <a:rPr lang="en-US" altLang="x-none">
                <a:latin typeface="Calibri" charset="0"/>
                <a:ea typeface="ＭＳ Ｐゴシック" charset="-128"/>
                <a:sym typeface="Symbol" charset="2"/>
              </a:rPr>
              <a:t></a:t>
            </a:r>
            <a:r>
              <a:rPr lang="en-US" altLang="x-none">
                <a:latin typeface="Calibri" charset="0"/>
                <a:ea typeface="ＭＳ Ｐゴシック" charset="-128"/>
              </a:rPr>
              <a:t>1 be the probability that the game continues after a round. Let 0</a:t>
            </a:r>
            <a:r>
              <a:rPr lang="en-US" altLang="x-none">
                <a:latin typeface="Calibri" charset="0"/>
                <a:ea typeface="ＭＳ Ｐゴシック" charset="-128"/>
                <a:sym typeface="Symbol" charset="2"/>
              </a:rPr>
              <a:t></a:t>
            </a:r>
            <a:r>
              <a:rPr lang="en-US" altLang="x-none">
                <a:latin typeface="Calibri" charset="0"/>
                <a:ea typeface="ＭＳ Ｐゴシック" charset="-128"/>
              </a:rPr>
              <a:t> </a:t>
            </a:r>
            <a:r>
              <a:rPr lang="en-US" altLang="x-none" b="1">
                <a:latin typeface="Calibri" charset="0"/>
                <a:ea typeface="ＭＳ Ｐゴシック" charset="-128"/>
              </a:rPr>
              <a:t>d</a:t>
            </a:r>
            <a:r>
              <a:rPr lang="en-US" altLang="x-none">
                <a:latin typeface="Calibri" charset="0"/>
                <a:ea typeface="ＭＳ Ｐゴシック" charset="-128"/>
              </a:rPr>
              <a:t> </a:t>
            </a:r>
            <a:r>
              <a:rPr lang="en-US" altLang="x-none">
                <a:latin typeface="Calibri" charset="0"/>
                <a:ea typeface="ＭＳ Ｐゴシック" charset="-128"/>
                <a:sym typeface="Symbol" charset="2"/>
              </a:rPr>
              <a:t></a:t>
            </a:r>
            <a:r>
              <a:rPr lang="en-US" altLang="x-none">
                <a:latin typeface="Calibri" charset="0"/>
                <a:ea typeface="ＭＳ Ｐゴシック" charset="-128"/>
              </a:rPr>
              <a:t>1 be the discount factor per round. Let </a:t>
            </a:r>
            <a:r>
              <a:rPr lang="en-US" altLang="x-none" b="1">
                <a:latin typeface="Calibri" charset="0"/>
                <a:ea typeface="ＭＳ Ｐゴシック" charset="-128"/>
              </a:rPr>
              <a:t>δ = p · d</a:t>
            </a:r>
            <a:r>
              <a:rPr lang="en-US" altLang="x-none">
                <a:latin typeface="Calibri" charset="0"/>
                <a:ea typeface="ＭＳ Ｐゴシック" charset="-128"/>
              </a:rPr>
              <a:t>.</a:t>
            </a:r>
          </a:p>
          <a:p>
            <a:endParaRPr lang="en-US" altLang="x-none">
              <a:latin typeface="Calibri" charset="0"/>
              <a:ea typeface="ＭＳ Ｐゴシック" charset="-128"/>
            </a:endParaRPr>
          </a:p>
          <a:p>
            <a:endParaRPr lang="en-US" altLang="x-none">
              <a:latin typeface="Calibri" charset="0"/>
              <a:ea typeface="ＭＳ Ｐゴシック" charset="-128"/>
            </a:endParaRPr>
          </a:p>
          <a:p>
            <a:pPr>
              <a:buFont typeface="Wingdings" charset="2"/>
              <a:buNone/>
            </a:pPr>
            <a:endParaRPr lang="en-US" altLang="x-none">
              <a:latin typeface="Calibri" charset="0"/>
              <a:ea typeface="ＭＳ Ｐゴシック" charset="-128"/>
            </a:endParaRPr>
          </a:p>
        </p:txBody>
      </p:sp>
      <p:sp>
        <p:nvSpPr>
          <p:cNvPr id="8" name="Content Placeholder 6"/>
          <p:cNvSpPr txBox="1">
            <a:spLocks/>
          </p:cNvSpPr>
          <p:nvPr/>
        </p:nvSpPr>
        <p:spPr bwMode="auto">
          <a:xfrm>
            <a:off x="152400" y="4648200"/>
            <a:ext cx="8763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r>
              <a:rPr lang="en-US" altLang="x-none"/>
              <a:t>Define a </a:t>
            </a:r>
            <a:r>
              <a:rPr lang="en-US" altLang="x-none" b="1"/>
              <a:t>Tit-for-tat strategy </a:t>
            </a:r>
            <a:r>
              <a:rPr lang="en-US" altLang="x-none"/>
              <a:t>as: </a:t>
            </a:r>
            <a:r>
              <a:rPr lang="ja-JP" altLang="en-US"/>
              <a:t>“</a:t>
            </a:r>
            <a:r>
              <a:rPr lang="en-US" altLang="ja-JP" i="1"/>
              <a:t>I play C in the first round, and in each other round I play whatever the other player played before.</a:t>
            </a:r>
            <a:r>
              <a:rPr lang="ja-JP" altLang="en-US"/>
              <a:t>”</a:t>
            </a:r>
            <a:endParaRPr lang="en-US" altLang="ja-JP"/>
          </a:p>
          <a:p>
            <a:r>
              <a:rPr lang="en-US" altLang="x-none"/>
              <a:t>Is mutual Tit-for-tat an </a:t>
            </a:r>
            <a:r>
              <a:rPr lang="en-US" altLang="x-none" b="1"/>
              <a:t>equilibrium</a:t>
            </a:r>
            <a:r>
              <a:rPr lang="en-US" altLang="x-none"/>
              <a:t> in this game?</a:t>
            </a:r>
          </a:p>
          <a:p>
            <a:endParaRPr lang="en-US" altLang="x-none"/>
          </a:p>
          <a:p>
            <a:pPr>
              <a:buFont typeface="Wingdings" charset="2"/>
              <a:buNone/>
            </a:pPr>
            <a:endParaRPr lang="en-US" altLang="x-none"/>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12</a:t>
            </a:fld>
            <a:endParaRPr lang="en-US" altLang="en-US"/>
          </a:p>
        </p:txBody>
      </p:sp>
    </p:spTree>
    <p:extLst>
      <p:ext uri="{BB962C8B-B14F-4D97-AF65-F5344CB8AC3E}">
        <p14:creationId xmlns:p14="http://schemas.microsoft.com/office/powerpoint/2010/main" val="194495336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76200" y="1066800"/>
            <a:ext cx="5791200" cy="3505200"/>
          </a:xfrm>
        </p:spPr>
        <p:txBody>
          <a:bodyPr/>
          <a:lstStyle/>
          <a:p>
            <a:r>
              <a:rPr lang="en-US" altLang="x-none">
                <a:latin typeface="Calibri" charset="0"/>
                <a:ea typeface="ＭＳ Ｐゴシック" charset="-128"/>
              </a:rPr>
              <a:t>Is </a:t>
            </a:r>
            <a:r>
              <a:rPr lang="en-US" altLang="x-none" b="1">
                <a:latin typeface="Calibri" charset="0"/>
                <a:ea typeface="ＭＳ Ｐゴシック" charset="-128"/>
              </a:rPr>
              <a:t>one-time defection </a:t>
            </a:r>
            <a:r>
              <a:rPr lang="en-US" altLang="x-none">
                <a:latin typeface="Calibri" charset="0"/>
                <a:ea typeface="ＭＳ Ｐゴシック" charset="-128"/>
              </a:rPr>
              <a:t>worthwhile?</a:t>
            </a:r>
          </a:p>
          <a:p>
            <a:r>
              <a:rPr lang="en-US" altLang="x-none">
                <a:latin typeface="Calibri" charset="0"/>
                <a:ea typeface="ＭＳ Ｐゴシック" charset="-128"/>
              </a:rPr>
              <a:t>If a player complies, then his net present value is</a:t>
            </a:r>
          </a:p>
          <a:p>
            <a:endParaRPr lang="en-US" altLang="x-none" sz="1800">
              <a:latin typeface="Calibri" charset="0"/>
              <a:ea typeface="ＭＳ Ｐゴシック" charset="-128"/>
            </a:endParaRPr>
          </a:p>
          <a:p>
            <a:r>
              <a:rPr lang="en-US" altLang="x-none">
                <a:latin typeface="Calibri" charset="0"/>
                <a:ea typeface="ＭＳ Ｐゴシック" charset="-128"/>
              </a:rPr>
              <a:t>If a player defects once against</a:t>
            </a:r>
            <a:br>
              <a:rPr lang="en-US" altLang="x-none">
                <a:latin typeface="Calibri" charset="0"/>
                <a:ea typeface="ＭＳ Ｐゴシック" charset="-128"/>
              </a:rPr>
            </a:br>
            <a:r>
              <a:rPr lang="en-US" altLang="x-none">
                <a:latin typeface="Calibri" charset="0"/>
                <a:ea typeface="ＭＳ Ｐゴシック" charset="-128"/>
              </a:rPr>
              <a:t>T4T his net present value is</a:t>
            </a:r>
          </a:p>
          <a:p>
            <a:pPr>
              <a:buFont typeface="Wingdings" charset="2"/>
              <a:buNone/>
            </a:pPr>
            <a:endParaRPr lang="en-US" altLang="x-none">
              <a:latin typeface="Calibri" charset="0"/>
              <a:ea typeface="ＭＳ Ｐゴシック" charset="-128"/>
            </a:endParaRPr>
          </a:p>
        </p:txBody>
      </p:sp>
      <p:graphicFrame>
        <p:nvGraphicFramePr>
          <p:cNvPr id="10" name="Object 9"/>
          <p:cNvGraphicFramePr>
            <a:graphicFrameLocks noChangeAspect="1"/>
          </p:cNvGraphicFramePr>
          <p:nvPr/>
        </p:nvGraphicFramePr>
        <p:xfrm>
          <a:off x="2895600" y="3567113"/>
          <a:ext cx="2133600" cy="928687"/>
        </p:xfrm>
        <a:graphic>
          <a:graphicData uri="http://schemas.openxmlformats.org/presentationml/2006/ole">
            <mc:AlternateContent xmlns:mc="http://schemas.openxmlformats.org/markup-compatibility/2006">
              <mc:Choice xmlns:v="urn:schemas-microsoft-com:vml" Requires="v">
                <p:oleObj spid="_x0000_s68335" name="Equation" r:id="rId4" imgW="1079500" imgH="469900" progId="Equation.3">
                  <p:embed/>
                </p:oleObj>
              </mc:Choice>
              <mc:Fallback>
                <p:oleObj name="Equation" r:id="rId4" imgW="1079500" imgH="469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3567113"/>
                        <a:ext cx="2133600"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63"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Infinitely repeated games</a:t>
            </a:r>
          </a:p>
        </p:txBody>
      </p:sp>
      <p:graphicFrame>
        <p:nvGraphicFramePr>
          <p:cNvPr id="9" name="Content Placeholder 4"/>
          <p:cNvGraphicFramePr>
            <a:graphicFrameLocks noGrp="1"/>
          </p:cNvGraphicFramePr>
          <p:nvPr/>
        </p:nvGraphicFramePr>
        <p:xfrm>
          <a:off x="5791200" y="1524000"/>
          <a:ext cx="3124200" cy="2835274"/>
        </p:xfrm>
        <a:graphic>
          <a:graphicData uri="http://schemas.openxmlformats.org/drawingml/2006/table">
            <a:tbl>
              <a:tblPr/>
              <a:tblGrid>
                <a:gridCol w="838200">
                  <a:extLst>
                    <a:ext uri="{9D8B030D-6E8A-4147-A177-3AD203B41FA5}">
                      <a16:colId xmlns:a16="http://schemas.microsoft.com/office/drawing/2014/main" val="20000"/>
                    </a:ext>
                  </a:extLst>
                </a:gridCol>
                <a:gridCol w="12446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tblGrid>
              <a:tr h="640236">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marT="91477" marB="91477"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1097519">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D</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D</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L</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H</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97519">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H</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L</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C</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C</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0982" name="TextBox 3"/>
          <p:cNvSpPr txBox="1">
            <a:spLocks noChangeArrowheads="1"/>
          </p:cNvSpPr>
          <p:nvPr/>
        </p:nvSpPr>
        <p:spPr bwMode="auto">
          <a:xfrm>
            <a:off x="7239000" y="1066800"/>
            <a:ext cx="1219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11" name="TextBox 10"/>
          <p:cNvSpPr txBox="1"/>
          <p:nvPr/>
        </p:nvSpPr>
        <p:spPr>
          <a:xfrm>
            <a:off x="5181600" y="2667000"/>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sp>
        <p:nvSpPr>
          <p:cNvPr id="8" name="Content Placeholder 6"/>
          <p:cNvSpPr txBox="1">
            <a:spLocks/>
          </p:cNvSpPr>
          <p:nvPr/>
        </p:nvSpPr>
        <p:spPr bwMode="auto">
          <a:xfrm>
            <a:off x="0" y="4419600"/>
            <a:ext cx="8991600" cy="2133600"/>
          </a:xfrm>
          <a:prstGeom prst="rect">
            <a:avLst/>
          </a:prstGeom>
          <a:noFill/>
          <a:ln w="9525">
            <a:noFill/>
            <a:miter lim="800000"/>
            <a:headEnd/>
            <a:tailEnd/>
          </a:ln>
        </p:spPr>
        <p:txBody>
          <a:bodyPr/>
          <a:lstStyle/>
          <a:p>
            <a:pPr marL="342900" indent="-342900">
              <a:spcBef>
                <a:spcPct val="20000"/>
              </a:spcBef>
              <a:buClr>
                <a:srgbClr val="01326D"/>
              </a:buClr>
              <a:buFont typeface="Wingdings" pitchFamily="2" charset="2"/>
              <a:buChar char="§"/>
              <a:defRPr/>
            </a:pPr>
            <a:r>
              <a:rPr lang="en-US" sz="2800" kern="0" dirty="0">
                <a:latin typeface="Calibri" pitchFamily="34" charset="0"/>
                <a:ea typeface="+mn-ea"/>
              </a:rPr>
              <a:t>So he should one-time defect if</a:t>
            </a:r>
          </a:p>
          <a:p>
            <a:pPr marL="342900" indent="-342900">
              <a:spcBef>
                <a:spcPct val="20000"/>
              </a:spcBef>
              <a:buClr>
                <a:srgbClr val="01326D"/>
              </a:buClr>
              <a:buFont typeface="Wingdings" pitchFamily="2" charset="2"/>
              <a:buChar char="§"/>
              <a:defRPr/>
            </a:pPr>
            <a:endParaRPr lang="en-US" sz="2800" kern="0" dirty="0">
              <a:latin typeface="Calibri" pitchFamily="34" charset="0"/>
              <a:ea typeface="+mn-ea"/>
            </a:endParaRPr>
          </a:p>
          <a:p>
            <a:pPr marL="342900" indent="-342900">
              <a:spcBef>
                <a:spcPct val="20000"/>
              </a:spcBef>
              <a:buClr>
                <a:srgbClr val="01326D"/>
              </a:buClr>
              <a:buFont typeface="Wingdings" pitchFamily="2" charset="2"/>
              <a:buChar char="§"/>
              <a:defRPr/>
            </a:pPr>
            <a:r>
              <a:rPr lang="en-US" sz="2800" kern="0" dirty="0">
                <a:latin typeface="Calibri" pitchFamily="34" charset="0"/>
                <a:ea typeface="+mn-ea"/>
              </a:rPr>
              <a:t>If loss from punishment (C-L) is large or benefit from defecting (H-C) is small or the next round has relatively high value, then one-time defection does not pay. </a:t>
            </a:r>
          </a:p>
        </p:txBody>
      </p:sp>
      <p:graphicFrame>
        <p:nvGraphicFramePr>
          <p:cNvPr id="6" name="Object 5"/>
          <p:cNvGraphicFramePr>
            <a:graphicFrameLocks noChangeAspect="1"/>
          </p:cNvGraphicFramePr>
          <p:nvPr/>
        </p:nvGraphicFramePr>
        <p:xfrm>
          <a:off x="2895600" y="1905000"/>
          <a:ext cx="2076450" cy="914400"/>
        </p:xfrm>
        <a:graphic>
          <a:graphicData uri="http://schemas.openxmlformats.org/presentationml/2006/ole">
            <mc:AlternateContent xmlns:mc="http://schemas.openxmlformats.org/markup-compatibility/2006">
              <mc:Choice xmlns:v="urn:schemas-microsoft-com:vml" Requires="v">
                <p:oleObj spid="_x0000_s68336" name="Equation" r:id="rId6" imgW="1066800" imgH="469900" progId="Equation.3">
                  <p:embed/>
                </p:oleObj>
              </mc:Choice>
              <mc:Fallback>
                <p:oleObj name="Equation" r:id="rId6" imgW="1066800" imgH="4699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1905000"/>
                        <a:ext cx="20764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p:cNvGraphicFramePr>
            <a:graphicFrameLocks noChangeAspect="1"/>
          </p:cNvGraphicFramePr>
          <p:nvPr/>
        </p:nvGraphicFramePr>
        <p:xfrm>
          <a:off x="838200" y="4800600"/>
          <a:ext cx="3987800" cy="838200"/>
        </p:xfrm>
        <a:graphic>
          <a:graphicData uri="http://schemas.openxmlformats.org/presentationml/2006/ole">
            <mc:AlternateContent xmlns:mc="http://schemas.openxmlformats.org/markup-compatibility/2006">
              <mc:Choice xmlns:v="urn:schemas-microsoft-com:vml" Requires="v">
                <p:oleObj spid="_x0000_s68337" name="Equation" r:id="rId8" imgW="2235200" imgH="469900" progId="Equation.3">
                  <p:embed/>
                </p:oleObj>
              </mc:Choice>
              <mc:Fallback>
                <p:oleObj name="Equation" r:id="rId8" imgW="2235200" imgH="4699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4800600"/>
                        <a:ext cx="3987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12"/>
          <p:cNvGraphicFramePr>
            <a:graphicFrameLocks noChangeAspect="1"/>
          </p:cNvGraphicFramePr>
          <p:nvPr/>
        </p:nvGraphicFramePr>
        <p:xfrm>
          <a:off x="4981575" y="4800600"/>
          <a:ext cx="1571625" cy="762000"/>
        </p:xfrm>
        <a:graphic>
          <a:graphicData uri="http://schemas.openxmlformats.org/presentationml/2006/ole">
            <mc:AlternateContent xmlns:mc="http://schemas.openxmlformats.org/markup-compatibility/2006">
              <mc:Choice xmlns:v="urn:schemas-microsoft-com:vml" Requires="v">
                <p:oleObj spid="_x0000_s68338" name="Equation" r:id="rId10" imgW="838200" imgH="406400" progId="Equation.3">
                  <p:embed/>
                </p:oleObj>
              </mc:Choice>
              <mc:Fallback>
                <p:oleObj name="Equation" r:id="rId10" imgW="838200" imgH="40640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81575" y="4800600"/>
                        <a:ext cx="15716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Rectangle 1"/>
          <p:cNvSpPr>
            <a:spLocks noChangeArrowheads="1"/>
          </p:cNvSpPr>
          <p:nvPr/>
        </p:nvSpPr>
        <p:spPr bwMode="auto">
          <a:xfrm>
            <a:off x="1676400" y="4859338"/>
            <a:ext cx="1066800" cy="762000"/>
          </a:xfrm>
          <a:prstGeom prst="rect">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4" name="Rectangle 13"/>
          <p:cNvSpPr>
            <a:spLocks noChangeArrowheads="1"/>
          </p:cNvSpPr>
          <p:nvPr/>
        </p:nvSpPr>
        <p:spPr bwMode="auto">
          <a:xfrm>
            <a:off x="3748088" y="4849813"/>
            <a:ext cx="1066800" cy="762000"/>
          </a:xfrm>
          <a:prstGeom prst="rect">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 name="Slide Number Placeholder 2"/>
          <p:cNvSpPr>
            <a:spLocks noGrp="1"/>
          </p:cNvSpPr>
          <p:nvPr>
            <p:ph type="sldNum" sz="quarter" idx="10"/>
          </p:nvPr>
        </p:nvSpPr>
        <p:spPr/>
        <p:txBody>
          <a:bodyPr/>
          <a:lstStyle/>
          <a:p>
            <a:fld id="{26957AA7-5687-EC4A-89D1-412D039ACD0F}" type="slidenum">
              <a:rPr lang="en-US" altLang="en-US" smtClean="0"/>
              <a:pPr/>
              <a:t>13</a:t>
            </a:fld>
            <a:endParaRPr lang="en-US" altLang="en-US"/>
          </a:p>
        </p:txBody>
      </p:sp>
    </p:spTree>
    <p:extLst>
      <p:ext uri="{BB962C8B-B14F-4D97-AF65-F5344CB8AC3E}">
        <p14:creationId xmlns:p14="http://schemas.microsoft.com/office/powerpoint/2010/main" val="172925277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Infinitely repeated games</a:t>
            </a:r>
          </a:p>
        </p:txBody>
      </p:sp>
      <p:graphicFrame>
        <p:nvGraphicFramePr>
          <p:cNvPr id="9" name="Content Placeholder 4"/>
          <p:cNvGraphicFramePr>
            <a:graphicFrameLocks noGrp="1"/>
          </p:cNvGraphicFramePr>
          <p:nvPr/>
        </p:nvGraphicFramePr>
        <p:xfrm>
          <a:off x="5791200" y="1524000"/>
          <a:ext cx="3124200" cy="2835274"/>
        </p:xfrm>
        <a:graphic>
          <a:graphicData uri="http://schemas.openxmlformats.org/drawingml/2006/table">
            <a:tbl>
              <a:tblPr/>
              <a:tblGrid>
                <a:gridCol w="838200">
                  <a:extLst>
                    <a:ext uri="{9D8B030D-6E8A-4147-A177-3AD203B41FA5}">
                      <a16:colId xmlns:a16="http://schemas.microsoft.com/office/drawing/2014/main" val="20000"/>
                    </a:ext>
                  </a:extLst>
                </a:gridCol>
                <a:gridCol w="12446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tblGrid>
              <a:tr h="640236">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marT="91477" marB="91477"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1097519">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D</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D</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L</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H</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97519">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H</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L</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C</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C</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3028" name="TextBox 3"/>
          <p:cNvSpPr txBox="1">
            <a:spLocks noChangeArrowheads="1"/>
          </p:cNvSpPr>
          <p:nvPr/>
        </p:nvSpPr>
        <p:spPr bwMode="auto">
          <a:xfrm>
            <a:off x="7239000" y="1066800"/>
            <a:ext cx="1219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11" name="TextBox 10"/>
          <p:cNvSpPr txBox="1"/>
          <p:nvPr/>
        </p:nvSpPr>
        <p:spPr>
          <a:xfrm>
            <a:off x="5181600" y="2667000"/>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sp>
        <p:nvSpPr>
          <p:cNvPr id="7" name="Content Placeholder 6"/>
          <p:cNvSpPr>
            <a:spLocks noGrp="1"/>
          </p:cNvSpPr>
          <p:nvPr>
            <p:ph idx="1"/>
          </p:nvPr>
        </p:nvSpPr>
        <p:spPr>
          <a:xfrm>
            <a:off x="76200" y="1066800"/>
            <a:ext cx="5791200" cy="3505200"/>
          </a:xfrm>
        </p:spPr>
        <p:txBody>
          <a:bodyPr/>
          <a:lstStyle/>
          <a:p>
            <a:r>
              <a:rPr lang="en-US" altLang="x-none">
                <a:latin typeface="Calibri" charset="0"/>
                <a:ea typeface="ＭＳ Ｐゴシック" charset="-128"/>
              </a:rPr>
              <a:t>Is </a:t>
            </a:r>
            <a:r>
              <a:rPr lang="en-US" altLang="x-none" b="1">
                <a:latin typeface="Calibri" charset="0"/>
                <a:ea typeface="ＭＳ Ｐゴシック" charset="-128"/>
              </a:rPr>
              <a:t>all-time defection </a:t>
            </a:r>
            <a:r>
              <a:rPr lang="en-US" altLang="x-none">
                <a:latin typeface="Calibri" charset="0"/>
                <a:ea typeface="ＭＳ Ｐゴシック" charset="-128"/>
              </a:rPr>
              <a:t>worthwhile?</a:t>
            </a:r>
          </a:p>
          <a:p>
            <a:r>
              <a:rPr lang="en-US" altLang="x-none">
                <a:latin typeface="Calibri" charset="0"/>
                <a:ea typeface="ＭＳ Ｐゴシック" charset="-128"/>
              </a:rPr>
              <a:t>If a player complies, then his net present value is</a:t>
            </a:r>
          </a:p>
          <a:p>
            <a:endParaRPr lang="en-US" altLang="x-none">
              <a:latin typeface="Calibri" charset="0"/>
              <a:ea typeface="ＭＳ Ｐゴシック" charset="-128"/>
            </a:endParaRPr>
          </a:p>
          <a:p>
            <a:r>
              <a:rPr lang="en-US" altLang="x-none">
                <a:latin typeface="Calibri" charset="0"/>
                <a:ea typeface="ＭＳ Ｐゴシック" charset="-128"/>
              </a:rPr>
              <a:t>If a player defects forever against T4T then his net present value is</a:t>
            </a:r>
          </a:p>
          <a:p>
            <a:pPr>
              <a:buFont typeface="Wingdings" charset="2"/>
              <a:buNone/>
            </a:pPr>
            <a:endParaRPr lang="en-US" altLang="x-none">
              <a:latin typeface="Calibri" charset="0"/>
              <a:ea typeface="ＭＳ Ｐゴシック" charset="-128"/>
            </a:endParaRPr>
          </a:p>
        </p:txBody>
      </p:sp>
      <p:sp>
        <p:nvSpPr>
          <p:cNvPr id="8" name="Content Placeholder 6"/>
          <p:cNvSpPr txBox="1">
            <a:spLocks/>
          </p:cNvSpPr>
          <p:nvPr/>
        </p:nvSpPr>
        <p:spPr bwMode="auto">
          <a:xfrm>
            <a:off x="30163" y="4419600"/>
            <a:ext cx="8915400" cy="2133600"/>
          </a:xfrm>
          <a:prstGeom prst="rect">
            <a:avLst/>
          </a:prstGeom>
          <a:noFill/>
          <a:ln w="9525">
            <a:noFill/>
            <a:miter lim="800000"/>
            <a:headEnd/>
            <a:tailEnd/>
          </a:ln>
        </p:spPr>
        <p:txBody>
          <a:bodyPr/>
          <a:lstStyle/>
          <a:p>
            <a:pPr marL="342900" indent="-342900">
              <a:spcBef>
                <a:spcPct val="20000"/>
              </a:spcBef>
              <a:buClr>
                <a:srgbClr val="01326D"/>
              </a:buClr>
              <a:buFont typeface="Wingdings" pitchFamily="2" charset="2"/>
              <a:buChar char="§"/>
              <a:defRPr/>
            </a:pPr>
            <a:r>
              <a:rPr lang="en-US" sz="2800" kern="0" dirty="0">
                <a:latin typeface="Calibri" pitchFamily="34" charset="0"/>
                <a:ea typeface="+mn-ea"/>
              </a:rPr>
              <a:t>So he should defect if</a:t>
            </a:r>
          </a:p>
          <a:p>
            <a:pPr marL="342900" indent="-342900">
              <a:spcBef>
                <a:spcPct val="20000"/>
              </a:spcBef>
              <a:buClr>
                <a:srgbClr val="01326D"/>
              </a:buClr>
              <a:buFont typeface="Wingdings" pitchFamily="2" charset="2"/>
              <a:buChar char="§"/>
              <a:defRPr/>
            </a:pPr>
            <a:endParaRPr lang="en-US" sz="2800" kern="0" dirty="0">
              <a:latin typeface="Calibri" pitchFamily="34" charset="0"/>
              <a:ea typeface="+mn-ea"/>
            </a:endParaRPr>
          </a:p>
          <a:p>
            <a:pPr marL="342900" indent="-342900">
              <a:spcBef>
                <a:spcPct val="20000"/>
              </a:spcBef>
              <a:buClr>
                <a:srgbClr val="01326D"/>
              </a:buClr>
              <a:buFont typeface="Wingdings" pitchFamily="2" charset="2"/>
              <a:buChar char="§"/>
              <a:defRPr/>
            </a:pPr>
            <a:r>
              <a:rPr lang="en-US" sz="2800" kern="0" dirty="0">
                <a:latin typeface="Calibri" pitchFamily="34" charset="0"/>
                <a:ea typeface="+mn-ea"/>
              </a:rPr>
              <a:t>If loss from continued punishment (C-D) is high or one-time benefit from defection (H-C) is low or the future has a high value, then all-time defection does not pay.</a:t>
            </a:r>
          </a:p>
        </p:txBody>
      </p:sp>
      <p:graphicFrame>
        <p:nvGraphicFramePr>
          <p:cNvPr id="393223" name="Object 2"/>
          <p:cNvGraphicFramePr>
            <a:graphicFrameLocks noChangeAspect="1"/>
          </p:cNvGraphicFramePr>
          <p:nvPr/>
        </p:nvGraphicFramePr>
        <p:xfrm>
          <a:off x="2209800" y="2265363"/>
          <a:ext cx="1512888" cy="828675"/>
        </p:xfrm>
        <a:graphic>
          <a:graphicData uri="http://schemas.openxmlformats.org/presentationml/2006/ole">
            <mc:AlternateContent xmlns:mc="http://schemas.openxmlformats.org/markup-compatibility/2006">
              <mc:Choice xmlns:v="urn:schemas-microsoft-com:vml" Requires="v">
                <p:oleObj spid="_x0000_s84811" name="Equation" r:id="rId4" imgW="787400" imgH="431800" progId="Equation.DSMT4">
                  <p:embed/>
                </p:oleObj>
              </mc:Choice>
              <mc:Fallback>
                <p:oleObj name="Equation" r:id="rId4" imgW="787400" imgH="431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265363"/>
                        <a:ext cx="1512888"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 name="Object 3"/>
          <p:cNvGraphicFramePr>
            <a:graphicFrameLocks noChangeAspect="1"/>
          </p:cNvGraphicFramePr>
          <p:nvPr/>
        </p:nvGraphicFramePr>
        <p:xfrm>
          <a:off x="2133600" y="3770313"/>
          <a:ext cx="1608138" cy="828675"/>
        </p:xfrm>
        <a:graphic>
          <a:graphicData uri="http://schemas.openxmlformats.org/presentationml/2006/ole">
            <mc:AlternateContent xmlns:mc="http://schemas.openxmlformats.org/markup-compatibility/2006">
              <mc:Choice xmlns:v="urn:schemas-microsoft-com:vml" Requires="v">
                <p:oleObj spid="_x0000_s84812" name="Equation" r:id="rId6" imgW="837836" imgH="431613" progId="Equation.DSMT4">
                  <p:embed/>
                </p:oleObj>
              </mc:Choice>
              <mc:Fallback>
                <p:oleObj name="Equation" r:id="rId6" imgW="837836" imgH="431613"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3770313"/>
                        <a:ext cx="1608138"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4"/>
          <p:cNvGraphicFramePr>
            <a:graphicFrameLocks noChangeAspect="1"/>
          </p:cNvGraphicFramePr>
          <p:nvPr/>
        </p:nvGraphicFramePr>
        <p:xfrm>
          <a:off x="304800" y="4800600"/>
          <a:ext cx="3017838" cy="755650"/>
        </p:xfrm>
        <a:graphic>
          <a:graphicData uri="http://schemas.openxmlformats.org/presentationml/2006/ole">
            <mc:AlternateContent xmlns:mc="http://schemas.openxmlformats.org/markup-compatibility/2006">
              <mc:Choice xmlns:v="urn:schemas-microsoft-com:vml" Requires="v">
                <p:oleObj spid="_x0000_s84813" name="Equation" r:id="rId8" imgW="1574800" imgH="393700" progId="Equation.DSMT4">
                  <p:embed/>
                </p:oleObj>
              </mc:Choice>
              <mc:Fallback>
                <p:oleObj name="Equation" r:id="rId8" imgW="1574800" imgH="3937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800" y="4800600"/>
                        <a:ext cx="3017838"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5"/>
          <p:cNvGraphicFramePr>
            <a:graphicFrameLocks noChangeAspect="1"/>
          </p:cNvGraphicFramePr>
          <p:nvPr/>
        </p:nvGraphicFramePr>
        <p:xfrm>
          <a:off x="3352800" y="4800600"/>
          <a:ext cx="879475" cy="700088"/>
        </p:xfrm>
        <a:graphic>
          <a:graphicData uri="http://schemas.openxmlformats.org/presentationml/2006/ole">
            <mc:AlternateContent xmlns:mc="http://schemas.openxmlformats.org/markup-compatibility/2006">
              <mc:Choice xmlns:v="urn:schemas-microsoft-com:vml" Requires="v">
                <p:oleObj spid="_x0000_s84814" name="Equation" r:id="rId10" imgW="190417" imgH="152334" progId="Equation.DSMT4">
                  <p:embed/>
                </p:oleObj>
              </mc:Choice>
              <mc:Fallback>
                <p:oleObj name="Equation" r:id="rId10" imgW="190417" imgH="152334"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52800" y="4800600"/>
                        <a:ext cx="879475"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6"/>
          <p:cNvGraphicFramePr>
            <a:graphicFrameLocks noChangeAspect="1"/>
          </p:cNvGraphicFramePr>
          <p:nvPr/>
        </p:nvGraphicFramePr>
        <p:xfrm>
          <a:off x="3657600" y="2286000"/>
          <a:ext cx="1585913" cy="755650"/>
        </p:xfrm>
        <a:graphic>
          <a:graphicData uri="http://schemas.openxmlformats.org/presentationml/2006/ole">
            <mc:AlternateContent xmlns:mc="http://schemas.openxmlformats.org/markup-compatibility/2006">
              <mc:Choice xmlns:v="urn:schemas-microsoft-com:vml" Requires="v">
                <p:oleObj spid="_x0000_s84815" name="Equation" r:id="rId12" imgW="825500" imgH="393700" progId="Equation.DSMT4">
                  <p:embed/>
                </p:oleObj>
              </mc:Choice>
              <mc:Fallback>
                <p:oleObj name="Equation" r:id="rId12" imgW="825500" imgH="3937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57600" y="2286000"/>
                        <a:ext cx="1585913"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7"/>
          <p:cNvGraphicFramePr>
            <a:graphicFrameLocks noChangeAspect="1"/>
          </p:cNvGraphicFramePr>
          <p:nvPr/>
        </p:nvGraphicFramePr>
        <p:xfrm>
          <a:off x="3735388" y="3760788"/>
          <a:ext cx="1682750" cy="755650"/>
        </p:xfrm>
        <a:graphic>
          <a:graphicData uri="http://schemas.openxmlformats.org/presentationml/2006/ole">
            <mc:AlternateContent xmlns:mc="http://schemas.openxmlformats.org/markup-compatibility/2006">
              <mc:Choice xmlns:v="urn:schemas-microsoft-com:vml" Requires="v">
                <p:oleObj spid="_x0000_s84816" name="Equation" r:id="rId14" imgW="875920" imgH="393529" progId="Equation.DSMT4">
                  <p:embed/>
                </p:oleObj>
              </mc:Choice>
              <mc:Fallback>
                <p:oleObj name="Equation" r:id="rId14" imgW="875920" imgH="393529"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35388" y="3760788"/>
                        <a:ext cx="1682750"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8"/>
          <p:cNvGraphicFramePr>
            <a:graphicFrameLocks noChangeAspect="1"/>
          </p:cNvGraphicFramePr>
          <p:nvPr/>
        </p:nvGraphicFramePr>
        <p:xfrm>
          <a:off x="6781800" y="4800600"/>
          <a:ext cx="2068513" cy="755650"/>
        </p:xfrm>
        <a:graphic>
          <a:graphicData uri="http://schemas.openxmlformats.org/presentationml/2006/ole">
            <mc:AlternateContent xmlns:mc="http://schemas.openxmlformats.org/markup-compatibility/2006">
              <mc:Choice xmlns:v="urn:schemas-microsoft-com:vml" Requires="v">
                <p:oleObj spid="_x0000_s84817" name="Equation" r:id="rId16" imgW="1079032" imgH="393529" progId="Equation.DSMT4">
                  <p:embed/>
                </p:oleObj>
              </mc:Choice>
              <mc:Fallback>
                <p:oleObj name="Equation" r:id="rId16" imgW="1079032" imgH="393529"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781800" y="4800600"/>
                        <a:ext cx="2068513"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9"/>
          <p:cNvGraphicFramePr>
            <a:graphicFrameLocks noChangeAspect="1"/>
          </p:cNvGraphicFramePr>
          <p:nvPr/>
        </p:nvGraphicFramePr>
        <p:xfrm>
          <a:off x="4191000" y="4724400"/>
          <a:ext cx="1703388" cy="831850"/>
        </p:xfrm>
        <a:graphic>
          <a:graphicData uri="http://schemas.openxmlformats.org/presentationml/2006/ole">
            <mc:AlternateContent xmlns:mc="http://schemas.openxmlformats.org/markup-compatibility/2006">
              <mc:Choice xmlns:v="urn:schemas-microsoft-com:vml" Requires="v">
                <p:oleObj spid="_x0000_s84818" name="Equation" r:id="rId18" imgW="888614" imgH="393529" progId="Equation.DSMT4">
                  <p:embed/>
                </p:oleObj>
              </mc:Choice>
              <mc:Fallback>
                <p:oleObj name="Equation" r:id="rId18" imgW="888614" imgH="393529"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191000" y="4724400"/>
                        <a:ext cx="17033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0"/>
          <p:cNvGraphicFramePr>
            <a:graphicFrameLocks noChangeAspect="1"/>
          </p:cNvGraphicFramePr>
          <p:nvPr/>
        </p:nvGraphicFramePr>
        <p:xfrm>
          <a:off x="5943600" y="4800600"/>
          <a:ext cx="879475" cy="700088"/>
        </p:xfrm>
        <a:graphic>
          <a:graphicData uri="http://schemas.openxmlformats.org/presentationml/2006/ole">
            <mc:AlternateContent xmlns:mc="http://schemas.openxmlformats.org/markup-compatibility/2006">
              <mc:Choice xmlns:v="urn:schemas-microsoft-com:vml" Requires="v">
                <p:oleObj spid="_x0000_s84819" name="Equation" r:id="rId20" imgW="190417" imgH="152334" progId="Equation.DSMT4">
                  <p:embed/>
                </p:oleObj>
              </mc:Choice>
              <mc:Fallback>
                <p:oleObj name="Equation" r:id="rId20" imgW="190417" imgH="152334"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43600" y="4800600"/>
                        <a:ext cx="879475"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11"/>
          <p:cNvGraphicFramePr>
            <a:graphicFrameLocks noChangeAspect="1"/>
          </p:cNvGraphicFramePr>
          <p:nvPr/>
        </p:nvGraphicFramePr>
        <p:xfrm>
          <a:off x="5334000" y="990600"/>
          <a:ext cx="1720850" cy="914400"/>
        </p:xfrm>
        <a:graphic>
          <a:graphicData uri="http://schemas.openxmlformats.org/presentationml/2006/ole">
            <mc:AlternateContent xmlns:mc="http://schemas.openxmlformats.org/markup-compatibility/2006">
              <mc:Choice xmlns:v="urn:schemas-microsoft-com:vml" Requires="v">
                <p:oleObj spid="_x0000_s84820" name="Equation" r:id="rId21" imgW="812447" imgH="431613" progId="Equation.3">
                  <p:embed/>
                </p:oleObj>
              </mc:Choice>
              <mc:Fallback>
                <p:oleObj name="Equation" r:id="rId21" imgW="812447" imgH="431613"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34000" y="990600"/>
                        <a:ext cx="1720850" cy="914400"/>
                      </a:xfrm>
                      <a:prstGeom prst="rect">
                        <a:avLst/>
                      </a:prstGeom>
                      <a:solidFill>
                        <a:srgbClr val="FFFFFF"/>
                      </a:solidFill>
                      <a:ln w="38100">
                        <a:solidFill>
                          <a:srgbClr val="0000FF"/>
                        </a:solidFill>
                        <a:miter lim="800000"/>
                        <a:headEnd/>
                        <a:tailEnd/>
                      </a:ln>
                    </p:spPr>
                  </p:pic>
                </p:oleObj>
              </mc:Fallback>
            </mc:AlternateContent>
          </a:graphicData>
        </a:graphic>
      </p:graphicFrame>
      <p:sp>
        <p:nvSpPr>
          <p:cNvPr id="10" name="Slide Number Placeholder 9"/>
          <p:cNvSpPr>
            <a:spLocks noGrp="1"/>
          </p:cNvSpPr>
          <p:nvPr>
            <p:ph type="sldNum" sz="quarter" idx="10"/>
          </p:nvPr>
        </p:nvSpPr>
        <p:spPr/>
        <p:txBody>
          <a:bodyPr/>
          <a:lstStyle/>
          <a:p>
            <a:fld id="{26957AA7-5687-EC4A-89D1-412D039ACD0F}" type="slidenum">
              <a:rPr lang="en-US" altLang="en-US" smtClean="0"/>
              <a:pPr/>
              <a:t>14</a:t>
            </a:fld>
            <a:endParaRPr lang="en-US" altLang="en-US"/>
          </a:p>
        </p:txBody>
      </p:sp>
    </p:spTree>
    <p:extLst>
      <p:ext uri="{BB962C8B-B14F-4D97-AF65-F5344CB8AC3E}">
        <p14:creationId xmlns:p14="http://schemas.microsoft.com/office/powerpoint/2010/main" val="193457512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322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499"/>
                                          </p:stCondLst>
                                        </p:cTn>
                                        <p:tgtEl>
                                          <p:spTgt spid="4"/>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gtEl>
                                        <p:attrNameLst>
                                          <p:attrName>style.visibility</p:attrName>
                                        </p:attrNameLst>
                                      </p:cBhvr>
                                      <p:to>
                                        <p:strVal val="visible"/>
                                      </p:to>
                                    </p:set>
                                  </p:childTnLst>
                                </p:cTn>
                              </p:par>
                              <p:par>
                                <p:cTn id="33" presetID="1" presetClass="exit" presetSubtype="0" fill="hold" nodeType="withEffect">
                                  <p:stCondLst>
                                    <p:cond delay="0"/>
                                  </p:stCondLst>
                                  <p:childTnLst>
                                    <p:set>
                                      <p:cBhvr>
                                        <p:cTn id="34" dur="1" fill="hold">
                                          <p:stCondLst>
                                            <p:cond delay="0"/>
                                          </p:stCondLst>
                                        </p:cTn>
                                        <p:tgtEl>
                                          <p:spTgt spid="4"/>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Infinitely repeated games</a:t>
            </a:r>
          </a:p>
        </p:txBody>
      </p:sp>
      <p:graphicFrame>
        <p:nvGraphicFramePr>
          <p:cNvPr id="9" name="Content Placeholder 4"/>
          <p:cNvGraphicFramePr>
            <a:graphicFrameLocks noGrp="1"/>
          </p:cNvGraphicFramePr>
          <p:nvPr/>
        </p:nvGraphicFramePr>
        <p:xfrm>
          <a:off x="6834188" y="2438400"/>
          <a:ext cx="2133600" cy="1800225"/>
        </p:xfrm>
        <a:graphic>
          <a:graphicData uri="http://schemas.openxmlformats.org/drawingml/2006/table">
            <a:tbl>
              <a:tblPr/>
              <a:tblGrid>
                <a:gridCol w="573087">
                  <a:extLst>
                    <a:ext uri="{9D8B030D-6E8A-4147-A177-3AD203B41FA5}">
                      <a16:colId xmlns:a16="http://schemas.microsoft.com/office/drawing/2014/main" val="20000"/>
                    </a:ext>
                  </a:extLst>
                </a:gridCol>
                <a:gridCol w="849313">
                  <a:extLst>
                    <a:ext uri="{9D8B030D-6E8A-4147-A177-3AD203B41FA5}">
                      <a16:colId xmlns:a16="http://schemas.microsoft.com/office/drawing/2014/main" val="20001"/>
                    </a:ext>
                  </a:extLst>
                </a:gridCol>
                <a:gridCol w="711200">
                  <a:extLst>
                    <a:ext uri="{9D8B030D-6E8A-4147-A177-3AD203B41FA5}">
                      <a16:colId xmlns:a16="http://schemas.microsoft.com/office/drawing/2014/main" val="20002"/>
                    </a:ext>
                  </a:extLst>
                </a:gridCol>
              </a:tblGrid>
              <a:tr h="3968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marL="45720" marR="45720" marT="45728" marB="4572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7016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D</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H</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016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H</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L</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C</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C</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5076" name="TextBox 3"/>
          <p:cNvSpPr txBox="1">
            <a:spLocks noChangeArrowheads="1"/>
          </p:cNvSpPr>
          <p:nvPr/>
        </p:nvSpPr>
        <p:spPr bwMode="auto">
          <a:xfrm>
            <a:off x="7291388" y="1981200"/>
            <a:ext cx="1219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11" name="TextBox 10"/>
          <p:cNvSpPr txBox="1"/>
          <p:nvPr/>
        </p:nvSpPr>
        <p:spPr>
          <a:xfrm>
            <a:off x="6356499" y="2819400"/>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sp>
        <p:nvSpPr>
          <p:cNvPr id="7" name="Content Placeholder 6"/>
          <p:cNvSpPr>
            <a:spLocks noGrp="1"/>
          </p:cNvSpPr>
          <p:nvPr>
            <p:ph idx="1"/>
          </p:nvPr>
        </p:nvSpPr>
        <p:spPr>
          <a:xfrm>
            <a:off x="0" y="1066800"/>
            <a:ext cx="6705600" cy="3657600"/>
          </a:xfrm>
        </p:spPr>
        <p:txBody>
          <a:bodyPr/>
          <a:lstStyle/>
          <a:p>
            <a:r>
              <a:rPr lang="en-US" altLang="x-none">
                <a:latin typeface="Calibri" charset="0"/>
                <a:ea typeface="ＭＳ Ｐゴシック" charset="-128"/>
              </a:rPr>
              <a:t>Partially numerical example: </a:t>
            </a:r>
            <a:r>
              <a:rPr lang="en-US" altLang="x-none" b="1">
                <a:latin typeface="Calibri" charset="0"/>
                <a:ea typeface="ＭＳ Ｐゴシック" charset="-128"/>
              </a:rPr>
              <a:t>δ=0.9</a:t>
            </a:r>
            <a:r>
              <a:rPr lang="en-US" altLang="x-none">
                <a:latin typeface="Calibri" charset="0"/>
                <a:ea typeface="ＭＳ Ｐゴシック" charset="-128"/>
              </a:rPr>
              <a:t> </a:t>
            </a:r>
          </a:p>
          <a:p>
            <a:r>
              <a:rPr lang="en-US" altLang="x-none" b="1">
                <a:latin typeface="Calibri" charset="0"/>
                <a:ea typeface="ＭＳ Ｐゴシック" charset="-128"/>
              </a:rPr>
              <a:t>One-time defection </a:t>
            </a:r>
            <a:r>
              <a:rPr lang="en-US" altLang="x-none">
                <a:latin typeface="Calibri" charset="0"/>
                <a:ea typeface="ＭＳ Ｐゴシック" charset="-128"/>
              </a:rPr>
              <a:t>if</a:t>
            </a:r>
          </a:p>
          <a:p>
            <a:pPr>
              <a:buFont typeface="Wingdings" charset="2"/>
              <a:buNone/>
            </a:pPr>
            <a:r>
              <a:rPr lang="en-US" altLang="x-none">
                <a:latin typeface="Calibri" charset="0"/>
                <a:ea typeface="ＭＳ Ｐゴシック" charset="-128"/>
                <a:sym typeface="Wingdings" charset="2"/>
              </a:rPr>
              <a:t>	 If the </a:t>
            </a:r>
            <a:r>
              <a:rPr lang="en-US" altLang="x-none" b="1">
                <a:latin typeface="Calibri" charset="0"/>
                <a:ea typeface="ＭＳ Ｐゴシック" charset="-128"/>
                <a:sym typeface="Wingdings" charset="2"/>
              </a:rPr>
              <a:t>gain from defecting today</a:t>
            </a:r>
            <a:r>
              <a:rPr lang="en-US" altLang="x-none">
                <a:latin typeface="Calibri" charset="0"/>
                <a:ea typeface="ＭＳ Ｐゴシック" charset="-128"/>
                <a:sym typeface="Wingdings" charset="2"/>
              </a:rPr>
              <a:t>, compared to cooperation, H-C, is </a:t>
            </a:r>
            <a:r>
              <a:rPr lang="en-US" altLang="x-none" b="1">
                <a:latin typeface="Calibri" charset="0"/>
                <a:ea typeface="ＭＳ Ｐゴシック" charset="-128"/>
                <a:sym typeface="Wingdings" charset="2"/>
              </a:rPr>
              <a:t>larger</a:t>
            </a:r>
            <a:r>
              <a:rPr lang="en-US" altLang="x-none">
                <a:latin typeface="Calibri" charset="0"/>
                <a:ea typeface="ＭＳ Ｐゴシック" charset="-128"/>
                <a:sym typeface="Wingdings" charset="2"/>
              </a:rPr>
              <a:t> than </a:t>
            </a:r>
            <a:r>
              <a:rPr lang="en-US" altLang="x-none" b="1">
                <a:latin typeface="Calibri" charset="0"/>
                <a:ea typeface="ＭＳ Ｐゴシック" charset="-128"/>
                <a:sym typeface="Wingdings" charset="2"/>
              </a:rPr>
              <a:t>the discounted loss </a:t>
            </a:r>
            <a:r>
              <a:rPr lang="en-US" altLang="x-none">
                <a:latin typeface="Calibri" charset="0"/>
                <a:ea typeface="ＭＳ Ｐゴシック" charset="-128"/>
                <a:sym typeface="Wingdings" charset="2"/>
              </a:rPr>
              <a:t>from the T4T player</a:t>
            </a:r>
            <a:r>
              <a:rPr lang="en-US" altLang="en-US">
                <a:latin typeface="Calibri" charset="0"/>
                <a:ea typeface="ＭＳ Ｐゴシック" charset="-128"/>
                <a:sym typeface="Wingdings" charset="2"/>
              </a:rPr>
              <a:t>’</a:t>
            </a:r>
            <a:r>
              <a:rPr lang="en-US" altLang="ja-JP">
                <a:latin typeface="Calibri" charset="0"/>
                <a:ea typeface="ＭＳ Ｐゴシック" charset="-128"/>
                <a:sym typeface="Wingdings" charset="2"/>
              </a:rPr>
              <a:t>s </a:t>
            </a:r>
            <a:r>
              <a:rPr lang="en-US" altLang="ja-JP" b="1">
                <a:latin typeface="Calibri" charset="0"/>
                <a:ea typeface="ＭＳ Ｐゴシック" charset="-128"/>
                <a:sym typeface="Wingdings" charset="2"/>
              </a:rPr>
              <a:t>punishment next round</a:t>
            </a:r>
            <a:r>
              <a:rPr lang="en-US" altLang="ja-JP">
                <a:latin typeface="Calibri" charset="0"/>
                <a:ea typeface="ＭＳ Ｐゴシック" charset="-128"/>
                <a:sym typeface="Wingdings" charset="2"/>
              </a:rPr>
              <a:t>, 0.9(C-L), then I should defect once.</a:t>
            </a:r>
            <a:endParaRPr lang="en-US" altLang="x-none">
              <a:latin typeface="Calibri" charset="0"/>
              <a:ea typeface="ＭＳ Ｐゴシック" charset="-128"/>
            </a:endParaRPr>
          </a:p>
        </p:txBody>
      </p:sp>
      <p:sp>
        <p:nvSpPr>
          <p:cNvPr id="8" name="Content Placeholder 6"/>
          <p:cNvSpPr txBox="1">
            <a:spLocks/>
          </p:cNvSpPr>
          <p:nvPr/>
        </p:nvSpPr>
        <p:spPr bwMode="auto">
          <a:xfrm>
            <a:off x="0" y="4267200"/>
            <a:ext cx="8915400" cy="2286000"/>
          </a:xfrm>
          <a:prstGeom prst="rect">
            <a:avLst/>
          </a:prstGeom>
          <a:noFill/>
          <a:ln w="9525">
            <a:noFill/>
            <a:miter lim="800000"/>
            <a:headEnd/>
            <a:tailEnd/>
          </a:ln>
        </p:spPr>
        <p:txBody>
          <a:bodyPr/>
          <a:lstStyle/>
          <a:p>
            <a:pPr marL="342900" indent="-342900">
              <a:spcBef>
                <a:spcPct val="20000"/>
              </a:spcBef>
              <a:buClr>
                <a:srgbClr val="01326D"/>
              </a:buClr>
              <a:buFont typeface="Wingdings" pitchFamily="2" charset="2"/>
              <a:buChar char="§"/>
              <a:defRPr/>
            </a:pPr>
            <a:r>
              <a:rPr lang="en-US" sz="2800" b="1" kern="0" dirty="0">
                <a:latin typeface="Calibri" pitchFamily="34" charset="0"/>
                <a:ea typeface="+mn-ea"/>
              </a:rPr>
              <a:t>All-time defection </a:t>
            </a:r>
            <a:r>
              <a:rPr lang="en-US" sz="2800" kern="0" dirty="0">
                <a:latin typeface="Calibri" pitchFamily="34" charset="0"/>
                <a:ea typeface="+mn-ea"/>
              </a:rPr>
              <a:t>if</a:t>
            </a:r>
          </a:p>
          <a:p>
            <a:pPr marL="342900" indent="-342900">
              <a:spcBef>
                <a:spcPct val="20000"/>
              </a:spcBef>
              <a:buClr>
                <a:srgbClr val="01326D"/>
              </a:buClr>
              <a:defRPr/>
            </a:pPr>
            <a:r>
              <a:rPr lang="en-US" sz="2800" kern="0" dirty="0">
                <a:latin typeface="Calibri" pitchFamily="34" charset="0"/>
                <a:ea typeface="+mn-ea"/>
              </a:rPr>
              <a:t>	</a:t>
            </a:r>
            <a:r>
              <a:rPr lang="en-US" sz="2800" kern="0" dirty="0">
                <a:latin typeface="Calibri" pitchFamily="34" charset="0"/>
                <a:ea typeface="+mn-ea"/>
                <a:sym typeface="Wingdings" pitchFamily="2" charset="2"/>
              </a:rPr>
              <a:t> If the </a:t>
            </a:r>
            <a:r>
              <a:rPr lang="en-US" sz="2800" b="1" kern="0" dirty="0">
                <a:latin typeface="Calibri" pitchFamily="34" charset="0"/>
                <a:ea typeface="+mn-ea"/>
                <a:sym typeface="Wingdings" pitchFamily="2" charset="2"/>
              </a:rPr>
              <a:t>gain from defecting today</a:t>
            </a:r>
            <a:r>
              <a:rPr lang="en-US" sz="2800" kern="0" dirty="0">
                <a:latin typeface="Calibri" pitchFamily="34" charset="0"/>
                <a:ea typeface="+mn-ea"/>
                <a:sym typeface="Wingdings" pitchFamily="2" charset="2"/>
              </a:rPr>
              <a:t>, compared to cooperation, H-C, is larger than the </a:t>
            </a:r>
            <a:r>
              <a:rPr lang="en-US" sz="2800" b="1" kern="0" dirty="0">
                <a:latin typeface="Calibri" pitchFamily="34" charset="0"/>
                <a:ea typeface="+mn-ea"/>
                <a:sym typeface="Wingdings" pitchFamily="2" charset="2"/>
              </a:rPr>
              <a:t>loss</a:t>
            </a:r>
            <a:r>
              <a:rPr lang="en-US" sz="2800" kern="0" dirty="0">
                <a:latin typeface="Calibri" pitchFamily="34" charset="0"/>
                <a:ea typeface="+mn-ea"/>
                <a:sym typeface="Wingdings" pitchFamily="2" charset="2"/>
              </a:rPr>
              <a:t> from </a:t>
            </a:r>
            <a:r>
              <a:rPr lang="en-US" sz="2800" b="1" kern="0" dirty="0">
                <a:latin typeface="Calibri" pitchFamily="34" charset="0"/>
                <a:ea typeface="+mn-ea"/>
                <a:sym typeface="Wingdings" pitchFamily="2" charset="2"/>
              </a:rPr>
              <a:t>mutual</a:t>
            </a:r>
            <a:r>
              <a:rPr lang="en-US" sz="2800" kern="0" dirty="0">
                <a:latin typeface="Calibri" pitchFamily="34" charset="0"/>
                <a:ea typeface="+mn-ea"/>
                <a:sym typeface="Wingdings" pitchFamily="2" charset="2"/>
              </a:rPr>
              <a:t> </a:t>
            </a:r>
            <a:r>
              <a:rPr lang="en-US" sz="2800" b="1" kern="0" dirty="0">
                <a:latin typeface="Calibri" pitchFamily="34" charset="0"/>
                <a:ea typeface="+mn-ea"/>
                <a:sym typeface="Wingdings" pitchFamily="2" charset="2"/>
              </a:rPr>
              <a:t>defection</a:t>
            </a:r>
            <a:r>
              <a:rPr lang="en-US" sz="2800" kern="0" dirty="0">
                <a:latin typeface="Calibri" pitchFamily="34" charset="0"/>
                <a:ea typeface="+mn-ea"/>
                <a:sym typeface="Wingdings" pitchFamily="2" charset="2"/>
              </a:rPr>
              <a:t> in the </a:t>
            </a:r>
            <a:r>
              <a:rPr lang="en-US" sz="2800" b="1" kern="0" dirty="0">
                <a:latin typeface="Calibri" pitchFamily="34" charset="0"/>
                <a:ea typeface="+mn-ea"/>
                <a:sym typeface="Wingdings" pitchFamily="2" charset="2"/>
              </a:rPr>
              <a:t>discounted</a:t>
            </a:r>
            <a:r>
              <a:rPr lang="en-US" sz="2800" kern="0" dirty="0">
                <a:latin typeface="Calibri" pitchFamily="34" charset="0"/>
                <a:ea typeface="+mn-ea"/>
                <a:sym typeface="Wingdings" pitchFamily="2" charset="2"/>
              </a:rPr>
              <a:t> </a:t>
            </a:r>
            <a:r>
              <a:rPr lang="en-US" sz="2800" b="1" kern="0" dirty="0">
                <a:latin typeface="Calibri" pitchFamily="34" charset="0"/>
                <a:ea typeface="+mn-ea"/>
                <a:sym typeface="Wingdings" pitchFamily="2" charset="2"/>
              </a:rPr>
              <a:t>remaining rounds </a:t>
            </a:r>
            <a:r>
              <a:rPr lang="en-US" sz="2800" kern="0" dirty="0">
                <a:latin typeface="Calibri" pitchFamily="34" charset="0"/>
                <a:ea typeface="+mn-ea"/>
                <a:sym typeface="Wingdings" pitchFamily="2" charset="2"/>
              </a:rPr>
              <a:t>(expected value=9), 9(C-D), then I should defect forever.</a:t>
            </a:r>
            <a:endParaRPr lang="en-US" sz="2800" kern="0" dirty="0">
              <a:latin typeface="Calibri" pitchFamily="34" charset="0"/>
              <a:ea typeface="+mn-ea"/>
            </a:endParaRPr>
          </a:p>
        </p:txBody>
      </p:sp>
      <p:graphicFrame>
        <p:nvGraphicFramePr>
          <p:cNvPr id="4" name="Object 2"/>
          <p:cNvGraphicFramePr>
            <a:graphicFrameLocks noChangeAspect="1"/>
          </p:cNvGraphicFramePr>
          <p:nvPr/>
        </p:nvGraphicFramePr>
        <p:xfrm>
          <a:off x="3733800" y="1447800"/>
          <a:ext cx="1976438" cy="755650"/>
        </p:xfrm>
        <a:graphic>
          <a:graphicData uri="http://schemas.openxmlformats.org/presentationml/2006/ole">
            <mc:AlternateContent xmlns:mc="http://schemas.openxmlformats.org/markup-compatibility/2006">
              <mc:Choice xmlns:v="urn:schemas-microsoft-com:vml" Requires="v">
                <p:oleObj spid="_x0000_s90211" name="Equation" r:id="rId4" imgW="1028254" imgH="393529" progId="Equation.DSMT4">
                  <p:embed/>
                </p:oleObj>
              </mc:Choice>
              <mc:Fallback>
                <p:oleObj name="Equation" r:id="rId4" imgW="1028254" imgH="393529"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1447800"/>
                        <a:ext cx="1976438"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3"/>
          <p:cNvGraphicFramePr>
            <a:graphicFrameLocks noChangeAspect="1"/>
          </p:cNvGraphicFramePr>
          <p:nvPr/>
        </p:nvGraphicFramePr>
        <p:xfrm>
          <a:off x="6553200" y="1600200"/>
          <a:ext cx="2366963" cy="487363"/>
        </p:xfrm>
        <a:graphic>
          <a:graphicData uri="http://schemas.openxmlformats.org/presentationml/2006/ole">
            <mc:AlternateContent xmlns:mc="http://schemas.openxmlformats.org/markup-compatibility/2006">
              <mc:Choice xmlns:v="urn:schemas-microsoft-com:vml" Requires="v">
                <p:oleObj spid="_x0000_s90212" name="Equation" r:id="rId6" imgW="1231366" imgH="253890" progId="Equation.DSMT4">
                  <p:embed/>
                </p:oleObj>
              </mc:Choice>
              <mc:Fallback>
                <p:oleObj name="Equation" r:id="rId6" imgW="1231366" imgH="25389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3200" y="1600200"/>
                        <a:ext cx="2366963" cy="487363"/>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nvGraphicFramePr>
        <p:xfrm>
          <a:off x="6081713" y="4330700"/>
          <a:ext cx="776287" cy="546100"/>
        </p:xfrm>
        <a:graphic>
          <a:graphicData uri="http://schemas.openxmlformats.org/presentationml/2006/ole">
            <mc:AlternateContent xmlns:mc="http://schemas.openxmlformats.org/markup-compatibility/2006">
              <mc:Choice xmlns:v="urn:schemas-microsoft-com:vml" Requires="v">
                <p:oleObj spid="_x0000_s90213" name="Equation" r:id="rId8" imgW="215713" imgH="152268" progId="Equation.DSMT4">
                  <p:embed/>
                </p:oleObj>
              </mc:Choice>
              <mc:Fallback>
                <p:oleObj name="Equation" r:id="rId8" imgW="215713" imgH="152268"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81713" y="4330700"/>
                        <a:ext cx="776287"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5"/>
          <p:cNvGraphicFramePr>
            <a:graphicFrameLocks noChangeAspect="1"/>
          </p:cNvGraphicFramePr>
          <p:nvPr/>
        </p:nvGraphicFramePr>
        <p:xfrm>
          <a:off x="3538538" y="4191000"/>
          <a:ext cx="2481262" cy="755650"/>
        </p:xfrm>
        <a:graphic>
          <a:graphicData uri="http://schemas.openxmlformats.org/presentationml/2006/ole">
            <mc:AlternateContent xmlns:mc="http://schemas.openxmlformats.org/markup-compatibility/2006">
              <mc:Choice xmlns:v="urn:schemas-microsoft-com:vml" Requires="v">
                <p:oleObj spid="_x0000_s90214" name="Equation" r:id="rId10" imgW="1295400" imgH="393700" progId="Equation.DSMT4">
                  <p:embed/>
                </p:oleObj>
              </mc:Choice>
              <mc:Fallback>
                <p:oleObj name="Equation" r:id="rId10" imgW="1295400" imgH="3937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38538" y="4191000"/>
                        <a:ext cx="2481262"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6"/>
          <p:cNvGraphicFramePr>
            <a:graphicFrameLocks noChangeAspect="1"/>
          </p:cNvGraphicFramePr>
          <p:nvPr/>
        </p:nvGraphicFramePr>
        <p:xfrm>
          <a:off x="6872288" y="4343400"/>
          <a:ext cx="2195512" cy="487363"/>
        </p:xfrm>
        <a:graphic>
          <a:graphicData uri="http://schemas.openxmlformats.org/presentationml/2006/ole">
            <mc:AlternateContent xmlns:mc="http://schemas.openxmlformats.org/markup-compatibility/2006">
              <mc:Choice xmlns:v="urn:schemas-microsoft-com:vml" Requires="v">
                <p:oleObj spid="_x0000_s90215" name="Equation" r:id="rId12" imgW="1143000" imgH="254000" progId="Equation.DSMT4">
                  <p:embed/>
                </p:oleObj>
              </mc:Choice>
              <mc:Fallback>
                <p:oleObj name="Equation" r:id="rId12" imgW="1143000" imgH="2540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72288" y="4343400"/>
                        <a:ext cx="2195512" cy="487363"/>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3223" name="Object 7"/>
          <p:cNvGraphicFramePr>
            <a:graphicFrameLocks noChangeAspect="1"/>
          </p:cNvGraphicFramePr>
          <p:nvPr/>
        </p:nvGraphicFramePr>
        <p:xfrm>
          <a:off x="5715000" y="1566863"/>
          <a:ext cx="776288" cy="546100"/>
        </p:xfrm>
        <a:graphic>
          <a:graphicData uri="http://schemas.openxmlformats.org/presentationml/2006/ole">
            <mc:AlternateContent xmlns:mc="http://schemas.openxmlformats.org/markup-compatibility/2006">
              <mc:Choice xmlns:v="urn:schemas-microsoft-com:vml" Requires="v">
                <p:oleObj spid="_x0000_s90216" name="Equation" r:id="rId14" imgW="215713" imgH="152268" progId="Equation.3">
                  <p:embed/>
                </p:oleObj>
              </mc:Choice>
              <mc:Fallback>
                <p:oleObj name="Equation" r:id="rId14" imgW="215713" imgH="152268"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15000" y="1566863"/>
                        <a:ext cx="776288"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Slide Number Placeholder 1"/>
          <p:cNvSpPr>
            <a:spLocks noGrp="1"/>
          </p:cNvSpPr>
          <p:nvPr>
            <p:ph type="sldNum" sz="quarter" idx="10"/>
          </p:nvPr>
        </p:nvSpPr>
        <p:spPr/>
        <p:txBody>
          <a:bodyPr/>
          <a:lstStyle/>
          <a:p>
            <a:fld id="{26957AA7-5687-EC4A-89D1-412D039ACD0F}" type="slidenum">
              <a:rPr lang="en-US" altLang="en-US" smtClean="0"/>
              <a:pPr/>
              <a:t>15</a:t>
            </a:fld>
            <a:endParaRPr lang="en-US" altLang="en-US"/>
          </a:p>
        </p:txBody>
      </p:sp>
    </p:spTree>
    <p:extLst>
      <p:ext uri="{BB962C8B-B14F-4D97-AF65-F5344CB8AC3E}">
        <p14:creationId xmlns:p14="http://schemas.microsoft.com/office/powerpoint/2010/main" val="99952587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932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Infinitely repeated games</a:t>
            </a:r>
          </a:p>
        </p:txBody>
      </p:sp>
      <p:sp>
        <p:nvSpPr>
          <p:cNvPr id="33795" name="Rectangle 3"/>
          <p:cNvSpPr>
            <a:spLocks noGrp="1" noChangeArrowheads="1"/>
          </p:cNvSpPr>
          <p:nvPr>
            <p:ph idx="1"/>
          </p:nvPr>
        </p:nvSpPr>
        <p:spPr>
          <a:xfrm>
            <a:off x="0" y="1066800"/>
            <a:ext cx="9144000" cy="5410200"/>
          </a:xfrm>
        </p:spPr>
        <p:txBody>
          <a:bodyPr/>
          <a:lstStyle/>
          <a:p>
            <a:r>
              <a:rPr lang="de-DE" altLang="x-none" b="1">
                <a:latin typeface="Calibri" charset="0"/>
                <a:ea typeface="ＭＳ Ｐゴシック" charset="-128"/>
              </a:rPr>
              <a:t>Folk Theorem </a:t>
            </a:r>
            <a:r>
              <a:rPr lang="de-DE" altLang="x-none">
                <a:latin typeface="Calibri" charset="0"/>
                <a:ea typeface="ＭＳ Ｐゴシック" charset="-128"/>
              </a:rPr>
              <a:t>(Friedman</a:t>
            </a:r>
            <a:r>
              <a:rPr lang="de-DE" altLang="x-none" i="1">
                <a:solidFill>
                  <a:srgbClr val="008000"/>
                </a:solidFill>
                <a:latin typeface="Calibri" charset="0"/>
                <a:ea typeface="ＭＳ Ｐゴシック" charset="-128"/>
              </a:rPr>
              <a:t> </a:t>
            </a:r>
            <a:r>
              <a:rPr lang="de-DE" altLang="x-none">
                <a:latin typeface="Calibri" charset="0"/>
                <a:ea typeface="ＭＳ Ｐゴシック" charset="-128"/>
              </a:rPr>
              <a:t>1971):</a:t>
            </a:r>
          </a:p>
          <a:p>
            <a:pPr lvl="1"/>
            <a:r>
              <a:rPr lang="de-DE" altLang="x-none">
                <a:latin typeface="Calibri" charset="0"/>
                <a:ea typeface="ＭＳ Ｐゴシック" charset="-128"/>
              </a:rPr>
              <a:t>Let </a:t>
            </a:r>
            <a:r>
              <a:rPr lang="de-DE" altLang="x-none" i="1">
                <a:latin typeface="Calibri" charset="0"/>
                <a:ea typeface="ＭＳ Ｐゴシック" charset="-128"/>
              </a:rPr>
              <a:t>G</a:t>
            </a:r>
            <a:r>
              <a:rPr lang="de-DE" altLang="x-none">
                <a:latin typeface="Calibri" charset="0"/>
                <a:ea typeface="ＭＳ Ｐゴシック" charset="-128"/>
              </a:rPr>
              <a:t> be a static </a:t>
            </a:r>
            <a:r>
              <a:rPr lang="de-DE" altLang="x-none" i="1">
                <a:latin typeface="Calibri" charset="0"/>
                <a:ea typeface="ＭＳ Ｐゴシック" charset="-128"/>
              </a:rPr>
              <a:t>n</a:t>
            </a:r>
            <a:r>
              <a:rPr lang="de-DE" altLang="x-none">
                <a:latin typeface="Calibri" charset="0"/>
                <a:ea typeface="ＭＳ Ｐゴシック" charset="-128"/>
              </a:rPr>
              <a:t>-person game with </a:t>
            </a:r>
            <a:r>
              <a:rPr lang="de-DE" altLang="x-none" b="1">
                <a:latin typeface="Calibri" charset="0"/>
                <a:ea typeface="ＭＳ Ｐゴシック" charset="-128"/>
              </a:rPr>
              <a:t>complete information</a:t>
            </a:r>
            <a:r>
              <a:rPr lang="de-DE" altLang="x-none">
                <a:latin typeface="Calibri" charset="0"/>
                <a:ea typeface="ＭＳ Ｐゴシック" charset="-128"/>
              </a:rPr>
              <a:t>. Let </a:t>
            </a:r>
            <a:r>
              <a:rPr lang="de-DE" altLang="x-none" b="1" i="1">
                <a:latin typeface="Calibri" charset="0"/>
                <a:ea typeface="ＭＳ Ｐゴシック" charset="-128"/>
              </a:rPr>
              <a:t>e</a:t>
            </a:r>
            <a:r>
              <a:rPr lang="de-DE" altLang="x-none">
                <a:latin typeface="Calibri" charset="0"/>
                <a:ea typeface="ＭＳ Ｐゴシック" charset="-128"/>
              </a:rPr>
              <a:t> = (</a:t>
            </a:r>
            <a:r>
              <a:rPr lang="de-DE" altLang="x-none" i="1">
                <a:latin typeface="Calibri" charset="0"/>
                <a:ea typeface="ＭＳ Ｐゴシック" charset="-128"/>
                <a:sym typeface="Symbol" charset="2"/>
              </a:rPr>
              <a:t>e</a:t>
            </a:r>
            <a:r>
              <a:rPr lang="de-DE" altLang="x-none" baseline="-25000">
                <a:latin typeface="Calibri" charset="0"/>
                <a:ea typeface="ＭＳ Ｐゴシック" charset="-128"/>
                <a:sym typeface="Symbol" charset="2"/>
              </a:rPr>
              <a:t>1</a:t>
            </a:r>
            <a:r>
              <a:rPr lang="de-DE" altLang="x-none">
                <a:latin typeface="Calibri" charset="0"/>
                <a:ea typeface="ＭＳ Ｐゴシック" charset="-128"/>
                <a:sym typeface="Symbol" charset="2"/>
              </a:rPr>
              <a:t>, ..., </a:t>
            </a:r>
            <a:r>
              <a:rPr lang="de-DE" altLang="x-none" i="1">
                <a:latin typeface="Calibri" charset="0"/>
                <a:ea typeface="ＭＳ Ｐゴシック" charset="-128"/>
                <a:sym typeface="Symbol" charset="2"/>
              </a:rPr>
              <a:t>e</a:t>
            </a:r>
            <a:r>
              <a:rPr lang="de-DE" altLang="x-none" i="1" baseline="-25000">
                <a:latin typeface="Calibri" charset="0"/>
                <a:ea typeface="ＭＳ Ｐゴシック" charset="-128"/>
                <a:sym typeface="Symbol" charset="2"/>
              </a:rPr>
              <a:t>n</a:t>
            </a:r>
            <a:r>
              <a:rPr lang="de-DE" altLang="x-none">
                <a:latin typeface="Calibri" charset="0"/>
                <a:ea typeface="ＭＳ Ｐゴシック" charset="-128"/>
              </a:rPr>
              <a:t>) be the payoff vector in a Nash equilibrium of </a:t>
            </a:r>
            <a:r>
              <a:rPr lang="de-DE" altLang="x-none" i="1">
                <a:latin typeface="Calibri" charset="0"/>
                <a:ea typeface="ＭＳ Ｐゴシック" charset="-128"/>
              </a:rPr>
              <a:t>G</a:t>
            </a:r>
            <a:r>
              <a:rPr lang="de-DE" altLang="x-none">
                <a:latin typeface="Calibri" charset="0"/>
                <a:ea typeface="ＭＳ Ｐゴシック" charset="-128"/>
              </a:rPr>
              <a:t> and let </a:t>
            </a:r>
            <a:r>
              <a:rPr lang="de-DE" altLang="x-none" b="1" i="1">
                <a:latin typeface="Calibri" charset="0"/>
                <a:ea typeface="ＭＳ Ｐゴシック" charset="-128"/>
              </a:rPr>
              <a:t>x</a:t>
            </a:r>
            <a:r>
              <a:rPr lang="de-DE" altLang="x-none">
                <a:latin typeface="Calibri" charset="0"/>
                <a:ea typeface="ＭＳ Ｐゴシック" charset="-128"/>
              </a:rPr>
              <a:t> = (</a:t>
            </a:r>
            <a:r>
              <a:rPr lang="de-DE" altLang="x-none" i="1">
                <a:latin typeface="Calibri" charset="0"/>
                <a:ea typeface="ＭＳ Ｐゴシック" charset="-128"/>
                <a:sym typeface="Symbol" charset="2"/>
              </a:rPr>
              <a:t>x</a:t>
            </a:r>
            <a:r>
              <a:rPr lang="de-DE" altLang="x-none" baseline="-25000">
                <a:latin typeface="Calibri" charset="0"/>
                <a:ea typeface="ＭＳ Ｐゴシック" charset="-128"/>
                <a:sym typeface="Symbol" charset="2"/>
              </a:rPr>
              <a:t>1</a:t>
            </a:r>
            <a:r>
              <a:rPr lang="de-DE" altLang="x-none">
                <a:latin typeface="Calibri" charset="0"/>
                <a:ea typeface="ＭＳ Ｐゴシック" charset="-128"/>
                <a:sym typeface="Symbol" charset="2"/>
              </a:rPr>
              <a:t>, ..., </a:t>
            </a:r>
            <a:r>
              <a:rPr lang="de-DE" altLang="x-none" i="1">
                <a:latin typeface="Calibri" charset="0"/>
                <a:ea typeface="ＭＳ Ｐゴシック" charset="-128"/>
                <a:sym typeface="Symbol" charset="2"/>
              </a:rPr>
              <a:t>x</a:t>
            </a:r>
            <a:r>
              <a:rPr lang="de-DE" altLang="x-none" i="1" baseline="-25000">
                <a:latin typeface="Calibri" charset="0"/>
                <a:ea typeface="ＭＳ Ｐゴシック" charset="-128"/>
                <a:sym typeface="Symbol" charset="2"/>
              </a:rPr>
              <a:t>n</a:t>
            </a:r>
            <a:r>
              <a:rPr lang="de-DE" altLang="x-none">
                <a:latin typeface="Calibri" charset="0"/>
                <a:ea typeface="ＭＳ Ｐゴシック" charset="-128"/>
              </a:rPr>
              <a:t>) be a </a:t>
            </a:r>
            <a:r>
              <a:rPr lang="de-DE" altLang="x-none" b="1">
                <a:latin typeface="Calibri" charset="0"/>
                <a:ea typeface="ＭＳ Ｐゴシック" charset="-128"/>
              </a:rPr>
              <a:t>feasible</a:t>
            </a:r>
            <a:r>
              <a:rPr lang="de-DE" altLang="x-none">
                <a:latin typeface="Calibri" charset="0"/>
                <a:ea typeface="ＭＳ Ｐゴシック" charset="-128"/>
              </a:rPr>
              <a:t> payoff vector in </a:t>
            </a:r>
            <a:r>
              <a:rPr lang="de-DE" altLang="x-none" i="1">
                <a:latin typeface="Calibri" charset="0"/>
                <a:ea typeface="ＭＳ Ｐゴシック" charset="-128"/>
              </a:rPr>
              <a:t>G,</a:t>
            </a:r>
            <a:r>
              <a:rPr lang="de-DE" altLang="x-none">
                <a:latin typeface="Calibri" charset="0"/>
                <a:ea typeface="ＭＳ Ｐゴシック" charset="-128"/>
              </a:rPr>
              <a:t> and let </a:t>
            </a:r>
            <a:r>
              <a:rPr lang="de-DE" altLang="x-none" i="1">
                <a:latin typeface="Calibri" charset="0"/>
                <a:ea typeface="ＭＳ Ｐゴシック" charset="-128"/>
              </a:rPr>
              <a:t>x</a:t>
            </a:r>
            <a:r>
              <a:rPr lang="de-DE" altLang="x-none" i="1" baseline="-25000">
                <a:latin typeface="Calibri" charset="0"/>
                <a:ea typeface="ＭＳ Ｐゴシック" charset="-128"/>
              </a:rPr>
              <a:t>i</a:t>
            </a:r>
            <a:r>
              <a:rPr lang="de-DE" altLang="x-none">
                <a:latin typeface="Calibri" charset="0"/>
                <a:ea typeface="ＭＳ Ｐゴシック" charset="-128"/>
              </a:rPr>
              <a:t> &gt; </a:t>
            </a:r>
            <a:r>
              <a:rPr lang="de-DE" altLang="x-none" i="1">
                <a:latin typeface="Calibri" charset="0"/>
                <a:ea typeface="ＭＳ Ｐゴシック" charset="-128"/>
              </a:rPr>
              <a:t>e</a:t>
            </a:r>
            <a:r>
              <a:rPr lang="de-DE" altLang="x-none" i="1" baseline="-25000">
                <a:latin typeface="Calibri" charset="0"/>
                <a:ea typeface="ＭＳ Ｐゴシック" charset="-128"/>
              </a:rPr>
              <a:t>i</a:t>
            </a:r>
            <a:r>
              <a:rPr lang="de-DE" altLang="x-none">
                <a:latin typeface="Calibri" charset="0"/>
                <a:ea typeface="ＭＳ Ｐゴシック" charset="-128"/>
              </a:rPr>
              <a:t> for all players </a:t>
            </a:r>
            <a:r>
              <a:rPr lang="de-DE" altLang="x-none" i="1">
                <a:latin typeface="Calibri" charset="0"/>
                <a:ea typeface="ＭＳ Ｐゴシック" charset="-128"/>
              </a:rPr>
              <a:t>i</a:t>
            </a:r>
            <a:r>
              <a:rPr lang="de-DE" altLang="x-none">
                <a:latin typeface="Calibri" charset="0"/>
                <a:ea typeface="ＭＳ Ｐゴシック" charset="-128"/>
              </a:rPr>
              <a:t> .</a:t>
            </a:r>
          </a:p>
          <a:p>
            <a:pPr lvl="1"/>
            <a:r>
              <a:rPr lang="de-DE" altLang="x-none">
                <a:latin typeface="Calibri" charset="0"/>
                <a:ea typeface="ＭＳ Ｐゴシック" charset="-128"/>
              </a:rPr>
              <a:t>If </a:t>
            </a:r>
            <a:r>
              <a:rPr lang="de-DE" altLang="x-none" i="1">
                <a:latin typeface="Calibri" charset="0"/>
                <a:ea typeface="ＭＳ Ｐゴシック" charset="-128"/>
                <a:sym typeface="Symbol" charset="2"/>
              </a:rPr>
              <a:t></a:t>
            </a:r>
            <a:r>
              <a:rPr lang="de-DE" altLang="x-none">
                <a:latin typeface="Calibri" charset="0"/>
                <a:ea typeface="ＭＳ Ｐゴシック" charset="-128"/>
              </a:rPr>
              <a:t>  close enough to 1, then there </a:t>
            </a:r>
            <a:r>
              <a:rPr lang="de-DE" altLang="x-none" b="1">
                <a:latin typeface="Calibri" charset="0"/>
                <a:ea typeface="ＭＳ Ｐゴシック" charset="-128"/>
              </a:rPr>
              <a:t>exists</a:t>
            </a:r>
            <a:r>
              <a:rPr lang="de-DE" altLang="x-none">
                <a:latin typeface="Calibri" charset="0"/>
                <a:ea typeface="ＭＳ Ｐゴシック" charset="-128"/>
              </a:rPr>
              <a:t> a </a:t>
            </a:r>
            <a:r>
              <a:rPr lang="de-DE" altLang="x-none" b="1">
                <a:latin typeface="Calibri" charset="0"/>
                <a:ea typeface="ＭＳ Ｐゴシック" charset="-128"/>
              </a:rPr>
              <a:t>subgame perfect Nash equilibrium </a:t>
            </a:r>
            <a:r>
              <a:rPr lang="de-DE" altLang="x-none">
                <a:latin typeface="Calibri" charset="0"/>
                <a:ea typeface="ＭＳ Ｐゴシック" charset="-128"/>
              </a:rPr>
              <a:t>of the </a:t>
            </a:r>
            <a:r>
              <a:rPr lang="de-DE" altLang="x-none" b="1">
                <a:latin typeface="Calibri" charset="0"/>
                <a:ea typeface="ＭＳ Ｐゴシック" charset="-128"/>
              </a:rPr>
              <a:t>infinitely repeated game </a:t>
            </a:r>
            <a:r>
              <a:rPr lang="de-DE" altLang="x-none" i="1">
                <a:latin typeface="Calibri" charset="0"/>
                <a:ea typeface="ＭＳ Ｐゴシック" charset="-128"/>
              </a:rPr>
              <a:t>G</a:t>
            </a:r>
            <a:r>
              <a:rPr lang="de-DE" altLang="x-none">
                <a:latin typeface="Calibri" charset="0"/>
                <a:ea typeface="ＭＳ Ｐゴシック" charset="-128"/>
              </a:rPr>
              <a:t>(</a:t>
            </a:r>
            <a:r>
              <a:rPr lang="de-DE" altLang="x-none">
                <a:latin typeface="Calibri" charset="0"/>
                <a:ea typeface="ＭＳ Ｐゴシック" charset="-128"/>
                <a:sym typeface="Symbol" charset="2"/>
              </a:rPr>
              <a:t>,</a:t>
            </a:r>
            <a:r>
              <a:rPr lang="de-DE" altLang="x-none">
                <a:latin typeface="Calibri" charset="0"/>
                <a:ea typeface="ＭＳ Ｐゴシック" charset="-128"/>
              </a:rPr>
              <a:t> </a:t>
            </a:r>
            <a:r>
              <a:rPr lang="de-DE" altLang="x-none" i="1">
                <a:latin typeface="Calibri" charset="0"/>
                <a:ea typeface="ＭＳ Ｐゴシック" charset="-128"/>
                <a:sym typeface="Symbol" charset="2"/>
              </a:rPr>
              <a:t></a:t>
            </a:r>
            <a:r>
              <a:rPr lang="de-DE" altLang="x-none">
                <a:latin typeface="Calibri" charset="0"/>
                <a:ea typeface="ＭＳ Ｐゴシック" charset="-128"/>
              </a:rPr>
              <a:t> ) which implements the payoff vector </a:t>
            </a:r>
            <a:r>
              <a:rPr lang="de-DE" altLang="x-none" i="1">
                <a:latin typeface="Calibri" charset="0"/>
                <a:ea typeface="ＭＳ Ｐゴシック" charset="-128"/>
              </a:rPr>
              <a:t>x</a:t>
            </a:r>
            <a:r>
              <a:rPr lang="de-DE" altLang="x-none">
                <a:latin typeface="Calibri" charset="0"/>
                <a:ea typeface="ＭＳ Ｐゴシック" charset="-128"/>
              </a:rPr>
              <a:t> als average payoff.</a:t>
            </a:r>
          </a:p>
          <a:p>
            <a:r>
              <a:rPr lang="de-DE" altLang="x-none">
                <a:latin typeface="Calibri" charset="0"/>
                <a:ea typeface="ＭＳ Ｐゴシック" charset="-128"/>
              </a:rPr>
              <a:t>In other words: any feasible payoff combination (</a:t>
            </a:r>
            <a:r>
              <a:rPr lang="de-DE" altLang="x-none" i="1">
                <a:latin typeface="Calibri" charset="0"/>
                <a:ea typeface="ＭＳ Ｐゴシック" charset="-128"/>
                <a:sym typeface="Symbol" charset="2"/>
              </a:rPr>
              <a:t>x</a:t>
            </a:r>
            <a:r>
              <a:rPr lang="de-DE" altLang="x-none" baseline="-25000">
                <a:latin typeface="Calibri" charset="0"/>
                <a:ea typeface="ＭＳ Ｐゴシック" charset="-128"/>
                <a:sym typeface="Symbol" charset="2"/>
              </a:rPr>
              <a:t>1</a:t>
            </a:r>
            <a:r>
              <a:rPr lang="de-DE" altLang="x-none">
                <a:latin typeface="Calibri" charset="0"/>
                <a:ea typeface="ＭＳ Ｐゴシック" charset="-128"/>
                <a:sym typeface="Symbol" charset="2"/>
              </a:rPr>
              <a:t>, ..., </a:t>
            </a:r>
            <a:r>
              <a:rPr lang="de-DE" altLang="x-none" i="1">
                <a:latin typeface="Calibri" charset="0"/>
                <a:ea typeface="ＭＳ Ｐゴシック" charset="-128"/>
                <a:sym typeface="Symbol" charset="2"/>
              </a:rPr>
              <a:t>x</a:t>
            </a:r>
            <a:r>
              <a:rPr lang="de-DE" altLang="x-none" i="1" baseline="-25000">
                <a:latin typeface="Calibri" charset="0"/>
                <a:ea typeface="ＭＳ Ｐゴシック" charset="-128"/>
                <a:sym typeface="Symbol" charset="2"/>
              </a:rPr>
              <a:t>n</a:t>
            </a:r>
            <a:r>
              <a:rPr lang="de-DE" altLang="x-none">
                <a:latin typeface="Calibri" charset="0"/>
                <a:ea typeface="ＭＳ Ｐゴシック" charset="-128"/>
              </a:rPr>
              <a:t>) (with </a:t>
            </a:r>
            <a:r>
              <a:rPr lang="de-DE" altLang="x-none" i="1">
                <a:latin typeface="Calibri" charset="0"/>
                <a:ea typeface="ＭＳ Ｐゴシック" charset="-128"/>
              </a:rPr>
              <a:t>x</a:t>
            </a:r>
            <a:r>
              <a:rPr lang="de-DE" altLang="x-none" i="1" baseline="-25000">
                <a:latin typeface="Calibri" charset="0"/>
                <a:ea typeface="ＭＳ Ｐゴシック" charset="-128"/>
              </a:rPr>
              <a:t>i</a:t>
            </a:r>
            <a:r>
              <a:rPr lang="de-DE" altLang="x-none">
                <a:latin typeface="Calibri" charset="0"/>
                <a:ea typeface="ＭＳ Ｐゴシック" charset="-128"/>
              </a:rPr>
              <a:t> &gt; </a:t>
            </a:r>
            <a:r>
              <a:rPr lang="de-DE" altLang="x-none" i="1">
                <a:latin typeface="Calibri" charset="0"/>
                <a:ea typeface="ＭＳ Ｐゴシック" charset="-128"/>
              </a:rPr>
              <a:t>e</a:t>
            </a:r>
            <a:r>
              <a:rPr lang="de-DE" altLang="x-none" i="1" baseline="-25000">
                <a:latin typeface="Calibri" charset="0"/>
                <a:ea typeface="ＭＳ Ｐゴシック" charset="-128"/>
              </a:rPr>
              <a:t>i</a:t>
            </a:r>
            <a:r>
              <a:rPr lang="de-DE" altLang="x-none">
                <a:latin typeface="Calibri" charset="0"/>
                <a:ea typeface="ＭＳ Ｐゴシック" charset="-128"/>
              </a:rPr>
              <a:t> for all players </a:t>
            </a:r>
            <a:r>
              <a:rPr lang="de-DE" altLang="x-none" i="1">
                <a:latin typeface="Calibri" charset="0"/>
                <a:ea typeface="ＭＳ Ｐゴシック" charset="-128"/>
              </a:rPr>
              <a:t>i</a:t>
            </a:r>
            <a:r>
              <a:rPr lang="de-DE" altLang="x-none">
                <a:latin typeface="Calibri" charset="0"/>
                <a:ea typeface="ＭＳ Ｐゴシック" charset="-128"/>
              </a:rPr>
              <a:t>) can be implemented by some trigger strategies in an infinite game.</a:t>
            </a: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16</a:t>
            </a:fld>
            <a:endParaRPr lang="en-US" altLang="en-US"/>
          </a:p>
        </p:txBody>
      </p:sp>
    </p:spTree>
    <p:extLst>
      <p:ext uri="{BB962C8B-B14F-4D97-AF65-F5344CB8AC3E}">
        <p14:creationId xmlns:p14="http://schemas.microsoft.com/office/powerpoint/2010/main" val="28276759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Box 3"/>
          <p:cNvSpPr txBox="1">
            <a:spLocks noChangeArrowheads="1"/>
          </p:cNvSpPr>
          <p:nvPr/>
        </p:nvSpPr>
        <p:spPr bwMode="auto">
          <a:xfrm>
            <a:off x="6553200" y="6172200"/>
            <a:ext cx="1219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FF0000"/>
                </a:solidFill>
              </a:rPr>
              <a:t>Player 1</a:t>
            </a:r>
          </a:p>
        </p:txBody>
      </p:sp>
      <p:sp>
        <p:nvSpPr>
          <p:cNvPr id="87" name="TextBox 86"/>
          <p:cNvSpPr txBox="1"/>
          <p:nvPr/>
        </p:nvSpPr>
        <p:spPr>
          <a:xfrm>
            <a:off x="5161002" y="4281098"/>
            <a:ext cx="553998" cy="1205302"/>
          </a:xfrm>
          <a:prstGeom prst="rect">
            <a:avLst/>
          </a:prstGeom>
          <a:noFill/>
        </p:spPr>
        <p:txBody>
          <a:bodyPr vert="vert270">
            <a:spAutoFit/>
          </a:bodyPr>
          <a:lstStyle/>
          <a:p>
            <a:pPr>
              <a:defRPr/>
            </a:pPr>
            <a:r>
              <a:rPr lang="en-US" b="1" dirty="0">
                <a:solidFill>
                  <a:srgbClr val="0000FF"/>
                </a:solidFill>
                <a:latin typeface="Calibri" pitchFamily="34" charset="0"/>
                <a:ea typeface="+mn-ea"/>
              </a:rPr>
              <a:t>Player 2</a:t>
            </a:r>
          </a:p>
        </p:txBody>
      </p:sp>
      <p:sp>
        <p:nvSpPr>
          <p:cNvPr id="49155"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Infinitely repeated games</a:t>
            </a:r>
          </a:p>
        </p:txBody>
      </p:sp>
      <p:sp>
        <p:nvSpPr>
          <p:cNvPr id="35843" name="Rectangle 3"/>
          <p:cNvSpPr>
            <a:spLocks noGrp="1" noChangeArrowheads="1"/>
          </p:cNvSpPr>
          <p:nvPr>
            <p:ph idx="1"/>
          </p:nvPr>
        </p:nvSpPr>
        <p:spPr>
          <a:xfrm>
            <a:off x="-76200" y="990600"/>
            <a:ext cx="5638800" cy="5486400"/>
          </a:xfrm>
        </p:spPr>
        <p:txBody>
          <a:bodyPr/>
          <a:lstStyle/>
          <a:p>
            <a:pPr eaLnBrk="1" hangingPunct="1">
              <a:lnSpc>
                <a:spcPct val="80000"/>
              </a:lnSpc>
              <a:buFont typeface="Wingdings" pitchFamily="2" charset="2"/>
              <a:buChar char="§"/>
              <a:defRPr/>
            </a:pPr>
            <a:r>
              <a:rPr lang="en-US" dirty="0">
                <a:ea typeface="+mn-ea"/>
                <a:cs typeface="+mn-cs"/>
              </a:rPr>
              <a:t>What does that mean?</a:t>
            </a:r>
          </a:p>
          <a:p>
            <a:pPr lvl="1" eaLnBrk="1" hangingPunct="1">
              <a:lnSpc>
                <a:spcPct val="80000"/>
              </a:lnSpc>
              <a:defRPr/>
            </a:pPr>
            <a:r>
              <a:rPr lang="en-US" dirty="0"/>
              <a:t>Payoff vectors</a:t>
            </a:r>
          </a:p>
          <a:p>
            <a:pPr lvl="1" eaLnBrk="1" hangingPunct="1">
              <a:lnSpc>
                <a:spcPct val="80000"/>
              </a:lnSpc>
              <a:defRPr/>
            </a:pPr>
            <a:r>
              <a:rPr lang="en-US" dirty="0"/>
              <a:t>Feasible payoff vectors</a:t>
            </a:r>
          </a:p>
          <a:p>
            <a:pPr lvl="1" eaLnBrk="1" hangingPunct="1">
              <a:lnSpc>
                <a:spcPct val="80000"/>
              </a:lnSpc>
              <a:defRPr/>
            </a:pPr>
            <a:r>
              <a:rPr lang="en-US" dirty="0"/>
              <a:t>with </a:t>
            </a:r>
            <a:r>
              <a:rPr lang="de-DE" i="1" dirty="0"/>
              <a:t>x</a:t>
            </a:r>
            <a:r>
              <a:rPr lang="de-DE" i="1" baseline="-25000" dirty="0"/>
              <a:t>i</a:t>
            </a:r>
            <a:r>
              <a:rPr lang="de-DE" dirty="0"/>
              <a:t> &gt; </a:t>
            </a:r>
            <a:r>
              <a:rPr lang="de-DE" i="1" dirty="0"/>
              <a:t>e</a:t>
            </a:r>
            <a:r>
              <a:rPr lang="de-DE" i="1" baseline="-25000" dirty="0"/>
              <a:t>i</a:t>
            </a:r>
            <a:r>
              <a:rPr lang="de-DE" dirty="0"/>
              <a:t> for all players </a:t>
            </a:r>
            <a:r>
              <a:rPr lang="de-DE" i="1" dirty="0"/>
              <a:t>i</a:t>
            </a:r>
            <a:r>
              <a:rPr lang="de-DE" dirty="0"/>
              <a:t> </a:t>
            </a:r>
          </a:p>
          <a:p>
            <a:pPr eaLnBrk="1" hangingPunct="1">
              <a:lnSpc>
                <a:spcPct val="80000"/>
              </a:lnSpc>
              <a:buFont typeface="Wingdings" pitchFamily="2" charset="2"/>
              <a:buChar char="§"/>
              <a:defRPr/>
            </a:pPr>
            <a:r>
              <a:rPr lang="de-DE" b="1" dirty="0">
                <a:ea typeface="+mn-ea"/>
                <a:cs typeface="+mn-cs"/>
              </a:rPr>
              <a:t>Folk theorem</a:t>
            </a:r>
            <a:r>
              <a:rPr lang="de-DE" dirty="0">
                <a:ea typeface="+mn-ea"/>
                <a:cs typeface="+mn-cs"/>
              </a:rPr>
              <a:t>: Each point in the green area can be implemented as average payoff, by </a:t>
            </a:r>
            <a:r>
              <a:rPr lang="de-DE" dirty="0">
                <a:solidFill>
                  <a:schemeClr val="tx2">
                    <a:lumMod val="60000"/>
                    <a:lumOff val="40000"/>
                  </a:schemeClr>
                </a:solidFill>
                <a:ea typeface="+mn-ea"/>
                <a:cs typeface="+mn-cs"/>
              </a:rPr>
              <a:t>a) </a:t>
            </a:r>
            <a:r>
              <a:rPr lang="de-DE" dirty="0">
                <a:ea typeface="+mn-ea"/>
                <a:cs typeface="+mn-cs"/>
              </a:rPr>
              <a:t>playing a </a:t>
            </a:r>
            <a:r>
              <a:rPr lang="de-DE" b="1" dirty="0">
                <a:ea typeface="+mn-ea"/>
                <a:cs typeface="+mn-cs"/>
              </a:rPr>
              <a:t>combination plan</a:t>
            </a:r>
            <a:r>
              <a:rPr lang="de-DE" dirty="0">
                <a:ea typeface="+mn-ea"/>
                <a:cs typeface="+mn-cs"/>
              </a:rPr>
              <a:t> over the 4 cells </a:t>
            </a:r>
            <a:r>
              <a:rPr lang="de-DE" b="1" dirty="0">
                <a:ea typeface="+mn-ea"/>
                <a:cs typeface="+mn-cs"/>
              </a:rPr>
              <a:t>and </a:t>
            </a:r>
            <a:r>
              <a:rPr lang="de-DE" dirty="0">
                <a:solidFill>
                  <a:schemeClr val="tx2">
                    <a:lumMod val="60000"/>
                    <a:lumOff val="40000"/>
                  </a:schemeClr>
                </a:solidFill>
                <a:ea typeface="+mn-ea"/>
                <a:cs typeface="+mn-cs"/>
              </a:rPr>
              <a:t>b)</a:t>
            </a:r>
            <a:r>
              <a:rPr lang="de-DE" dirty="0">
                <a:ea typeface="+mn-ea"/>
                <a:cs typeface="+mn-cs"/>
              </a:rPr>
              <a:t> </a:t>
            </a:r>
            <a:r>
              <a:rPr lang="de-DE" b="1" dirty="0">
                <a:ea typeface="+mn-ea"/>
                <a:cs typeface="+mn-cs"/>
              </a:rPr>
              <a:t>threatening</a:t>
            </a:r>
            <a:r>
              <a:rPr lang="de-DE" dirty="0">
                <a:ea typeface="+mn-ea"/>
                <a:cs typeface="+mn-cs"/>
              </a:rPr>
              <a:t> to always play (2,2) if somebody deviates from this plan</a:t>
            </a:r>
          </a:p>
          <a:p>
            <a:pPr eaLnBrk="1" hangingPunct="1">
              <a:lnSpc>
                <a:spcPct val="80000"/>
              </a:lnSpc>
              <a:buFont typeface="Wingdings" pitchFamily="2" charset="2"/>
              <a:buChar char="§"/>
              <a:defRPr/>
            </a:pPr>
            <a:r>
              <a:rPr lang="de-DE" dirty="0">
                <a:ea typeface="+mn-ea"/>
                <a:cs typeface="+mn-cs"/>
              </a:rPr>
              <a:t>Note: </a:t>
            </a:r>
            <a:r>
              <a:rPr lang="de-DE" b="1" dirty="0">
                <a:ea typeface="+mn-ea"/>
                <a:cs typeface="+mn-cs"/>
              </a:rPr>
              <a:t>(2,2) is a credible threat</a:t>
            </a:r>
            <a:r>
              <a:rPr lang="de-DE" dirty="0">
                <a:ea typeface="+mn-ea"/>
                <a:cs typeface="+mn-cs"/>
              </a:rPr>
              <a:t>, as it is a stage game </a:t>
            </a:r>
            <a:r>
              <a:rPr lang="de-DE" b="1" dirty="0">
                <a:ea typeface="+mn-ea"/>
                <a:cs typeface="+mn-cs"/>
              </a:rPr>
              <a:t>equilibrium</a:t>
            </a:r>
            <a:r>
              <a:rPr lang="de-DE" dirty="0">
                <a:ea typeface="+mn-ea"/>
                <a:cs typeface="+mn-cs"/>
              </a:rPr>
              <a:t>, and </a:t>
            </a:r>
            <a:r>
              <a:rPr lang="de-DE" b="1" dirty="0">
                <a:ea typeface="+mn-ea"/>
                <a:cs typeface="+mn-cs"/>
              </a:rPr>
              <a:t>worse</a:t>
            </a:r>
            <a:r>
              <a:rPr lang="de-DE" dirty="0">
                <a:ea typeface="+mn-ea"/>
                <a:cs typeface="+mn-cs"/>
              </a:rPr>
              <a:t> than any payoff in the green area.</a:t>
            </a:r>
            <a:endParaRPr lang="en-US" dirty="0">
              <a:ea typeface="+mn-ea"/>
              <a:cs typeface="+mn-cs"/>
            </a:endParaRP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
        <p:nvSpPr>
          <p:cNvPr id="4" name="Freeform 52"/>
          <p:cNvSpPr>
            <a:spLocks/>
          </p:cNvSpPr>
          <p:nvPr/>
        </p:nvSpPr>
        <p:spPr bwMode="auto">
          <a:xfrm>
            <a:off x="6019800" y="3505200"/>
            <a:ext cx="2286000" cy="2286000"/>
          </a:xfrm>
          <a:custGeom>
            <a:avLst/>
            <a:gdLst>
              <a:gd name="T0" fmla="*/ 0 w 1440"/>
              <a:gd name="T1" fmla="*/ 0 h 1440"/>
              <a:gd name="T2" fmla="*/ 2147483646 w 1440"/>
              <a:gd name="T3" fmla="*/ 2147483646 h 1440"/>
              <a:gd name="T4" fmla="*/ 2147483646 w 1440"/>
              <a:gd name="T5" fmla="*/ 2147483646 h 1440"/>
              <a:gd name="T6" fmla="*/ 2147483646 w 1440"/>
              <a:gd name="T7" fmla="*/ 2147483646 h 1440"/>
              <a:gd name="T8" fmla="*/ 0 w 1440"/>
              <a:gd name="T9" fmla="*/ 0 h 1440"/>
              <a:gd name="T10" fmla="*/ 0 60000 65536"/>
              <a:gd name="T11" fmla="*/ 0 60000 65536"/>
              <a:gd name="T12" fmla="*/ 0 60000 65536"/>
              <a:gd name="T13" fmla="*/ 0 60000 65536"/>
              <a:gd name="T14" fmla="*/ 0 60000 65536"/>
              <a:gd name="T15" fmla="*/ 0 w 1440"/>
              <a:gd name="T16" fmla="*/ 0 h 1440"/>
              <a:gd name="T17" fmla="*/ 1440 w 1440"/>
              <a:gd name="T18" fmla="*/ 1440 h 1440"/>
            </a:gdLst>
            <a:ahLst/>
            <a:cxnLst>
              <a:cxn ang="T10">
                <a:pos x="T0" y="T1"/>
              </a:cxn>
              <a:cxn ang="T11">
                <a:pos x="T2" y="T3"/>
              </a:cxn>
              <a:cxn ang="T12">
                <a:pos x="T4" y="T5"/>
              </a:cxn>
              <a:cxn ang="T13">
                <a:pos x="T6" y="T7"/>
              </a:cxn>
              <a:cxn ang="T14">
                <a:pos x="T8" y="T9"/>
              </a:cxn>
            </a:cxnLst>
            <a:rect l="T15" t="T16" r="T17" b="T18"/>
            <a:pathLst>
              <a:path w="1440" h="1440">
                <a:moveTo>
                  <a:pt x="0" y="0"/>
                </a:moveTo>
                <a:lnTo>
                  <a:pt x="288" y="1152"/>
                </a:lnTo>
                <a:lnTo>
                  <a:pt x="1440" y="1440"/>
                </a:lnTo>
                <a:lnTo>
                  <a:pt x="1152" y="288"/>
                </a:lnTo>
                <a:lnTo>
                  <a:pt x="0" y="0"/>
                </a:lnTo>
                <a:close/>
              </a:path>
            </a:pathLst>
          </a:custGeom>
          <a:solidFill>
            <a:schemeClr val="accent1">
              <a:alpha val="50195"/>
            </a:schemeClr>
          </a:solidFill>
          <a:ln w="9525">
            <a:solidFill>
              <a:schemeClr val="tx1"/>
            </a:solidFill>
            <a:round/>
            <a:headEnd/>
            <a:tailEnd/>
          </a:ln>
        </p:spPr>
        <p:txBody>
          <a:bodyPr/>
          <a:lstStyle/>
          <a:p>
            <a:endParaRPr lang="en-US"/>
          </a:p>
        </p:txBody>
      </p:sp>
      <p:graphicFrame>
        <p:nvGraphicFramePr>
          <p:cNvPr id="55" name="Content Placeholder 4"/>
          <p:cNvGraphicFramePr>
            <a:graphicFrameLocks noGrp="1"/>
          </p:cNvGraphicFramePr>
          <p:nvPr/>
        </p:nvGraphicFramePr>
        <p:xfrm>
          <a:off x="6802438" y="1066800"/>
          <a:ext cx="2133600" cy="1800225"/>
        </p:xfrm>
        <a:graphic>
          <a:graphicData uri="http://schemas.openxmlformats.org/drawingml/2006/table">
            <a:tbl>
              <a:tblPr/>
              <a:tblGrid>
                <a:gridCol w="573087">
                  <a:extLst>
                    <a:ext uri="{9D8B030D-6E8A-4147-A177-3AD203B41FA5}">
                      <a16:colId xmlns:a16="http://schemas.microsoft.com/office/drawing/2014/main" val="20000"/>
                    </a:ext>
                  </a:extLst>
                </a:gridCol>
                <a:gridCol w="849313">
                  <a:extLst>
                    <a:ext uri="{9D8B030D-6E8A-4147-A177-3AD203B41FA5}">
                      <a16:colId xmlns:a16="http://schemas.microsoft.com/office/drawing/2014/main" val="20001"/>
                    </a:ext>
                  </a:extLst>
                </a:gridCol>
                <a:gridCol w="711200">
                  <a:extLst>
                    <a:ext uri="{9D8B030D-6E8A-4147-A177-3AD203B41FA5}">
                      <a16:colId xmlns:a16="http://schemas.microsoft.com/office/drawing/2014/main" val="20002"/>
                    </a:ext>
                  </a:extLst>
                </a:gridCol>
              </a:tblGrid>
              <a:tr h="3968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marL="45720" marR="45720" marT="45728" marB="4572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7016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D</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rgbClr val="0000FF"/>
                          </a:solidFill>
                          <a:effectLst/>
                          <a:latin typeface="Calibri" charset="0"/>
                          <a:ea typeface="ＭＳ Ｐゴシック" charset="-128"/>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rgbClr val="FF0000"/>
                          </a:solidFill>
                          <a:effectLst/>
                          <a:latin typeface="Calibri" charset="0"/>
                          <a:ea typeface="ＭＳ Ｐゴシック" charset="-128"/>
                        </a:rPr>
                        <a:t>2</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rgbClr val="0000FF"/>
                          </a:solidFill>
                          <a:effectLst/>
                          <a:latin typeface="Calibri" charset="0"/>
                          <a:ea typeface="ＭＳ Ｐゴシック" charset="-128"/>
                        </a:rPr>
                        <a:t>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rgbClr val="FF0000"/>
                          </a:solidFill>
                          <a:effectLst/>
                          <a:latin typeface="Calibri" charset="0"/>
                          <a:ea typeface="ＭＳ Ｐゴシック" charset="-128"/>
                        </a:rPr>
                        <a:t>6</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016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C</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rgbClr val="0000FF"/>
                          </a:solidFill>
                          <a:effectLst/>
                          <a:latin typeface="Calibri"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rgbClr val="FF0000"/>
                          </a:solidFill>
                          <a:effectLst/>
                          <a:latin typeface="Calibri" charset="0"/>
                          <a:ea typeface="ＭＳ Ｐゴシック" charset="-128"/>
                        </a:rPr>
                        <a:t>1</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rgbClr val="0000FF"/>
                          </a:solidFill>
                          <a:effectLst/>
                          <a:latin typeface="Calibri"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rgbClr val="FF0000"/>
                          </a:solidFill>
                          <a:effectLst/>
                          <a:latin typeface="Calibri" charset="0"/>
                          <a:ea typeface="ＭＳ Ｐゴシック" charset="-128"/>
                        </a:rPr>
                        <a:t>5</a:t>
                      </a:r>
                    </a:p>
                  </a:txBody>
                  <a:tcPr marL="45720" marR="4572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6" name="TextBox 3"/>
          <p:cNvSpPr txBox="1">
            <a:spLocks noChangeArrowheads="1"/>
          </p:cNvSpPr>
          <p:nvPr/>
        </p:nvSpPr>
        <p:spPr bwMode="auto">
          <a:xfrm>
            <a:off x="7259638" y="609600"/>
            <a:ext cx="1219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57" name="TextBox 56"/>
          <p:cNvSpPr txBox="1"/>
          <p:nvPr/>
        </p:nvSpPr>
        <p:spPr>
          <a:xfrm>
            <a:off x="6324600" y="1447800"/>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cxnSp>
        <p:nvCxnSpPr>
          <p:cNvPr id="59" name="Shape 58"/>
          <p:cNvCxnSpPr/>
          <p:nvPr/>
        </p:nvCxnSpPr>
        <p:spPr bwMode="auto">
          <a:xfrm>
            <a:off x="3200400" y="1600200"/>
            <a:ext cx="3086100" cy="1447800"/>
          </a:xfrm>
          <a:prstGeom prst="bentConnector2">
            <a:avLst/>
          </a:prstGeom>
          <a:solidFill>
            <a:schemeClr val="accent1"/>
          </a:solidFill>
          <a:ln w="38100" cap="flat" cmpd="sng" algn="ctr">
            <a:solidFill>
              <a:schemeClr val="tx2">
                <a:lumMod val="60000"/>
                <a:lumOff val="40000"/>
              </a:schemeClr>
            </a:solidFill>
            <a:prstDash val="solid"/>
            <a:round/>
            <a:headEnd type="none" w="med" len="med"/>
            <a:tailEnd type="arrow"/>
          </a:ln>
          <a:effectLst/>
        </p:spPr>
      </p:cxnSp>
      <p:cxnSp>
        <p:nvCxnSpPr>
          <p:cNvPr id="63" name="Elbow Connector 62"/>
          <p:cNvCxnSpPr/>
          <p:nvPr/>
        </p:nvCxnSpPr>
        <p:spPr bwMode="auto">
          <a:xfrm>
            <a:off x="4343400" y="2057400"/>
            <a:ext cx="1981200" cy="1828800"/>
          </a:xfrm>
          <a:prstGeom prst="bentConnector3">
            <a:avLst>
              <a:gd name="adj1" fmla="val 68783"/>
            </a:avLst>
          </a:prstGeom>
          <a:solidFill>
            <a:schemeClr val="accent1"/>
          </a:solidFill>
          <a:ln w="38100" cap="flat" cmpd="sng" algn="ctr">
            <a:solidFill>
              <a:schemeClr val="accent1">
                <a:lumMod val="75000"/>
              </a:schemeClr>
            </a:solidFill>
            <a:prstDash val="solid"/>
            <a:round/>
            <a:headEnd type="none" w="med" len="med"/>
            <a:tailEnd type="arrow"/>
          </a:ln>
          <a:effectLst/>
        </p:spPr>
      </p:cxnSp>
      <p:grpSp>
        <p:nvGrpSpPr>
          <p:cNvPr id="2" name="Group 83"/>
          <p:cNvGrpSpPr>
            <a:grpSpLocks/>
          </p:cNvGrpSpPr>
          <p:nvPr/>
        </p:nvGrpSpPr>
        <p:grpSpPr bwMode="auto">
          <a:xfrm>
            <a:off x="6488113" y="3646488"/>
            <a:ext cx="1690687" cy="1687512"/>
            <a:chOff x="6487633" y="3646967"/>
            <a:chExt cx="1691640" cy="1687033"/>
          </a:xfrm>
        </p:grpSpPr>
        <p:sp>
          <p:nvSpPr>
            <p:cNvPr id="49205" name="Rectangle 76"/>
            <p:cNvSpPr>
              <a:spLocks noChangeArrowheads="1"/>
            </p:cNvSpPr>
            <p:nvPr/>
          </p:nvSpPr>
          <p:spPr bwMode="auto">
            <a:xfrm>
              <a:off x="6487633" y="3962400"/>
              <a:ext cx="1371600" cy="1371600"/>
            </a:xfrm>
            <a:prstGeom prst="rect">
              <a:avLst/>
            </a:prstGeom>
            <a:solidFill>
              <a:srgbClr val="66FF66"/>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9206" name="Right Triangle 77"/>
            <p:cNvSpPr>
              <a:spLocks noChangeArrowheads="1"/>
            </p:cNvSpPr>
            <p:nvPr/>
          </p:nvSpPr>
          <p:spPr bwMode="auto">
            <a:xfrm>
              <a:off x="6487633" y="3646967"/>
              <a:ext cx="1371600" cy="320040"/>
            </a:xfrm>
            <a:prstGeom prst="rtTriangle">
              <a:avLst/>
            </a:prstGeom>
            <a:solidFill>
              <a:srgbClr val="66FF66"/>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9207" name="Right Triangle 78"/>
            <p:cNvSpPr>
              <a:spLocks noChangeArrowheads="1"/>
            </p:cNvSpPr>
            <p:nvPr/>
          </p:nvSpPr>
          <p:spPr bwMode="auto">
            <a:xfrm>
              <a:off x="7859233" y="3962400"/>
              <a:ext cx="320040" cy="1371600"/>
            </a:xfrm>
            <a:prstGeom prst="rtTriangle">
              <a:avLst/>
            </a:prstGeom>
            <a:solidFill>
              <a:srgbClr val="66FF66"/>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grpSp>
      <p:cxnSp>
        <p:nvCxnSpPr>
          <p:cNvPr id="81" name="Elbow Connector 80"/>
          <p:cNvCxnSpPr>
            <a:cxnSpLocks noChangeShapeType="1"/>
          </p:cNvCxnSpPr>
          <p:nvPr/>
        </p:nvCxnSpPr>
        <p:spPr bwMode="auto">
          <a:xfrm>
            <a:off x="4800600" y="2438400"/>
            <a:ext cx="2362200" cy="2286000"/>
          </a:xfrm>
          <a:prstGeom prst="bentConnector3">
            <a:avLst>
              <a:gd name="adj1" fmla="val 35144"/>
            </a:avLst>
          </a:prstGeom>
          <a:noFill/>
          <a:ln w="38100">
            <a:solidFill>
              <a:srgbClr val="008000"/>
            </a:solidFill>
            <a:round/>
            <a:headEnd/>
            <a:tailEnd type="arrow" w="med" len="med"/>
          </a:ln>
          <a:extLst>
            <a:ext uri="{909E8E84-426E-40DD-AFC4-6F175D3DCCD1}">
              <a14:hiddenFill xmlns:a14="http://schemas.microsoft.com/office/drawing/2010/main">
                <a:noFill/>
              </a14:hiddenFill>
            </a:ext>
          </a:extLst>
        </p:spPr>
      </p:cxnSp>
      <p:grpSp>
        <p:nvGrpSpPr>
          <p:cNvPr id="3" name="Group 38"/>
          <p:cNvGrpSpPr>
            <a:grpSpLocks/>
          </p:cNvGrpSpPr>
          <p:nvPr/>
        </p:nvGrpSpPr>
        <p:grpSpPr bwMode="auto">
          <a:xfrm>
            <a:off x="5181600" y="2895600"/>
            <a:ext cx="3810000" cy="3752850"/>
            <a:chOff x="5181600" y="2895600"/>
            <a:chExt cx="3810000" cy="3752910"/>
          </a:xfrm>
        </p:grpSpPr>
        <p:sp>
          <p:nvSpPr>
            <p:cNvPr id="49192" name="Line 34"/>
            <p:cNvSpPr>
              <a:spLocks noChangeShapeType="1"/>
            </p:cNvSpPr>
            <p:nvPr/>
          </p:nvSpPr>
          <p:spPr bwMode="auto">
            <a:xfrm>
              <a:off x="5562600" y="2895600"/>
              <a:ext cx="0" cy="3352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49193" name="Line 35"/>
            <p:cNvSpPr>
              <a:spLocks noChangeShapeType="1"/>
            </p:cNvSpPr>
            <p:nvPr/>
          </p:nvSpPr>
          <p:spPr bwMode="auto">
            <a:xfrm>
              <a:off x="5562600" y="6248400"/>
              <a:ext cx="3429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94" name="Rectangle 36"/>
            <p:cNvSpPr>
              <a:spLocks noChangeArrowheads="1"/>
            </p:cNvSpPr>
            <p:nvPr/>
          </p:nvSpPr>
          <p:spPr bwMode="auto">
            <a:xfrm>
              <a:off x="5562600" y="3505200"/>
              <a:ext cx="2743200" cy="2743200"/>
            </a:xfrm>
            <a:prstGeom prst="rect">
              <a:avLst/>
            </a:prstGeom>
            <a:noFill/>
            <a:ln w="952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de-DE" altLang="x-none" sz="2400">
                <a:latin typeface="Times New Roman" charset="0"/>
              </a:endParaRPr>
            </a:p>
          </p:txBody>
        </p:sp>
        <p:sp>
          <p:nvSpPr>
            <p:cNvPr id="49195" name="Rectangle 38"/>
            <p:cNvSpPr>
              <a:spLocks noChangeArrowheads="1"/>
            </p:cNvSpPr>
            <p:nvPr/>
          </p:nvSpPr>
          <p:spPr bwMode="auto">
            <a:xfrm>
              <a:off x="5562600" y="3505200"/>
              <a:ext cx="1371600" cy="2743200"/>
            </a:xfrm>
            <a:prstGeom prst="rect">
              <a:avLst/>
            </a:prstGeom>
            <a:noFill/>
            <a:ln w="952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de-DE" altLang="x-none" sz="2400">
                <a:latin typeface="Times New Roman" charset="0"/>
              </a:endParaRPr>
            </a:p>
          </p:txBody>
        </p:sp>
        <p:sp>
          <p:nvSpPr>
            <p:cNvPr id="49196" name="Rectangle 39"/>
            <p:cNvSpPr>
              <a:spLocks noChangeArrowheads="1"/>
            </p:cNvSpPr>
            <p:nvPr/>
          </p:nvSpPr>
          <p:spPr bwMode="auto">
            <a:xfrm>
              <a:off x="6477000" y="3505200"/>
              <a:ext cx="914400" cy="2743200"/>
            </a:xfrm>
            <a:prstGeom prst="rect">
              <a:avLst/>
            </a:prstGeom>
            <a:noFill/>
            <a:ln w="952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de-DE" altLang="x-none" sz="2400">
                <a:latin typeface="Times New Roman" charset="0"/>
              </a:endParaRPr>
            </a:p>
          </p:txBody>
        </p:sp>
        <p:sp>
          <p:nvSpPr>
            <p:cNvPr id="49197" name="Rectangle 40"/>
            <p:cNvSpPr>
              <a:spLocks noChangeArrowheads="1"/>
            </p:cNvSpPr>
            <p:nvPr/>
          </p:nvSpPr>
          <p:spPr bwMode="auto">
            <a:xfrm>
              <a:off x="5562600" y="3505200"/>
              <a:ext cx="457200" cy="2743200"/>
            </a:xfrm>
            <a:prstGeom prst="rect">
              <a:avLst/>
            </a:prstGeom>
            <a:noFill/>
            <a:ln w="952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de-DE" altLang="x-none" sz="2400">
                <a:latin typeface="Times New Roman" charset="0"/>
              </a:endParaRPr>
            </a:p>
          </p:txBody>
        </p:sp>
        <p:sp>
          <p:nvSpPr>
            <p:cNvPr id="49198" name="Rectangle 41"/>
            <p:cNvSpPr>
              <a:spLocks noChangeArrowheads="1"/>
            </p:cNvSpPr>
            <p:nvPr/>
          </p:nvSpPr>
          <p:spPr bwMode="auto">
            <a:xfrm>
              <a:off x="7848600" y="3505200"/>
              <a:ext cx="457200" cy="2743200"/>
            </a:xfrm>
            <a:prstGeom prst="rect">
              <a:avLst/>
            </a:prstGeom>
            <a:noFill/>
            <a:ln w="952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de-DE" altLang="x-none" sz="2400">
                <a:latin typeface="Times New Roman" charset="0"/>
              </a:endParaRPr>
            </a:p>
          </p:txBody>
        </p:sp>
        <p:sp>
          <p:nvSpPr>
            <p:cNvPr id="49199" name="Rectangle 42"/>
            <p:cNvSpPr>
              <a:spLocks noChangeArrowheads="1"/>
            </p:cNvSpPr>
            <p:nvPr/>
          </p:nvSpPr>
          <p:spPr bwMode="auto">
            <a:xfrm>
              <a:off x="5562600" y="4876800"/>
              <a:ext cx="2743200" cy="1371600"/>
            </a:xfrm>
            <a:prstGeom prst="rect">
              <a:avLst/>
            </a:prstGeom>
            <a:noFill/>
            <a:ln w="952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de-DE" altLang="x-none" sz="2400">
                <a:latin typeface="Times New Roman" charset="0"/>
              </a:endParaRPr>
            </a:p>
          </p:txBody>
        </p:sp>
        <p:sp>
          <p:nvSpPr>
            <p:cNvPr id="49200" name="Rectangle 43"/>
            <p:cNvSpPr>
              <a:spLocks noChangeArrowheads="1"/>
            </p:cNvSpPr>
            <p:nvPr/>
          </p:nvSpPr>
          <p:spPr bwMode="auto">
            <a:xfrm>
              <a:off x="5562600" y="3962400"/>
              <a:ext cx="2743200" cy="1371600"/>
            </a:xfrm>
            <a:prstGeom prst="rect">
              <a:avLst/>
            </a:prstGeom>
            <a:noFill/>
            <a:ln w="952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de-DE" altLang="x-none" sz="2400">
                <a:latin typeface="Times New Roman" charset="0"/>
              </a:endParaRPr>
            </a:p>
          </p:txBody>
        </p:sp>
        <p:sp>
          <p:nvSpPr>
            <p:cNvPr id="49201" name="Rectangle 44"/>
            <p:cNvSpPr>
              <a:spLocks noChangeArrowheads="1"/>
            </p:cNvSpPr>
            <p:nvPr/>
          </p:nvSpPr>
          <p:spPr bwMode="auto">
            <a:xfrm>
              <a:off x="5562600" y="4419600"/>
              <a:ext cx="2743200" cy="1371600"/>
            </a:xfrm>
            <a:prstGeom prst="rect">
              <a:avLst/>
            </a:prstGeom>
            <a:noFill/>
            <a:ln w="952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de-DE" altLang="x-none" sz="2400">
                <a:latin typeface="Times New Roman" charset="0"/>
              </a:endParaRPr>
            </a:p>
          </p:txBody>
        </p:sp>
        <p:sp>
          <p:nvSpPr>
            <p:cNvPr id="49202" name="Text Box 45"/>
            <p:cNvSpPr txBox="1">
              <a:spLocks noChangeArrowheads="1"/>
            </p:cNvSpPr>
            <p:nvPr/>
          </p:nvSpPr>
          <p:spPr bwMode="auto">
            <a:xfrm>
              <a:off x="5181600" y="3352800"/>
              <a:ext cx="381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50000"/>
                </a:spcBef>
                <a:buClrTx/>
                <a:buFontTx/>
                <a:buNone/>
              </a:pPr>
              <a:r>
                <a:rPr lang="de-DE" altLang="x-none" sz="2000"/>
                <a:t>6</a:t>
              </a:r>
            </a:p>
          </p:txBody>
        </p:sp>
        <p:sp>
          <p:nvSpPr>
            <p:cNvPr id="49203" name="Text Box 46"/>
            <p:cNvSpPr txBox="1">
              <a:spLocks noChangeArrowheads="1"/>
            </p:cNvSpPr>
            <p:nvPr/>
          </p:nvSpPr>
          <p:spPr bwMode="auto">
            <a:xfrm>
              <a:off x="8153400" y="6248400"/>
              <a:ext cx="381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50000"/>
                </a:spcBef>
                <a:buClrTx/>
                <a:buFontTx/>
                <a:buNone/>
              </a:pPr>
              <a:r>
                <a:rPr lang="de-DE" altLang="x-none" sz="2000"/>
                <a:t>6</a:t>
              </a:r>
            </a:p>
          </p:txBody>
        </p:sp>
        <p:sp>
          <p:nvSpPr>
            <p:cNvPr id="49204" name="Text Box 53"/>
            <p:cNvSpPr txBox="1">
              <a:spLocks noChangeArrowheads="1"/>
            </p:cNvSpPr>
            <p:nvPr/>
          </p:nvSpPr>
          <p:spPr bwMode="auto">
            <a:xfrm>
              <a:off x="5257800" y="6172200"/>
              <a:ext cx="381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50000"/>
                </a:spcBef>
                <a:buClrTx/>
                <a:buFontTx/>
                <a:buNone/>
              </a:pPr>
              <a:r>
                <a:rPr lang="de-DE" altLang="x-none" sz="2000"/>
                <a:t>0</a:t>
              </a:r>
            </a:p>
          </p:txBody>
        </p:sp>
      </p:grpSp>
      <p:grpSp>
        <p:nvGrpSpPr>
          <p:cNvPr id="5" name="Group 52"/>
          <p:cNvGrpSpPr>
            <a:grpSpLocks/>
          </p:cNvGrpSpPr>
          <p:nvPr/>
        </p:nvGrpSpPr>
        <p:grpSpPr bwMode="auto">
          <a:xfrm>
            <a:off x="5715000" y="3048000"/>
            <a:ext cx="3429000" cy="2971800"/>
            <a:chOff x="5715000" y="3048000"/>
            <a:chExt cx="3429000" cy="2971801"/>
          </a:xfrm>
        </p:grpSpPr>
        <p:sp>
          <p:nvSpPr>
            <p:cNvPr id="54" name="Text Box 54"/>
            <p:cNvSpPr txBox="1">
              <a:spLocks noChangeArrowheads="1"/>
            </p:cNvSpPr>
            <p:nvPr/>
          </p:nvSpPr>
          <p:spPr bwMode="auto">
            <a:xfrm>
              <a:off x="7848600" y="3505200"/>
              <a:ext cx="1143000" cy="457200"/>
            </a:xfrm>
            <a:prstGeom prst="rect">
              <a:avLst/>
            </a:prstGeom>
            <a:noFill/>
            <a:ln w="9525">
              <a:noFill/>
              <a:miter lim="800000"/>
              <a:headEnd/>
              <a:tailEnd/>
            </a:ln>
          </p:spPr>
          <p:txBody>
            <a:bodyPr>
              <a:spAutoFit/>
            </a:bodyPr>
            <a:lstStyle/>
            <a:p>
              <a:pPr>
                <a:spcBef>
                  <a:spcPct val="50000"/>
                </a:spcBef>
                <a:defRPr/>
              </a:pPr>
              <a:r>
                <a:rPr lang="de-DE" dirty="0">
                  <a:solidFill>
                    <a:schemeClr val="tx2">
                      <a:lumMod val="60000"/>
                      <a:lumOff val="40000"/>
                    </a:schemeClr>
                  </a:solidFill>
                  <a:latin typeface="Calibri" pitchFamily="34" charset="0"/>
                  <a:ea typeface="+mn-ea"/>
                </a:rPr>
                <a:t>(5,</a:t>
              </a:r>
              <a:r>
                <a:rPr lang="de-DE" dirty="0">
                  <a:solidFill>
                    <a:srgbClr val="0000FF"/>
                  </a:solidFill>
                  <a:latin typeface="Calibri" pitchFamily="34" charset="0"/>
                  <a:ea typeface="+mn-ea"/>
                </a:rPr>
                <a:t>5</a:t>
              </a:r>
              <a:r>
                <a:rPr lang="de-DE" dirty="0">
                  <a:solidFill>
                    <a:schemeClr val="tx2">
                      <a:lumMod val="60000"/>
                      <a:lumOff val="40000"/>
                    </a:schemeClr>
                  </a:solidFill>
                  <a:latin typeface="Calibri" pitchFamily="34" charset="0"/>
                  <a:ea typeface="+mn-ea"/>
                </a:rPr>
                <a:t>)</a:t>
              </a:r>
            </a:p>
          </p:txBody>
        </p:sp>
        <p:sp>
          <p:nvSpPr>
            <p:cNvPr id="58" name="Text Box 55"/>
            <p:cNvSpPr txBox="1">
              <a:spLocks noChangeArrowheads="1"/>
            </p:cNvSpPr>
            <p:nvPr/>
          </p:nvSpPr>
          <p:spPr bwMode="auto">
            <a:xfrm>
              <a:off x="5943600" y="5257801"/>
              <a:ext cx="1143000" cy="457200"/>
            </a:xfrm>
            <a:prstGeom prst="rect">
              <a:avLst/>
            </a:prstGeom>
            <a:noFill/>
            <a:ln w="9525">
              <a:noFill/>
              <a:miter lim="800000"/>
              <a:headEnd/>
              <a:tailEnd/>
            </a:ln>
          </p:spPr>
          <p:txBody>
            <a:bodyPr>
              <a:spAutoFit/>
            </a:bodyPr>
            <a:lstStyle/>
            <a:p>
              <a:pPr>
                <a:spcBef>
                  <a:spcPct val="50000"/>
                </a:spcBef>
                <a:defRPr/>
              </a:pPr>
              <a:r>
                <a:rPr lang="de-DE" dirty="0">
                  <a:solidFill>
                    <a:schemeClr val="tx2">
                      <a:lumMod val="60000"/>
                      <a:lumOff val="40000"/>
                    </a:schemeClr>
                  </a:solidFill>
                  <a:latin typeface="Calibri" pitchFamily="34" charset="0"/>
                  <a:ea typeface="+mn-ea"/>
                </a:rPr>
                <a:t>(2,</a:t>
              </a:r>
              <a:r>
                <a:rPr lang="de-DE" dirty="0">
                  <a:solidFill>
                    <a:srgbClr val="0000FF"/>
                  </a:solidFill>
                  <a:latin typeface="Calibri" pitchFamily="34" charset="0"/>
                  <a:ea typeface="+mn-ea"/>
                </a:rPr>
                <a:t>2</a:t>
              </a:r>
              <a:r>
                <a:rPr lang="de-DE" dirty="0">
                  <a:solidFill>
                    <a:schemeClr val="tx2">
                      <a:lumMod val="60000"/>
                      <a:lumOff val="40000"/>
                    </a:schemeClr>
                  </a:solidFill>
                  <a:latin typeface="Calibri" pitchFamily="34" charset="0"/>
                  <a:ea typeface="+mn-ea"/>
                </a:rPr>
                <a:t>)</a:t>
              </a:r>
            </a:p>
          </p:txBody>
        </p:sp>
        <p:sp>
          <p:nvSpPr>
            <p:cNvPr id="60" name="Text Box 56"/>
            <p:cNvSpPr txBox="1">
              <a:spLocks noChangeArrowheads="1"/>
            </p:cNvSpPr>
            <p:nvPr/>
          </p:nvSpPr>
          <p:spPr bwMode="auto">
            <a:xfrm>
              <a:off x="5715000" y="3048000"/>
              <a:ext cx="1143000" cy="457200"/>
            </a:xfrm>
            <a:prstGeom prst="rect">
              <a:avLst/>
            </a:prstGeom>
            <a:noFill/>
            <a:ln w="9525">
              <a:noFill/>
              <a:miter lim="800000"/>
              <a:headEnd/>
              <a:tailEnd/>
            </a:ln>
          </p:spPr>
          <p:txBody>
            <a:bodyPr>
              <a:spAutoFit/>
            </a:bodyPr>
            <a:lstStyle/>
            <a:p>
              <a:pPr>
                <a:spcBef>
                  <a:spcPct val="50000"/>
                </a:spcBef>
                <a:defRPr/>
              </a:pPr>
              <a:r>
                <a:rPr lang="de-DE" dirty="0">
                  <a:solidFill>
                    <a:schemeClr val="tx2">
                      <a:lumMod val="60000"/>
                      <a:lumOff val="40000"/>
                    </a:schemeClr>
                  </a:solidFill>
                  <a:latin typeface="Calibri" pitchFamily="34" charset="0"/>
                  <a:ea typeface="+mn-ea"/>
                </a:rPr>
                <a:t>(1,</a:t>
              </a:r>
              <a:r>
                <a:rPr lang="de-DE" dirty="0">
                  <a:solidFill>
                    <a:srgbClr val="0000FF"/>
                  </a:solidFill>
                  <a:latin typeface="Calibri" pitchFamily="34" charset="0"/>
                  <a:ea typeface="+mn-ea"/>
                </a:rPr>
                <a:t>6</a:t>
              </a:r>
              <a:r>
                <a:rPr lang="de-DE" dirty="0">
                  <a:solidFill>
                    <a:schemeClr val="tx2">
                      <a:lumMod val="60000"/>
                      <a:lumOff val="40000"/>
                    </a:schemeClr>
                  </a:solidFill>
                  <a:latin typeface="Calibri" pitchFamily="34" charset="0"/>
                  <a:ea typeface="+mn-ea"/>
                </a:rPr>
                <a:t>)</a:t>
              </a:r>
            </a:p>
          </p:txBody>
        </p:sp>
        <p:sp>
          <p:nvSpPr>
            <p:cNvPr id="61" name="Text Box 57"/>
            <p:cNvSpPr txBox="1">
              <a:spLocks noChangeArrowheads="1"/>
            </p:cNvSpPr>
            <p:nvPr/>
          </p:nvSpPr>
          <p:spPr bwMode="auto">
            <a:xfrm>
              <a:off x="8305800" y="5562601"/>
              <a:ext cx="838200" cy="457200"/>
            </a:xfrm>
            <a:prstGeom prst="rect">
              <a:avLst/>
            </a:prstGeom>
            <a:noFill/>
            <a:ln w="9525">
              <a:noFill/>
              <a:miter lim="800000"/>
              <a:headEnd/>
              <a:tailEnd/>
            </a:ln>
          </p:spPr>
          <p:txBody>
            <a:bodyPr>
              <a:spAutoFit/>
            </a:bodyPr>
            <a:lstStyle/>
            <a:p>
              <a:pPr>
                <a:spcBef>
                  <a:spcPct val="50000"/>
                </a:spcBef>
                <a:defRPr/>
              </a:pPr>
              <a:r>
                <a:rPr lang="de-DE" dirty="0">
                  <a:solidFill>
                    <a:schemeClr val="tx2">
                      <a:lumMod val="60000"/>
                      <a:lumOff val="40000"/>
                    </a:schemeClr>
                  </a:solidFill>
                  <a:latin typeface="Calibri" pitchFamily="34" charset="0"/>
                  <a:ea typeface="+mn-ea"/>
                </a:rPr>
                <a:t>(6,</a:t>
              </a:r>
              <a:r>
                <a:rPr lang="de-DE" dirty="0">
                  <a:solidFill>
                    <a:srgbClr val="0000FF"/>
                  </a:solidFill>
                  <a:latin typeface="Calibri" pitchFamily="34" charset="0"/>
                  <a:ea typeface="+mn-ea"/>
                </a:rPr>
                <a:t>1</a:t>
              </a:r>
              <a:r>
                <a:rPr lang="de-DE" dirty="0">
                  <a:solidFill>
                    <a:schemeClr val="tx2">
                      <a:lumMod val="60000"/>
                      <a:lumOff val="40000"/>
                    </a:schemeClr>
                  </a:solidFill>
                  <a:latin typeface="Calibri" pitchFamily="34" charset="0"/>
                  <a:ea typeface="+mn-ea"/>
                </a:rPr>
                <a:t>)</a:t>
              </a:r>
            </a:p>
          </p:txBody>
        </p:sp>
        <p:sp>
          <p:nvSpPr>
            <p:cNvPr id="49188" name="Oval 61"/>
            <p:cNvSpPr>
              <a:spLocks noChangeArrowheads="1"/>
            </p:cNvSpPr>
            <p:nvPr/>
          </p:nvSpPr>
          <p:spPr bwMode="auto">
            <a:xfrm>
              <a:off x="5997115" y="3505200"/>
              <a:ext cx="45720" cy="45720"/>
            </a:xfrm>
            <a:prstGeom prst="ellipse">
              <a:avLst/>
            </a:prstGeom>
            <a:solidFill>
              <a:schemeClr val="tx1"/>
            </a:solidFill>
            <a:ln w="38100">
              <a:solidFill>
                <a:schemeClr val="tx1"/>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9189" name="Oval 63"/>
            <p:cNvSpPr>
              <a:spLocks noChangeArrowheads="1"/>
            </p:cNvSpPr>
            <p:nvPr/>
          </p:nvSpPr>
          <p:spPr bwMode="auto">
            <a:xfrm>
              <a:off x="7837967" y="3941134"/>
              <a:ext cx="45720" cy="45720"/>
            </a:xfrm>
            <a:prstGeom prst="ellipse">
              <a:avLst/>
            </a:prstGeom>
            <a:solidFill>
              <a:schemeClr val="tx1"/>
            </a:solidFill>
            <a:ln w="38100">
              <a:solidFill>
                <a:schemeClr val="tx1"/>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9190" name="Oval 64"/>
            <p:cNvSpPr>
              <a:spLocks noChangeArrowheads="1"/>
            </p:cNvSpPr>
            <p:nvPr/>
          </p:nvSpPr>
          <p:spPr bwMode="auto">
            <a:xfrm>
              <a:off x="8296936" y="5769934"/>
              <a:ext cx="45720" cy="45720"/>
            </a:xfrm>
            <a:prstGeom prst="ellipse">
              <a:avLst/>
            </a:prstGeom>
            <a:solidFill>
              <a:schemeClr val="tx1"/>
            </a:solidFill>
            <a:ln w="38100">
              <a:solidFill>
                <a:schemeClr val="tx1"/>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9191" name="Oval 65"/>
            <p:cNvSpPr>
              <a:spLocks noChangeArrowheads="1"/>
            </p:cNvSpPr>
            <p:nvPr/>
          </p:nvSpPr>
          <p:spPr bwMode="auto">
            <a:xfrm>
              <a:off x="6457503" y="5323367"/>
              <a:ext cx="45720" cy="45720"/>
            </a:xfrm>
            <a:prstGeom prst="ellipse">
              <a:avLst/>
            </a:prstGeom>
            <a:solidFill>
              <a:schemeClr val="tx1"/>
            </a:solidFill>
            <a:ln w="38100">
              <a:solidFill>
                <a:schemeClr val="tx1"/>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grpSp>
      <p:sp>
        <p:nvSpPr>
          <p:cNvPr id="6" name="Slide Number Placeholder 5"/>
          <p:cNvSpPr>
            <a:spLocks noGrp="1"/>
          </p:cNvSpPr>
          <p:nvPr>
            <p:ph type="sldNum" sz="quarter" idx="10"/>
          </p:nvPr>
        </p:nvSpPr>
        <p:spPr/>
        <p:txBody>
          <a:bodyPr/>
          <a:lstStyle/>
          <a:p>
            <a:fld id="{26957AA7-5687-EC4A-89D1-412D039ACD0F}" type="slidenum">
              <a:rPr lang="en-US" altLang="en-US" smtClean="0"/>
              <a:pPr/>
              <a:t>17</a:t>
            </a:fld>
            <a:endParaRPr lang="en-US" altLang="en-US"/>
          </a:p>
        </p:txBody>
      </p:sp>
    </p:spTree>
    <p:extLst>
      <p:ext uri="{BB962C8B-B14F-4D97-AF65-F5344CB8AC3E}">
        <p14:creationId xmlns:p14="http://schemas.microsoft.com/office/powerpoint/2010/main" val="29291767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5843">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5843">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35843">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p:bldP spid="4" grpId="0" animBg="1"/>
      <p:bldP spid="5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18434" name="Rectangle 3"/>
          <p:cNvSpPr>
            <a:spLocks noGrp="1" noChangeArrowheads="1"/>
          </p:cNvSpPr>
          <p:nvPr>
            <p:ph idx="1"/>
          </p:nvPr>
        </p:nvSpPr>
        <p:spPr>
          <a:xfrm>
            <a:off x="0" y="990600"/>
            <a:ext cx="8991600" cy="533400"/>
          </a:xfrm>
        </p:spPr>
        <p:txBody>
          <a:bodyPr/>
          <a:lstStyle/>
          <a:p>
            <a:pPr eaLnBrk="1" hangingPunct="1">
              <a:lnSpc>
                <a:spcPct val="80000"/>
              </a:lnSpc>
            </a:pPr>
            <a:r>
              <a:rPr lang="en-US" altLang="x-none">
                <a:latin typeface="Calibri" charset="0"/>
                <a:ea typeface="ＭＳ Ｐゴシック" charset="-128"/>
              </a:rPr>
              <a:t>Dilemma of unknown (probabilistic) length</a:t>
            </a:r>
          </a:p>
          <a:p>
            <a:pPr lvl="1" eaLnBrk="1" hangingPunct="1">
              <a:lnSpc>
                <a:spcPct val="80000"/>
              </a:lnSpc>
            </a:pPr>
            <a:endParaRPr lang="en-US" altLang="x-none">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p:txBody>
      </p:sp>
      <p:graphicFrame>
        <p:nvGraphicFramePr>
          <p:cNvPr id="4" name="Content Placeholder 4"/>
          <p:cNvGraphicFramePr>
            <a:graphicFrameLocks noGrp="1"/>
          </p:cNvGraphicFramePr>
          <p:nvPr/>
        </p:nvGraphicFramePr>
        <p:xfrm>
          <a:off x="914400" y="1981200"/>
          <a:ext cx="3124200" cy="2835274"/>
        </p:xfrm>
        <a:graphic>
          <a:graphicData uri="http://schemas.openxmlformats.org/drawingml/2006/table">
            <a:tbl>
              <a:tblPr/>
              <a:tblGrid>
                <a:gridCol w="838200">
                  <a:extLst>
                    <a:ext uri="{9D8B030D-6E8A-4147-A177-3AD203B41FA5}">
                      <a16:colId xmlns:a16="http://schemas.microsoft.com/office/drawing/2014/main" val="20000"/>
                    </a:ext>
                  </a:extLst>
                </a:gridCol>
                <a:gridCol w="12446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tblGrid>
              <a:tr h="640236">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marT="91477" marB="91477"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0.08</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0.12</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1097519">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0.08</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12*</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12*</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24*</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97519">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0.12</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24*</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0</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17.5</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17.5</a:t>
                      </a:r>
                    </a:p>
                  </a:txBody>
                  <a:tcPr marT="91477" marB="9147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8453" name="TextBox 3"/>
          <p:cNvSpPr txBox="1">
            <a:spLocks noChangeArrowheads="1"/>
          </p:cNvSpPr>
          <p:nvPr/>
        </p:nvSpPr>
        <p:spPr bwMode="auto">
          <a:xfrm>
            <a:off x="2362200" y="1524000"/>
            <a:ext cx="1219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6" name="TextBox 5"/>
          <p:cNvSpPr txBox="1"/>
          <p:nvPr/>
        </p:nvSpPr>
        <p:spPr>
          <a:xfrm>
            <a:off x="304800" y="3124200"/>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grpSp>
        <p:nvGrpSpPr>
          <p:cNvPr id="2" name="Group 11"/>
          <p:cNvGrpSpPr>
            <a:grpSpLocks/>
          </p:cNvGrpSpPr>
          <p:nvPr/>
        </p:nvGrpSpPr>
        <p:grpSpPr bwMode="auto">
          <a:xfrm>
            <a:off x="3276600" y="4343400"/>
            <a:ext cx="1828800" cy="1676400"/>
            <a:chOff x="3276600" y="4343400"/>
            <a:chExt cx="1828800" cy="1676400"/>
          </a:xfrm>
        </p:grpSpPr>
        <p:sp>
          <p:nvSpPr>
            <p:cNvPr id="9" name="Circular Arrow 8"/>
            <p:cNvSpPr/>
            <p:nvPr/>
          </p:nvSpPr>
          <p:spPr bwMode="auto">
            <a:xfrm rot="10800000">
              <a:off x="3276600" y="4343400"/>
              <a:ext cx="1828800" cy="1676400"/>
            </a:xfrm>
            <a:prstGeom prst="circularArrow">
              <a:avLst>
                <a:gd name="adj1" fmla="val 12500"/>
                <a:gd name="adj2" fmla="val 1142319"/>
                <a:gd name="adj3" fmla="val 20457681"/>
                <a:gd name="adj4" fmla="val 5482700"/>
                <a:gd name="adj5" fmla="val 12500"/>
              </a:avLst>
            </a:prstGeom>
            <a:solidFill>
              <a:srgbClr val="FF0000"/>
            </a:solidFill>
            <a:ln w="38100" cap="flat" cmpd="sng" algn="ctr">
              <a:solidFill>
                <a:schemeClr val="bg1">
                  <a:lumMod val="75000"/>
                </a:schemeClr>
              </a:solidFill>
              <a:prstDash val="solid"/>
              <a:round/>
              <a:headEnd type="none" w="med" len="med"/>
              <a:tailEnd type="none" w="med" len="med"/>
            </a:ln>
            <a:effectLst/>
          </p:spPr>
          <p:txBody>
            <a:bodyPr/>
            <a:lstStyle/>
            <a:p>
              <a:pPr>
                <a:defRPr/>
              </a:pPr>
              <a:endParaRPr lang="en-US">
                <a:latin typeface="Times New Roman" pitchFamily="18" charset="0"/>
                <a:ea typeface="+mn-ea"/>
              </a:endParaRPr>
            </a:p>
          </p:txBody>
        </p:sp>
        <p:sp>
          <p:nvSpPr>
            <p:cNvPr id="18459" name="TextBox 9"/>
            <p:cNvSpPr txBox="1">
              <a:spLocks noChangeArrowheads="1"/>
            </p:cNvSpPr>
            <p:nvPr/>
          </p:nvSpPr>
          <p:spPr bwMode="auto">
            <a:xfrm>
              <a:off x="3733800" y="4953000"/>
              <a:ext cx="1066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a:t>δ=0.9</a:t>
              </a:r>
            </a:p>
          </p:txBody>
        </p:sp>
      </p:grpSp>
      <p:sp>
        <p:nvSpPr>
          <p:cNvPr id="11" name="Rectangle 3"/>
          <p:cNvSpPr txBox="1">
            <a:spLocks noChangeArrowheads="1"/>
          </p:cNvSpPr>
          <p:nvPr/>
        </p:nvSpPr>
        <p:spPr bwMode="auto">
          <a:xfrm>
            <a:off x="4267200" y="1295400"/>
            <a:ext cx="4572000" cy="3200400"/>
          </a:xfrm>
          <a:prstGeom prst="rect">
            <a:avLst/>
          </a:prstGeom>
          <a:noFill/>
          <a:ln w="9525">
            <a:noFill/>
            <a:miter lim="800000"/>
            <a:headEnd/>
            <a:tailEnd/>
          </a:ln>
        </p:spPr>
        <p:txBody>
          <a:bodyPr/>
          <a:lstStyle/>
          <a:p>
            <a:pPr marL="342900" indent="-342900">
              <a:lnSpc>
                <a:spcPct val="80000"/>
              </a:lnSpc>
              <a:spcBef>
                <a:spcPct val="20000"/>
              </a:spcBef>
              <a:buClr>
                <a:srgbClr val="01326D"/>
              </a:buClr>
              <a:buFont typeface="Wingdings" pitchFamily="2" charset="2"/>
              <a:buChar char="§"/>
              <a:defRPr/>
            </a:pPr>
            <a:r>
              <a:rPr lang="en-US" sz="2800" kern="0" dirty="0">
                <a:latin typeface="Calibri" pitchFamily="34" charset="0"/>
                <a:ea typeface="+mn-ea"/>
              </a:rPr>
              <a:t>Backward induction?</a:t>
            </a:r>
          </a:p>
          <a:p>
            <a:pPr marL="342900" indent="-342900">
              <a:lnSpc>
                <a:spcPct val="80000"/>
              </a:lnSpc>
              <a:spcBef>
                <a:spcPct val="20000"/>
              </a:spcBef>
              <a:buClr>
                <a:srgbClr val="01326D"/>
              </a:buClr>
              <a:defRPr/>
            </a:pPr>
            <a:r>
              <a:rPr lang="en-US" sz="2800" kern="0" dirty="0">
                <a:latin typeface="Calibri" pitchFamily="34" charset="0"/>
                <a:ea typeface="+mn-ea"/>
                <a:sym typeface="Wingdings" pitchFamily="2" charset="2"/>
              </a:rPr>
              <a:t>	 No defined end, so no rollback possible!</a:t>
            </a:r>
          </a:p>
          <a:p>
            <a:pPr marL="342900" indent="-342900">
              <a:lnSpc>
                <a:spcPct val="80000"/>
              </a:lnSpc>
              <a:spcBef>
                <a:spcPct val="20000"/>
              </a:spcBef>
              <a:buClr>
                <a:srgbClr val="01326D"/>
              </a:buClr>
              <a:defRPr/>
            </a:pPr>
            <a:r>
              <a:rPr lang="en-US" sz="2800" kern="0" dirty="0">
                <a:latin typeface="Calibri" pitchFamily="34" charset="0"/>
                <a:ea typeface="+mn-ea"/>
                <a:sym typeface="Wingdings" pitchFamily="2" charset="2"/>
              </a:rPr>
              <a:t>	 Any round is equal, as the expected number of rounds to play stays the same in each round.</a:t>
            </a:r>
          </a:p>
          <a:p>
            <a:pPr marL="342900" indent="-342900">
              <a:lnSpc>
                <a:spcPct val="80000"/>
              </a:lnSpc>
              <a:spcBef>
                <a:spcPct val="20000"/>
              </a:spcBef>
              <a:buClr>
                <a:srgbClr val="01326D"/>
              </a:buClr>
              <a:buFont typeface="Wingdings" pitchFamily="2" charset="2"/>
              <a:buChar char="§"/>
              <a:defRPr/>
            </a:pPr>
            <a:r>
              <a:rPr lang="en-US" sz="2800" kern="0" dirty="0">
                <a:latin typeface="Calibri" pitchFamily="34" charset="0"/>
                <a:ea typeface="+mn-ea"/>
                <a:sym typeface="Wingdings" pitchFamily="2" charset="2"/>
              </a:rPr>
              <a:t>What now?</a:t>
            </a:r>
          </a:p>
        </p:txBody>
      </p:sp>
      <p:sp>
        <p:nvSpPr>
          <p:cNvPr id="12" name="Rectangle 3"/>
          <p:cNvSpPr txBox="1">
            <a:spLocks noChangeArrowheads="1"/>
          </p:cNvSpPr>
          <p:nvPr/>
        </p:nvSpPr>
        <p:spPr bwMode="auto">
          <a:xfrm>
            <a:off x="5257800" y="4419600"/>
            <a:ext cx="36576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a:sym typeface="Wingdings" charset="2"/>
              </a:rPr>
              <a:t>Is 0.08/0.08, played in all rounds, still an equilibrium?</a:t>
            </a:r>
          </a:p>
          <a:p>
            <a:pPr eaLnBrk="1" hangingPunct="1">
              <a:lnSpc>
                <a:spcPct val="80000"/>
              </a:lnSpc>
            </a:pPr>
            <a:r>
              <a:rPr lang="en-US" altLang="x-none" b="1">
                <a:sym typeface="Wingdings" charset="2"/>
              </a:rPr>
              <a:t>Yes.</a:t>
            </a:r>
            <a:br>
              <a:rPr lang="en-US" altLang="x-none">
                <a:sym typeface="Wingdings" charset="2"/>
              </a:rPr>
            </a:br>
            <a:r>
              <a:rPr lang="en-US" altLang="x-none">
                <a:sym typeface="Wingdings" charset="2"/>
              </a:rPr>
              <a:t>But there are more!</a:t>
            </a:r>
            <a:endParaRPr lang="en-US" altLang="x-none"/>
          </a:p>
          <a:p>
            <a:pPr lvl="1" eaLnBrk="1" hangingPunct="1">
              <a:lnSpc>
                <a:spcPct val="80000"/>
              </a:lnSpc>
            </a:pPr>
            <a:endParaRPr lang="en-US" altLang="x-none"/>
          </a:p>
          <a:p>
            <a:pPr lvl="1" eaLnBrk="1" hangingPunct="1">
              <a:lnSpc>
                <a:spcPct val="80000"/>
              </a:lnSpc>
            </a:pPr>
            <a:endParaRPr lang="en-US" altLang="x-none"/>
          </a:p>
          <a:p>
            <a:pPr eaLnBrk="1" hangingPunct="1">
              <a:lnSpc>
                <a:spcPct val="80000"/>
              </a:lnSpc>
            </a:pPr>
            <a:endParaRPr lang="en-US" altLang="x-none"/>
          </a:p>
          <a:p>
            <a:pPr eaLnBrk="1" hangingPunct="1">
              <a:lnSpc>
                <a:spcPct val="80000"/>
              </a:lnSpc>
            </a:pPr>
            <a:endParaRPr lang="en-US" altLang="x-none"/>
          </a:p>
        </p:txBody>
      </p:sp>
      <p:sp>
        <p:nvSpPr>
          <p:cNvPr id="3" name="Slide Number Placeholder 2"/>
          <p:cNvSpPr>
            <a:spLocks noGrp="1"/>
          </p:cNvSpPr>
          <p:nvPr>
            <p:ph type="sldNum" sz="quarter" idx="10"/>
          </p:nvPr>
        </p:nvSpPr>
        <p:spPr/>
        <p:txBody>
          <a:bodyPr/>
          <a:lstStyle/>
          <a:p>
            <a:fld id="{26957AA7-5687-EC4A-89D1-412D039ACD0F}" type="slidenum">
              <a:rPr lang="en-US" altLang="en-US" smtClean="0"/>
              <a:pPr/>
              <a:t>2</a:t>
            </a:fld>
            <a:endParaRPr lang="en-US" altLang="en-US"/>
          </a:p>
        </p:txBody>
      </p:sp>
    </p:spTree>
    <p:extLst>
      <p:ext uri="{BB962C8B-B14F-4D97-AF65-F5344CB8AC3E}">
        <p14:creationId xmlns:p14="http://schemas.microsoft.com/office/powerpoint/2010/main" val="45259243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11" name="Rectangle 3"/>
          <p:cNvSpPr txBox="1">
            <a:spLocks noChangeArrowheads="1"/>
          </p:cNvSpPr>
          <p:nvPr/>
        </p:nvSpPr>
        <p:spPr bwMode="auto">
          <a:xfrm>
            <a:off x="228600" y="3383280"/>
            <a:ext cx="8534400" cy="3017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dirty="0"/>
              <a:t>Assume players choose the following strategies:</a:t>
            </a:r>
          </a:p>
          <a:p>
            <a:pPr lvl="1" eaLnBrk="1" hangingPunct="1">
              <a:lnSpc>
                <a:spcPct val="80000"/>
              </a:lnSpc>
            </a:pPr>
            <a:r>
              <a:rPr lang="en-US" altLang="x-none" dirty="0"/>
              <a:t>Player 1: I choose a low price all the time.</a:t>
            </a:r>
          </a:p>
          <a:p>
            <a:pPr lvl="1" eaLnBrk="1" hangingPunct="1">
              <a:lnSpc>
                <a:spcPct val="80000"/>
              </a:lnSpc>
            </a:pPr>
            <a:r>
              <a:rPr lang="en-US" altLang="x-none" dirty="0"/>
              <a:t>Player 2: I choose a low price all the time.</a:t>
            </a:r>
          </a:p>
          <a:p>
            <a:pPr eaLnBrk="1" hangingPunct="1">
              <a:lnSpc>
                <a:spcPct val="80000"/>
              </a:lnSpc>
            </a:pPr>
            <a:endParaRPr lang="en-US" altLang="x-none" dirty="0"/>
          </a:p>
          <a:p>
            <a:pPr eaLnBrk="1" hangingPunct="1">
              <a:lnSpc>
                <a:spcPct val="80000"/>
              </a:lnSpc>
            </a:pPr>
            <a:r>
              <a:rPr lang="en-US" altLang="x-none" dirty="0"/>
              <a:t>This is a Nash equilibrium. Given the strategy of the other guy, I have no incentive to ever deviate from this.</a:t>
            </a:r>
          </a:p>
          <a:p>
            <a:pPr eaLnBrk="1" hangingPunct="1">
              <a:lnSpc>
                <a:spcPct val="80000"/>
              </a:lnSpc>
            </a:pPr>
            <a:endParaRPr lang="en-US" altLang="x-none" dirty="0"/>
          </a:p>
        </p:txBody>
      </p:sp>
      <p:graphicFrame>
        <p:nvGraphicFramePr>
          <p:cNvPr id="12" name="Content Placeholder 4"/>
          <p:cNvGraphicFramePr>
            <a:graphicFrameLocks noGrp="1"/>
          </p:cNvGraphicFramePr>
          <p:nvPr/>
        </p:nvGraphicFramePr>
        <p:xfrm>
          <a:off x="685800" y="1371600"/>
          <a:ext cx="1905000" cy="1524000"/>
        </p:xfrm>
        <a:graphic>
          <a:graphicData uri="http://schemas.openxmlformats.org/drawingml/2006/table">
            <a:tbl>
              <a:tblPr/>
              <a:tblGrid>
                <a:gridCol w="635000">
                  <a:extLst>
                    <a:ext uri="{9D8B030D-6E8A-4147-A177-3AD203B41FA5}">
                      <a16:colId xmlns:a16="http://schemas.microsoft.com/office/drawing/2014/main" val="20000"/>
                    </a:ext>
                  </a:extLst>
                </a:gridCol>
                <a:gridCol w="635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tblGrid>
              <a:tr h="303213">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0.08</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0.12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496888">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0.08</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24*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96888">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0.12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24*</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17.5</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0501" name="TextBox 3"/>
          <p:cNvSpPr txBox="1">
            <a:spLocks noChangeArrowheads="1"/>
          </p:cNvSpPr>
          <p:nvPr/>
        </p:nvSpPr>
        <p:spPr bwMode="auto">
          <a:xfrm>
            <a:off x="1371600" y="985838"/>
            <a:ext cx="1371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14" name="TextBox 13"/>
          <p:cNvSpPr txBox="1"/>
          <p:nvPr/>
        </p:nvSpPr>
        <p:spPr>
          <a:xfrm>
            <a:off x="228600" y="1614098"/>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3</a:t>
            </a:fld>
            <a:endParaRPr lang="en-US" altLang="en-US"/>
          </a:p>
        </p:txBody>
      </p:sp>
    </p:spTree>
    <p:extLst>
      <p:ext uri="{BB962C8B-B14F-4D97-AF65-F5344CB8AC3E}">
        <p14:creationId xmlns:p14="http://schemas.microsoft.com/office/powerpoint/2010/main" val="1217954288"/>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20483" name="Rectangle 3"/>
          <p:cNvSpPr>
            <a:spLocks noGrp="1" noChangeArrowheads="1"/>
          </p:cNvSpPr>
          <p:nvPr>
            <p:ph idx="1"/>
          </p:nvPr>
        </p:nvSpPr>
        <p:spPr>
          <a:xfrm>
            <a:off x="152400" y="1219200"/>
            <a:ext cx="8991600" cy="5181600"/>
          </a:xfrm>
        </p:spPr>
        <p:txBody>
          <a:bodyPr/>
          <a:lstStyle/>
          <a:p>
            <a:pPr eaLnBrk="1" hangingPunct="1">
              <a:lnSpc>
                <a:spcPct val="80000"/>
              </a:lnSpc>
              <a:buFont typeface="Wingdings" pitchFamily="2" charset="2"/>
              <a:buChar char="§"/>
              <a:defRPr/>
            </a:pPr>
            <a:r>
              <a:rPr lang="en-US" b="1">
                <a:ea typeface="+mn-ea"/>
                <a:cs typeface="+mn-cs"/>
              </a:rPr>
              <a:t>What </a:t>
            </a:r>
            <a:r>
              <a:rPr lang="en-US" b="1" dirty="0">
                <a:ea typeface="+mn-ea"/>
                <a:cs typeface="+mn-cs"/>
              </a:rPr>
              <a:t>is a </a:t>
            </a:r>
            <a:r>
              <a:rPr lang="en-US" b="1" dirty="0" err="1">
                <a:ea typeface="+mn-ea"/>
                <a:cs typeface="+mn-cs"/>
              </a:rPr>
              <a:t>subgame</a:t>
            </a:r>
            <a:r>
              <a:rPr lang="en-US" b="1" dirty="0">
                <a:ea typeface="+mn-ea"/>
                <a:cs typeface="+mn-cs"/>
              </a:rPr>
              <a:t> in this game?</a:t>
            </a:r>
          </a:p>
          <a:p>
            <a:pPr marL="971550" lvl="1" indent="-514350" eaLnBrk="1" hangingPunct="1">
              <a:lnSpc>
                <a:spcPct val="80000"/>
              </a:lnSpc>
              <a:defRPr/>
            </a:pPr>
            <a:r>
              <a:rPr lang="en-US" dirty="0"/>
              <a:t>Remember: a </a:t>
            </a:r>
            <a:r>
              <a:rPr lang="en-US" dirty="0" err="1"/>
              <a:t>subgame</a:t>
            </a:r>
            <a:r>
              <a:rPr lang="en-US" dirty="0"/>
              <a:t> is a game which starts at some decision node after the root node of the original game.</a:t>
            </a:r>
          </a:p>
          <a:p>
            <a:pPr marL="971550" lvl="1" indent="-514350" eaLnBrk="1" hangingPunct="1">
              <a:lnSpc>
                <a:spcPct val="80000"/>
              </a:lnSpc>
              <a:defRPr/>
            </a:pPr>
            <a:r>
              <a:rPr lang="en-US" dirty="0"/>
              <a:t>In an infinite game with a fixed discount factor/continuation probability per repetition, the </a:t>
            </a:r>
            <a:r>
              <a:rPr lang="en-US" b="1" dirty="0"/>
              <a:t>same game is repeated </a:t>
            </a:r>
            <a:r>
              <a:rPr lang="en-US" dirty="0"/>
              <a:t>again and again.</a:t>
            </a:r>
          </a:p>
          <a:p>
            <a:pPr marL="971550" lvl="1" indent="-514350" eaLnBrk="1" hangingPunct="1">
              <a:lnSpc>
                <a:spcPct val="80000"/>
              </a:lnSpc>
              <a:defRPr/>
            </a:pPr>
            <a:r>
              <a:rPr lang="en-US" dirty="0"/>
              <a:t>Thus, a </a:t>
            </a:r>
            <a:r>
              <a:rPr lang="en-US" b="1" dirty="0" err="1"/>
              <a:t>subgame</a:t>
            </a:r>
            <a:r>
              <a:rPr lang="en-US" dirty="0"/>
              <a:t> of the infinitely repeated game is </a:t>
            </a:r>
            <a:r>
              <a:rPr lang="en-US" b="1" dirty="0"/>
              <a:t>the same infinitely repeated game </a:t>
            </a:r>
            <a:r>
              <a:rPr lang="en-US" dirty="0"/>
              <a:t>as the original game.</a:t>
            </a:r>
          </a:p>
          <a:p>
            <a:pPr marL="971550" lvl="1" indent="-514350" eaLnBrk="1" hangingPunct="1">
              <a:lnSpc>
                <a:spcPct val="80000"/>
              </a:lnSpc>
              <a:defRPr/>
            </a:pPr>
            <a:r>
              <a:rPr lang="en-US" dirty="0"/>
              <a:t>Ergo, an equilibrium found for the </a:t>
            </a:r>
            <a:r>
              <a:rPr lang="en-US" b="1" dirty="0"/>
              <a:t>original game</a:t>
            </a:r>
            <a:r>
              <a:rPr lang="en-US" dirty="0"/>
              <a:t>, the infinitely repeated game starting today, must be also an </a:t>
            </a:r>
            <a:r>
              <a:rPr lang="en-US" b="1" dirty="0"/>
              <a:t>equilibrium in each </a:t>
            </a:r>
            <a:r>
              <a:rPr lang="en-US" b="1" dirty="0" err="1"/>
              <a:t>subgame</a:t>
            </a:r>
            <a:r>
              <a:rPr lang="en-US" dirty="0"/>
              <a:t> starting later, and can therefore be called </a:t>
            </a:r>
            <a:r>
              <a:rPr lang="en-US" dirty="0" err="1"/>
              <a:t>subgame</a:t>
            </a:r>
            <a:r>
              <a:rPr lang="en-US" dirty="0"/>
              <a:t> perfect.</a:t>
            </a:r>
          </a:p>
          <a:p>
            <a:pPr marL="971550" lvl="1" indent="-514350" eaLnBrk="1" hangingPunct="1">
              <a:lnSpc>
                <a:spcPct val="80000"/>
              </a:lnSpc>
              <a:defRPr/>
            </a:pPr>
            <a:endParaRPr lang="en-US" dirty="0"/>
          </a:p>
          <a:p>
            <a:pPr lvl="1" eaLnBrk="1" hangingPunct="1">
              <a:lnSpc>
                <a:spcPct val="80000"/>
              </a:lnSpc>
              <a:defRPr/>
            </a:pPr>
            <a:endParaRPr lang="en-US" b="1" dirty="0"/>
          </a:p>
          <a:p>
            <a:pPr lvl="1" eaLnBrk="1" hangingPunct="1">
              <a:lnSpc>
                <a:spcPct val="80000"/>
              </a:lnSpc>
              <a:defRPr/>
            </a:pPr>
            <a:endParaRPr lang="en-US" dirty="0"/>
          </a:p>
          <a:p>
            <a:pPr lvl="1" eaLnBrk="1" hangingPunct="1">
              <a:lnSpc>
                <a:spcPct val="80000"/>
              </a:lnSpc>
              <a:defRPr/>
            </a:pPr>
            <a:endParaRPr lang="en-US" dirty="0"/>
          </a:p>
          <a:p>
            <a:pPr lvl="1" eaLnBrk="1" hangingPunct="1">
              <a:lnSpc>
                <a:spcPct val="80000"/>
              </a:lnSpc>
              <a:defRPr/>
            </a:pPr>
            <a:endParaRPr lang="en-US" dirty="0"/>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4</a:t>
            </a:fld>
            <a:endParaRPr lang="en-US" altLang="en-US"/>
          </a:p>
        </p:txBody>
      </p:sp>
    </p:spTree>
    <p:extLst>
      <p:ext uri="{BB962C8B-B14F-4D97-AF65-F5344CB8AC3E}">
        <p14:creationId xmlns:p14="http://schemas.microsoft.com/office/powerpoint/2010/main" val="451470646"/>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11" name="Rectangle 3"/>
          <p:cNvSpPr txBox="1">
            <a:spLocks noChangeArrowheads="1"/>
          </p:cNvSpPr>
          <p:nvPr/>
        </p:nvSpPr>
        <p:spPr bwMode="auto">
          <a:xfrm>
            <a:off x="2667000" y="1066800"/>
            <a:ext cx="64770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a:t>Assume the following </a:t>
            </a:r>
            <a:r>
              <a:rPr lang="en-US" altLang="x-none" b="1"/>
              <a:t>grim trigger strategies</a:t>
            </a:r>
            <a:r>
              <a:rPr lang="en-US" altLang="x-none"/>
              <a:t>: </a:t>
            </a:r>
            <a:r>
              <a:rPr lang="en-US" altLang="en-US"/>
              <a:t>“</a:t>
            </a:r>
            <a:r>
              <a:rPr lang="en-US" altLang="ja-JP"/>
              <a:t>I start with cooperating. If you cooperate, then I will continue cooperating. If you defect once, from the next round on I will defect forever.”</a:t>
            </a:r>
            <a:endParaRPr lang="en-US" altLang="x-none"/>
          </a:p>
        </p:txBody>
      </p:sp>
      <p:graphicFrame>
        <p:nvGraphicFramePr>
          <p:cNvPr id="12" name="Content Placeholder 4"/>
          <p:cNvGraphicFramePr>
            <a:graphicFrameLocks noGrp="1"/>
          </p:cNvGraphicFramePr>
          <p:nvPr/>
        </p:nvGraphicFramePr>
        <p:xfrm>
          <a:off x="685800" y="1371600"/>
          <a:ext cx="1905000" cy="1524000"/>
        </p:xfrm>
        <a:graphic>
          <a:graphicData uri="http://schemas.openxmlformats.org/drawingml/2006/table">
            <a:tbl>
              <a:tblPr/>
              <a:tblGrid>
                <a:gridCol w="635000">
                  <a:extLst>
                    <a:ext uri="{9D8B030D-6E8A-4147-A177-3AD203B41FA5}">
                      <a16:colId xmlns:a16="http://schemas.microsoft.com/office/drawing/2014/main" val="20000"/>
                    </a:ext>
                  </a:extLst>
                </a:gridCol>
                <a:gridCol w="635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tblGrid>
              <a:tr h="303213">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0.08</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0.12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496888">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0.08</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24*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96888">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0.12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24*</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17.5</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0501" name="TextBox 3"/>
          <p:cNvSpPr txBox="1">
            <a:spLocks noChangeArrowheads="1"/>
          </p:cNvSpPr>
          <p:nvPr/>
        </p:nvSpPr>
        <p:spPr bwMode="auto">
          <a:xfrm>
            <a:off x="1371600" y="985838"/>
            <a:ext cx="1371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rPr>
              <a:t>Player 2</a:t>
            </a:r>
          </a:p>
        </p:txBody>
      </p:sp>
      <p:sp>
        <p:nvSpPr>
          <p:cNvPr id="14" name="TextBox 13"/>
          <p:cNvSpPr txBox="1"/>
          <p:nvPr/>
        </p:nvSpPr>
        <p:spPr>
          <a:xfrm>
            <a:off x="228600" y="1614098"/>
            <a:ext cx="553998" cy="1205302"/>
          </a:xfrm>
          <a:prstGeom prst="rect">
            <a:avLst/>
          </a:prstGeom>
          <a:noFill/>
        </p:spPr>
        <p:txBody>
          <a:bodyPr vert="vert270">
            <a:spAutoFit/>
          </a:bodyPr>
          <a:lstStyle/>
          <a:p>
            <a:pPr>
              <a:defRPr/>
            </a:pPr>
            <a:r>
              <a:rPr lang="en-US" b="1" dirty="0">
                <a:solidFill>
                  <a:srgbClr val="FF0000"/>
                </a:solidFill>
                <a:latin typeface="Calibri" pitchFamily="34" charset="0"/>
                <a:ea typeface="+mn-ea"/>
              </a:rPr>
              <a:t>Player 1</a:t>
            </a:r>
          </a:p>
        </p:txBody>
      </p:sp>
      <p:sp>
        <p:nvSpPr>
          <p:cNvPr id="19" name="Rectangle 3"/>
          <p:cNvSpPr txBox="1">
            <a:spLocks noChangeArrowheads="1"/>
          </p:cNvSpPr>
          <p:nvPr/>
        </p:nvSpPr>
        <p:spPr bwMode="auto">
          <a:xfrm>
            <a:off x="0" y="3048000"/>
            <a:ext cx="89916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a:t>Is playing these strategies an equilibrium?</a:t>
            </a:r>
          </a:p>
          <a:p>
            <a:pPr eaLnBrk="1" hangingPunct="1">
              <a:lnSpc>
                <a:spcPct val="80000"/>
              </a:lnSpc>
            </a:pPr>
            <a:r>
              <a:rPr lang="en-US" altLang="x-none"/>
              <a:t>Say I comply with the strategy, then my expected profit is:</a:t>
            </a:r>
          </a:p>
          <a:p>
            <a:pPr eaLnBrk="1" hangingPunct="1">
              <a:lnSpc>
                <a:spcPct val="80000"/>
              </a:lnSpc>
              <a:buFontTx/>
              <a:buNone/>
            </a:pPr>
            <a:endParaRPr lang="en-US" altLang="x-none"/>
          </a:p>
          <a:p>
            <a:pPr eaLnBrk="1" hangingPunct="1">
              <a:lnSpc>
                <a:spcPct val="80000"/>
              </a:lnSpc>
              <a:buFontTx/>
              <a:buNone/>
            </a:pPr>
            <a:endParaRPr lang="en-US" altLang="x-none"/>
          </a:p>
          <a:p>
            <a:pPr eaLnBrk="1" hangingPunct="1">
              <a:lnSpc>
                <a:spcPct val="80000"/>
              </a:lnSpc>
            </a:pPr>
            <a:r>
              <a:rPr lang="en-US" altLang="x-none"/>
              <a:t>If I deviate once, and then always have no cooperation:</a:t>
            </a:r>
          </a:p>
          <a:p>
            <a:pPr eaLnBrk="1" hangingPunct="1">
              <a:lnSpc>
                <a:spcPct val="80000"/>
              </a:lnSpc>
            </a:pPr>
            <a:endParaRPr lang="en-US" altLang="x-none"/>
          </a:p>
          <a:p>
            <a:pPr eaLnBrk="1" hangingPunct="1">
              <a:lnSpc>
                <a:spcPct val="80000"/>
              </a:lnSpc>
            </a:pPr>
            <a:endParaRPr lang="en-US" altLang="x-none"/>
          </a:p>
          <a:p>
            <a:pPr eaLnBrk="1" hangingPunct="1">
              <a:lnSpc>
                <a:spcPct val="80000"/>
              </a:lnSpc>
            </a:pPr>
            <a:r>
              <a:rPr lang="en-US" altLang="x-none"/>
              <a:t>Is the punishment credible? Yes: It</a:t>
            </a:r>
            <a:r>
              <a:rPr lang="en-US" altLang="en-US"/>
              <a:t>’</a:t>
            </a:r>
            <a:r>
              <a:rPr lang="en-US" altLang="x-none"/>
              <a:t>s the one-shot Nash!!!</a:t>
            </a:r>
          </a:p>
        </p:txBody>
      </p:sp>
      <p:graphicFrame>
        <p:nvGraphicFramePr>
          <p:cNvPr id="8" name="Object 6"/>
          <p:cNvGraphicFramePr>
            <a:graphicFrameLocks noChangeAspect="1"/>
          </p:cNvGraphicFramePr>
          <p:nvPr/>
        </p:nvGraphicFramePr>
        <p:xfrm>
          <a:off x="7162800" y="2667000"/>
          <a:ext cx="1720850" cy="914400"/>
        </p:xfrm>
        <a:graphic>
          <a:graphicData uri="http://schemas.openxmlformats.org/presentationml/2006/ole">
            <mc:AlternateContent xmlns:mc="http://schemas.openxmlformats.org/markup-compatibility/2006">
              <mc:Choice xmlns:v="urn:schemas-microsoft-com:vml" Requires="v">
                <p:oleObj spid="_x0000_s86395" name="Equation" r:id="rId4" imgW="812447" imgH="431613" progId="Equation.DSMT4">
                  <p:embed/>
                </p:oleObj>
              </mc:Choice>
              <mc:Fallback>
                <p:oleObj name="Equation" r:id="rId4" imgW="812447" imgH="431613"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2800" y="2667000"/>
                        <a:ext cx="1720850" cy="914400"/>
                      </a:xfrm>
                      <a:prstGeom prst="rect">
                        <a:avLst/>
                      </a:prstGeom>
                      <a:noFill/>
                      <a:ln w="38100">
                        <a:solidFill>
                          <a:srgbClr val="0000FF"/>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7"/>
          <p:cNvGraphicFramePr>
            <a:graphicFrameLocks noChangeAspect="1"/>
          </p:cNvGraphicFramePr>
          <p:nvPr/>
        </p:nvGraphicFramePr>
        <p:xfrm>
          <a:off x="76200" y="4029075"/>
          <a:ext cx="3606800" cy="390525"/>
        </p:xfrm>
        <a:graphic>
          <a:graphicData uri="http://schemas.openxmlformats.org/presentationml/2006/ole">
            <mc:AlternateContent xmlns:mc="http://schemas.openxmlformats.org/markup-compatibility/2006">
              <mc:Choice xmlns:v="urn:schemas-microsoft-com:vml" Requires="v">
                <p:oleObj spid="_x0000_s86396" name="Equation" r:id="rId6" imgW="1879600" imgH="203200" progId="Equation.DSMT4">
                  <p:embed/>
                </p:oleObj>
              </mc:Choice>
              <mc:Fallback>
                <p:oleObj name="Equation" r:id="rId6" imgW="1879600" imgH="2032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 y="4029075"/>
                        <a:ext cx="36068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Object 8"/>
          <p:cNvGraphicFramePr>
            <a:graphicFrameLocks noChangeAspect="1"/>
          </p:cNvGraphicFramePr>
          <p:nvPr/>
        </p:nvGraphicFramePr>
        <p:xfrm>
          <a:off x="8401050" y="4059238"/>
          <a:ext cx="731838" cy="344487"/>
        </p:xfrm>
        <a:graphic>
          <a:graphicData uri="http://schemas.openxmlformats.org/presentationml/2006/ole">
            <mc:AlternateContent xmlns:mc="http://schemas.openxmlformats.org/markup-compatibility/2006">
              <mc:Choice xmlns:v="urn:schemas-microsoft-com:vml" Requires="v">
                <p:oleObj spid="_x0000_s86397" name="Equation" r:id="rId8" imgW="380670" imgH="177646" progId="Equation.DSMT4">
                  <p:embed/>
                </p:oleObj>
              </mc:Choice>
              <mc:Fallback>
                <p:oleObj name="Equation" r:id="rId8" imgW="380670" imgH="177646"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401050" y="4059238"/>
                        <a:ext cx="731838"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9"/>
          <p:cNvGraphicFramePr>
            <a:graphicFrameLocks noChangeAspect="1"/>
          </p:cNvGraphicFramePr>
          <p:nvPr/>
        </p:nvGraphicFramePr>
        <p:xfrm>
          <a:off x="3678238" y="3841750"/>
          <a:ext cx="2486025" cy="828675"/>
        </p:xfrm>
        <a:graphic>
          <a:graphicData uri="http://schemas.openxmlformats.org/presentationml/2006/ole">
            <mc:AlternateContent xmlns:mc="http://schemas.openxmlformats.org/markup-compatibility/2006">
              <mc:Choice xmlns:v="urn:schemas-microsoft-com:vml" Requires="v">
                <p:oleObj spid="_x0000_s86398" name="Equation" r:id="rId10" imgW="1295400" imgH="431800" progId="Equation.DSMT4">
                  <p:embed/>
                </p:oleObj>
              </mc:Choice>
              <mc:Fallback>
                <p:oleObj name="Equation" r:id="rId10" imgW="1295400" imgH="4318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78238" y="3841750"/>
                        <a:ext cx="248602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Object 10"/>
          <p:cNvGraphicFramePr>
            <a:graphicFrameLocks noChangeAspect="1"/>
          </p:cNvGraphicFramePr>
          <p:nvPr/>
        </p:nvGraphicFramePr>
        <p:xfrm>
          <a:off x="6096000" y="3863975"/>
          <a:ext cx="2316163" cy="763588"/>
        </p:xfrm>
        <a:graphic>
          <a:graphicData uri="http://schemas.openxmlformats.org/presentationml/2006/ole">
            <mc:AlternateContent xmlns:mc="http://schemas.openxmlformats.org/markup-compatibility/2006">
              <mc:Choice xmlns:v="urn:schemas-microsoft-com:vml" Requires="v">
                <p:oleObj spid="_x0000_s86399" name="Equation" r:id="rId12" imgW="1205977" imgH="393529" progId="Equation.DSMT4">
                  <p:embed/>
                </p:oleObj>
              </mc:Choice>
              <mc:Fallback>
                <p:oleObj name="Equation" r:id="rId12" imgW="1205977" imgH="393529"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96000" y="3863975"/>
                        <a:ext cx="2316163"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11"/>
          <p:cNvGraphicFramePr>
            <a:graphicFrameLocks noChangeAspect="1"/>
          </p:cNvGraphicFramePr>
          <p:nvPr/>
        </p:nvGraphicFramePr>
        <p:xfrm>
          <a:off x="7620000" y="5334000"/>
          <a:ext cx="731838" cy="341313"/>
        </p:xfrm>
        <a:graphic>
          <a:graphicData uri="http://schemas.openxmlformats.org/presentationml/2006/ole">
            <mc:AlternateContent xmlns:mc="http://schemas.openxmlformats.org/markup-compatibility/2006">
              <mc:Choice xmlns:v="urn:schemas-microsoft-com:vml" Requires="v">
                <p:oleObj spid="_x0000_s86400" name="Equation" r:id="rId14" imgW="380670" imgH="177646" progId="Equation.DSMT4">
                  <p:embed/>
                </p:oleObj>
              </mc:Choice>
              <mc:Fallback>
                <p:oleObj name="Equation" r:id="rId14" imgW="380670" imgH="177646"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620000" y="5334000"/>
                        <a:ext cx="731838"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12"/>
          <p:cNvGraphicFramePr>
            <a:graphicFrameLocks noChangeAspect="1"/>
          </p:cNvGraphicFramePr>
          <p:nvPr/>
        </p:nvGraphicFramePr>
        <p:xfrm>
          <a:off x="3440113" y="5105400"/>
          <a:ext cx="2122487" cy="830263"/>
        </p:xfrm>
        <a:graphic>
          <a:graphicData uri="http://schemas.openxmlformats.org/presentationml/2006/ole">
            <mc:AlternateContent xmlns:mc="http://schemas.openxmlformats.org/markup-compatibility/2006">
              <mc:Choice xmlns:v="urn:schemas-microsoft-com:vml" Requires="v">
                <p:oleObj spid="_x0000_s86401" name="Equation" r:id="rId16" imgW="1104900" imgH="431800" progId="Equation.DSMT4">
                  <p:embed/>
                </p:oleObj>
              </mc:Choice>
              <mc:Fallback>
                <p:oleObj name="Equation" r:id="rId16" imgW="1104900" imgH="43180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40113" y="5105400"/>
                        <a:ext cx="21224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Object 13"/>
          <p:cNvGraphicFramePr>
            <a:graphicFrameLocks noChangeAspect="1"/>
          </p:cNvGraphicFramePr>
          <p:nvPr/>
        </p:nvGraphicFramePr>
        <p:xfrm>
          <a:off x="457200" y="5257800"/>
          <a:ext cx="3048000" cy="439738"/>
        </p:xfrm>
        <a:graphic>
          <a:graphicData uri="http://schemas.openxmlformats.org/presentationml/2006/ole">
            <mc:AlternateContent xmlns:mc="http://schemas.openxmlformats.org/markup-compatibility/2006">
              <mc:Choice xmlns:v="urn:schemas-microsoft-com:vml" Requires="v">
                <p:oleObj spid="_x0000_s86402" name="Equation" r:id="rId18" imgW="1587500" imgH="228600" progId="Equation.DSMT4">
                  <p:embed/>
                </p:oleObj>
              </mc:Choice>
              <mc:Fallback>
                <p:oleObj name="Equation" r:id="rId18" imgW="1587500" imgH="228600"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7200" y="5257800"/>
                        <a:ext cx="304800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Object 14"/>
          <p:cNvGraphicFramePr>
            <a:graphicFrameLocks noChangeAspect="1"/>
          </p:cNvGraphicFramePr>
          <p:nvPr/>
        </p:nvGraphicFramePr>
        <p:xfrm>
          <a:off x="5638800" y="5105400"/>
          <a:ext cx="1928813" cy="755650"/>
        </p:xfrm>
        <a:graphic>
          <a:graphicData uri="http://schemas.openxmlformats.org/presentationml/2006/ole">
            <mc:AlternateContent xmlns:mc="http://schemas.openxmlformats.org/markup-compatibility/2006">
              <mc:Choice xmlns:v="urn:schemas-microsoft-com:vml" Requires="v">
                <p:oleObj spid="_x0000_s86403" name="Equation" r:id="rId20" imgW="1002865" imgH="393529" progId="Equation.3">
                  <p:embed/>
                </p:oleObj>
              </mc:Choice>
              <mc:Fallback>
                <p:oleObj name="Equation" r:id="rId20" imgW="1002865" imgH="393529" progId="Equation.3">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38800" y="5105400"/>
                        <a:ext cx="1928813"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Rectangle 16"/>
          <p:cNvSpPr>
            <a:spLocks noChangeArrowheads="1"/>
          </p:cNvSpPr>
          <p:nvPr/>
        </p:nvSpPr>
        <p:spPr bwMode="auto">
          <a:xfrm>
            <a:off x="4648200" y="3886200"/>
            <a:ext cx="838200" cy="762000"/>
          </a:xfrm>
          <a:prstGeom prst="rect">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8" name="Rectangle 17"/>
          <p:cNvSpPr>
            <a:spLocks noChangeArrowheads="1"/>
          </p:cNvSpPr>
          <p:nvPr/>
        </p:nvSpPr>
        <p:spPr bwMode="auto">
          <a:xfrm>
            <a:off x="7086600" y="3886200"/>
            <a:ext cx="774700" cy="762000"/>
          </a:xfrm>
          <a:prstGeom prst="rect">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7" name="Rectangle 26"/>
          <p:cNvSpPr>
            <a:spLocks noChangeArrowheads="1"/>
          </p:cNvSpPr>
          <p:nvPr/>
        </p:nvSpPr>
        <p:spPr bwMode="auto">
          <a:xfrm>
            <a:off x="4286250" y="5157788"/>
            <a:ext cx="838200" cy="762000"/>
          </a:xfrm>
          <a:prstGeom prst="rect">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8" name="Rectangle 27"/>
          <p:cNvSpPr>
            <a:spLocks noChangeArrowheads="1"/>
          </p:cNvSpPr>
          <p:nvPr/>
        </p:nvSpPr>
        <p:spPr bwMode="auto">
          <a:xfrm>
            <a:off x="6400800" y="5105400"/>
            <a:ext cx="838200" cy="762000"/>
          </a:xfrm>
          <a:prstGeom prst="rect">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5</a:t>
            </a:fld>
            <a:endParaRPr lang="en-US" altLang="en-US"/>
          </a:p>
        </p:txBody>
      </p:sp>
    </p:spTree>
    <p:extLst>
      <p:ext uri="{BB962C8B-B14F-4D97-AF65-F5344CB8AC3E}">
        <p14:creationId xmlns:p14="http://schemas.microsoft.com/office/powerpoint/2010/main" val="38540549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2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499"/>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499"/>
                                          </p:stCondLst>
                                        </p:cTn>
                                        <p:tgtEl>
                                          <p:spTgt spid="2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1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18"/>
                                        </p:tgtEl>
                                        <p:attrNameLst>
                                          <p:attrName>style.visibility</p:attrName>
                                        </p:attrNameLst>
                                      </p:cBhvr>
                                      <p:to>
                                        <p:strVal val="hidden"/>
                                      </p:to>
                                    </p:set>
                                  </p:childTnLst>
                                </p:cTn>
                              </p:par>
                              <p:par>
                                <p:cTn id="41" presetID="1" presetClass="entr" presetSubtype="0" fill="hold" nodeType="withEffect">
                                  <p:stCondLst>
                                    <p:cond delay="0"/>
                                  </p:stCondLst>
                                  <p:childTnLst>
                                    <p:set>
                                      <p:cBhvr>
                                        <p:cTn id="42" dur="1" fill="hold">
                                          <p:stCondLst>
                                            <p:cond delay="499"/>
                                          </p:stCondLst>
                                        </p:cTn>
                                        <p:tgtEl>
                                          <p:spTgt spid="20"/>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9">
                                            <p:txEl>
                                              <p:pRg st="4" end="4"/>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499"/>
                                          </p:stCondLst>
                                        </p:cTn>
                                        <p:tgtEl>
                                          <p:spTgt spid="25"/>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499"/>
                                          </p:stCondLst>
                                        </p:cTn>
                                        <p:tgtEl>
                                          <p:spTgt spid="24"/>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nodeType="clickEffect">
                                  <p:stCondLst>
                                    <p:cond delay="0"/>
                                  </p:stCondLst>
                                  <p:childTnLst>
                                    <p:set>
                                      <p:cBhvr>
                                        <p:cTn id="58" dur="1" fill="hold">
                                          <p:stCondLst>
                                            <p:cond delay="499"/>
                                          </p:stCondLst>
                                        </p:cTn>
                                        <p:tgtEl>
                                          <p:spTgt spid="26"/>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nodeType="clickEffect">
                                  <p:stCondLst>
                                    <p:cond delay="0"/>
                                  </p:stCondLst>
                                  <p:childTnLst>
                                    <p:set>
                                      <p:cBhvr>
                                        <p:cTn id="66" dur="1" fill="hold">
                                          <p:stCondLst>
                                            <p:cond delay="499"/>
                                          </p:stCondLst>
                                        </p:cTn>
                                        <p:tgtEl>
                                          <p:spTgt spid="23"/>
                                        </p:tgtEl>
                                        <p:attrNameLst>
                                          <p:attrName>style.visibility</p:attrName>
                                        </p:attrNameLst>
                                      </p:cBhvr>
                                      <p:to>
                                        <p:strVal val="visible"/>
                                      </p:to>
                                    </p:set>
                                  </p:childTnLst>
                                </p:cTn>
                              </p:par>
                              <p:par>
                                <p:cTn id="67" presetID="1" presetClass="exit" presetSubtype="0" fill="hold" grpId="1" nodeType="withEffect">
                                  <p:stCondLst>
                                    <p:cond delay="0"/>
                                  </p:stCondLst>
                                  <p:childTnLst>
                                    <p:set>
                                      <p:cBhvr>
                                        <p:cTn id="68" dur="1" fill="hold">
                                          <p:stCondLst>
                                            <p:cond delay="0"/>
                                          </p:stCondLst>
                                        </p:cTn>
                                        <p:tgtEl>
                                          <p:spTgt spid="27"/>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28"/>
                                        </p:tgtEl>
                                        <p:attrNameLst>
                                          <p:attrName>style.visibility</p:attrName>
                                        </p:attrNameLst>
                                      </p:cBhvr>
                                      <p:to>
                                        <p:strVal val="hidden"/>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nodeType="clickEffect">
                                  <p:stCondLst>
                                    <p:cond delay="0"/>
                                  </p:stCondLst>
                                  <p:childTnLst>
                                    <p:set>
                                      <p:cBhvr>
                                        <p:cTn id="74" dur="1" fill="hold">
                                          <p:stCondLst>
                                            <p:cond delay="0"/>
                                          </p:stCondLst>
                                        </p:cTn>
                                        <p:tgtEl>
                                          <p:spTgt spid="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8" grpId="0" animBg="1"/>
      <p:bldP spid="18" grpId="1" animBg="1"/>
      <p:bldP spid="27" grpId="0" animBg="1"/>
      <p:bldP spid="27" grpId="1" animBg="1"/>
      <p:bldP spid="28" grpId="0" animBg="1"/>
      <p:bldP spid="2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22531"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r>
              <a:rPr lang="en-US" b="1" dirty="0">
                <a:ea typeface="+mn-ea"/>
                <a:cs typeface="+mn-cs"/>
              </a:rPr>
              <a:t>Data</a:t>
            </a:r>
          </a:p>
          <a:p>
            <a:pPr marL="971550" lvl="1" indent="-514350" eaLnBrk="1" hangingPunct="1">
              <a:lnSpc>
                <a:spcPct val="80000"/>
              </a:lnSpc>
              <a:buFont typeface="+mj-lt"/>
              <a:buAutoNum type="alphaLcParenR" startAt="3"/>
              <a:defRPr/>
            </a:pPr>
            <a:r>
              <a:rPr lang="en-AU" dirty="0" err="1"/>
              <a:t>Analyze</a:t>
            </a:r>
            <a:r>
              <a:rPr lang="en-AU" dirty="0"/>
              <a:t> the data set of experiment 14. Do you see any pattern in the interactions of the two players?</a:t>
            </a:r>
            <a:r>
              <a:rPr lang="en-US" dirty="0"/>
              <a:t> </a:t>
            </a:r>
          </a:p>
          <a:p>
            <a:pPr lvl="1" eaLnBrk="1" hangingPunct="1">
              <a:lnSpc>
                <a:spcPct val="80000"/>
              </a:lnSpc>
              <a:defRPr/>
            </a:pPr>
            <a:endParaRPr lang="en-US" dirty="0"/>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6</a:t>
            </a:fld>
            <a:endParaRPr lang="en-US" altLang="en-US"/>
          </a:p>
        </p:txBody>
      </p:sp>
    </p:spTree>
    <p:extLst>
      <p:ext uri="{BB962C8B-B14F-4D97-AF65-F5344CB8AC3E}">
        <p14:creationId xmlns:p14="http://schemas.microsoft.com/office/powerpoint/2010/main" val="1863867086"/>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 – last term</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 y="1068045"/>
            <a:ext cx="6858000" cy="5484658"/>
          </a:xfrm>
          <a:prstGeom prst="rect">
            <a:avLst/>
          </a:prstGeom>
        </p:spPr>
      </p:pic>
      <p:sp>
        <p:nvSpPr>
          <p:cNvPr id="2" name="Slide Number Placeholder 1"/>
          <p:cNvSpPr>
            <a:spLocks noGrp="1"/>
          </p:cNvSpPr>
          <p:nvPr>
            <p:ph type="sldNum" sz="quarter" idx="10"/>
          </p:nvPr>
        </p:nvSpPr>
        <p:spPr/>
        <p:txBody>
          <a:bodyPr/>
          <a:lstStyle/>
          <a:p>
            <a:fld id="{26957AA7-5687-EC4A-89D1-412D039ACD0F}" type="slidenum">
              <a:rPr lang="en-US" altLang="en-US" smtClean="0"/>
              <a:pPr/>
              <a:t>7</a:t>
            </a:fld>
            <a:endParaRPr lang="en-US" altLang="en-US"/>
          </a:p>
        </p:txBody>
      </p:sp>
    </p:spTree>
    <p:extLst>
      <p:ext uri="{BB962C8B-B14F-4D97-AF65-F5344CB8AC3E}">
        <p14:creationId xmlns:p14="http://schemas.microsoft.com/office/powerpoint/2010/main" val="1901142823"/>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302" y="1049338"/>
            <a:ext cx="7072573" cy="5656262"/>
          </a:xfrm>
          <a:prstGeom prst="rect">
            <a:avLst/>
          </a:prstGeom>
        </p:spPr>
      </p:pic>
      <p:sp>
        <p:nvSpPr>
          <p:cNvPr id="28674"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 – last term</a:t>
            </a:r>
          </a:p>
        </p:txBody>
      </p:sp>
      <p:sp>
        <p:nvSpPr>
          <p:cNvPr id="9" name="Rectangle 8"/>
          <p:cNvSpPr>
            <a:spLocks noChangeArrowheads="1"/>
          </p:cNvSpPr>
          <p:nvPr/>
        </p:nvSpPr>
        <p:spPr bwMode="auto">
          <a:xfrm>
            <a:off x="1198084" y="1165034"/>
            <a:ext cx="6498116" cy="1066800"/>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1" name="Rectangle 10"/>
          <p:cNvSpPr>
            <a:spLocks noChangeArrowheads="1"/>
          </p:cNvSpPr>
          <p:nvPr/>
        </p:nvSpPr>
        <p:spPr bwMode="auto">
          <a:xfrm>
            <a:off x="1198084" y="5410201"/>
            <a:ext cx="6498116" cy="304799"/>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8</a:t>
            </a:fld>
            <a:endParaRPr lang="en-US" altLang="en-US"/>
          </a:p>
        </p:txBody>
      </p:sp>
    </p:spTree>
    <p:extLst>
      <p:ext uri="{BB962C8B-B14F-4D97-AF65-F5344CB8AC3E}">
        <p14:creationId xmlns:p14="http://schemas.microsoft.com/office/powerpoint/2010/main" val="153801419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Infinitely repeated games</a:t>
            </a:r>
          </a:p>
        </p:txBody>
      </p:sp>
      <p:sp>
        <p:nvSpPr>
          <p:cNvPr id="20483" name="Rectangle 3"/>
          <p:cNvSpPr>
            <a:spLocks noGrp="1" noChangeArrowheads="1"/>
          </p:cNvSpPr>
          <p:nvPr>
            <p:ph idx="1"/>
          </p:nvPr>
        </p:nvSpPr>
        <p:spPr>
          <a:xfrm>
            <a:off x="457200" y="990600"/>
            <a:ext cx="8305800" cy="5638800"/>
          </a:xfrm>
        </p:spPr>
        <p:txBody>
          <a:bodyPr/>
          <a:lstStyle/>
          <a:p>
            <a:pPr eaLnBrk="1" hangingPunct="1">
              <a:lnSpc>
                <a:spcPct val="80000"/>
              </a:lnSpc>
            </a:pPr>
            <a:r>
              <a:rPr lang="en-US" altLang="x-none">
                <a:latin typeface="Calibri" charset="0"/>
                <a:ea typeface="ＭＳ Ｐゴシック" charset="-128"/>
              </a:rPr>
              <a:t>Some players might have limited foresight such that they </a:t>
            </a:r>
            <a:r>
              <a:rPr lang="en-US" altLang="x-none" b="1">
                <a:latin typeface="Calibri" charset="0"/>
                <a:ea typeface="ＭＳ Ｐゴシック" charset="-128"/>
              </a:rPr>
              <a:t>see a game as infinite</a:t>
            </a:r>
          </a:p>
          <a:p>
            <a:pPr eaLnBrk="1" hangingPunct="1">
              <a:lnSpc>
                <a:spcPct val="80000"/>
              </a:lnSpc>
            </a:pPr>
            <a:r>
              <a:rPr lang="en-US" altLang="x-none">
                <a:latin typeface="Calibri" charset="0"/>
                <a:ea typeface="ＭＳ Ｐゴシック" charset="-128"/>
              </a:rPr>
              <a:t>A game might actually </a:t>
            </a:r>
            <a:r>
              <a:rPr lang="en-US" altLang="x-none" b="1">
                <a:latin typeface="Calibri" charset="0"/>
                <a:ea typeface="ＭＳ Ｐゴシック" charset="-128"/>
              </a:rPr>
              <a:t>be infinite</a:t>
            </a:r>
            <a:r>
              <a:rPr lang="en-US" altLang="x-none">
                <a:latin typeface="Calibri" charset="0"/>
                <a:ea typeface="ＭＳ Ｐゴシック" charset="-128"/>
              </a:rPr>
              <a:t>, or has a certain continuation probability after each round</a:t>
            </a:r>
          </a:p>
          <a:p>
            <a:pPr eaLnBrk="1" hangingPunct="1">
              <a:lnSpc>
                <a:spcPct val="80000"/>
              </a:lnSpc>
            </a:pPr>
            <a:r>
              <a:rPr lang="en-US" altLang="x-none">
                <a:latin typeface="Calibri" charset="0"/>
                <a:ea typeface="ＭＳ Ｐゴシック" charset="-128"/>
              </a:rPr>
              <a:t>Does this </a:t>
            </a:r>
            <a:r>
              <a:rPr lang="en-US" altLang="x-none" b="1">
                <a:latin typeface="Calibri" charset="0"/>
                <a:ea typeface="ＭＳ Ｐゴシック" charset="-128"/>
              </a:rPr>
              <a:t>change</a:t>
            </a:r>
            <a:r>
              <a:rPr lang="en-US" altLang="x-none">
                <a:latin typeface="Calibri" charset="0"/>
                <a:ea typeface="ＭＳ Ｐゴシック" charset="-128"/>
              </a:rPr>
              <a:t> </a:t>
            </a:r>
            <a:r>
              <a:rPr lang="en-US" altLang="x-none" b="1">
                <a:latin typeface="Calibri" charset="0"/>
                <a:ea typeface="ＭＳ Ｐゴシック" charset="-128"/>
              </a:rPr>
              <a:t>rational behavior </a:t>
            </a:r>
            <a:r>
              <a:rPr lang="en-US" altLang="x-none">
                <a:latin typeface="Calibri" charset="0"/>
                <a:ea typeface="ＭＳ Ｐゴシック" charset="-128"/>
              </a:rPr>
              <a:t>in such games?</a:t>
            </a:r>
          </a:p>
          <a:p>
            <a:pPr eaLnBrk="1" hangingPunct="1">
              <a:lnSpc>
                <a:spcPct val="80000"/>
              </a:lnSpc>
            </a:pPr>
            <a:r>
              <a:rPr lang="en-US" altLang="x-none" b="1">
                <a:latin typeface="Calibri" charset="0"/>
                <a:ea typeface="ＭＳ Ｐゴシック" charset="-128"/>
              </a:rPr>
              <a:t>Yes</a:t>
            </a:r>
            <a:r>
              <a:rPr lang="en-US" altLang="x-none">
                <a:latin typeface="Calibri" charset="0"/>
                <a:ea typeface="ＭＳ Ｐゴシック" charset="-128"/>
              </a:rPr>
              <a:t>:</a:t>
            </a:r>
          </a:p>
          <a:p>
            <a:pPr lvl="1" eaLnBrk="1" hangingPunct="1">
              <a:lnSpc>
                <a:spcPct val="80000"/>
              </a:lnSpc>
            </a:pPr>
            <a:r>
              <a:rPr lang="en-US" altLang="x-none" b="1">
                <a:latin typeface="Calibri" charset="0"/>
                <a:ea typeface="ＭＳ Ｐゴシック" charset="-128"/>
              </a:rPr>
              <a:t>Backward induction </a:t>
            </a:r>
            <a:r>
              <a:rPr lang="en-US" altLang="x-none">
                <a:latin typeface="Calibri" charset="0"/>
                <a:ea typeface="ＭＳ Ｐゴシック" charset="-128"/>
              </a:rPr>
              <a:t>is </a:t>
            </a:r>
            <a:r>
              <a:rPr lang="en-US" altLang="x-none" b="1">
                <a:latin typeface="Calibri" charset="0"/>
                <a:ea typeface="ＭＳ Ｐゴシック" charset="-128"/>
              </a:rPr>
              <a:t>not feasible </a:t>
            </a:r>
            <a:r>
              <a:rPr lang="en-US" altLang="x-none">
                <a:latin typeface="Calibri" charset="0"/>
                <a:ea typeface="ＭＳ Ｐゴシック" charset="-128"/>
              </a:rPr>
              <a:t>anymore, thus arguments relying on rollback cannot be applied</a:t>
            </a:r>
          </a:p>
          <a:p>
            <a:pPr lvl="1" eaLnBrk="1" hangingPunct="1">
              <a:lnSpc>
                <a:spcPct val="80000"/>
              </a:lnSpc>
            </a:pPr>
            <a:r>
              <a:rPr lang="en-US" altLang="x-none">
                <a:latin typeface="Calibri" charset="0"/>
                <a:ea typeface="ＭＳ Ｐゴシック" charset="-128"/>
              </a:rPr>
              <a:t>Rather, </a:t>
            </a:r>
            <a:r>
              <a:rPr lang="en-US" altLang="x-none" b="1">
                <a:latin typeface="Calibri" charset="0"/>
                <a:ea typeface="ＭＳ Ｐゴシック" charset="-128"/>
              </a:rPr>
              <a:t>each repetition </a:t>
            </a:r>
            <a:r>
              <a:rPr lang="en-US" altLang="x-none">
                <a:latin typeface="Calibri" charset="0"/>
                <a:ea typeface="ＭＳ Ｐゴシック" charset="-128"/>
              </a:rPr>
              <a:t>of the game can be seen as having the </a:t>
            </a:r>
            <a:r>
              <a:rPr lang="en-US" altLang="x-none" b="1">
                <a:latin typeface="Calibri" charset="0"/>
                <a:ea typeface="ＭＳ Ｐゴシック" charset="-128"/>
              </a:rPr>
              <a:t>same future prospects </a:t>
            </a:r>
            <a:r>
              <a:rPr lang="en-US" altLang="x-none">
                <a:latin typeface="Calibri" charset="0"/>
                <a:ea typeface="ＭＳ Ｐゴシック" charset="-128"/>
                <a:sym typeface="Wingdings" charset="2"/>
              </a:rPr>
              <a:t> solving for one round (under the shadow of the future!) should yield a solution for all rounds</a:t>
            </a:r>
          </a:p>
          <a:p>
            <a:pPr eaLnBrk="1" hangingPunct="1">
              <a:lnSpc>
                <a:spcPct val="80000"/>
              </a:lnSpc>
            </a:pPr>
            <a:r>
              <a:rPr lang="en-US" altLang="x-none">
                <a:latin typeface="Calibri" charset="0"/>
                <a:ea typeface="ＭＳ Ｐゴシック" charset="-128"/>
                <a:sym typeface="Wingdings" charset="2"/>
              </a:rPr>
              <a:t>Note: Playing the one-shot equilibrium in each round is still an equilibrium in the infinitely repeated game. But there are </a:t>
            </a:r>
            <a:r>
              <a:rPr lang="en-US" altLang="x-none" b="1">
                <a:latin typeface="Calibri" charset="0"/>
                <a:ea typeface="ＭＳ Ｐゴシック" charset="-128"/>
                <a:sym typeface="Wingdings" charset="2"/>
              </a:rPr>
              <a:t>others</a:t>
            </a:r>
            <a:r>
              <a:rPr lang="en-US" altLang="x-none">
                <a:latin typeface="Calibri" charset="0"/>
                <a:ea typeface="ＭＳ Ｐゴシック" charset="-128"/>
                <a:sym typeface="Wingdings" charset="2"/>
              </a:rPr>
              <a:t> now …</a:t>
            </a:r>
            <a:endParaRPr lang="en-US" altLang="x-none">
              <a:latin typeface="Calibri" charset="0"/>
              <a:ea typeface="ＭＳ Ｐゴシック" charset="-128"/>
            </a:endParaRPr>
          </a:p>
        </p:txBody>
      </p:sp>
      <p:sp>
        <p:nvSpPr>
          <p:cNvPr id="2" name="Slide Number Placeholder 1"/>
          <p:cNvSpPr>
            <a:spLocks noGrp="1"/>
          </p:cNvSpPr>
          <p:nvPr>
            <p:ph type="sldNum" sz="quarter" idx="10"/>
          </p:nvPr>
        </p:nvSpPr>
        <p:spPr/>
        <p:txBody>
          <a:bodyPr/>
          <a:lstStyle/>
          <a:p>
            <a:fld id="{26957AA7-5687-EC4A-89D1-412D039ACD0F}" type="slidenum">
              <a:rPr lang="en-US" altLang="en-US" smtClean="0"/>
              <a:pPr/>
              <a:t>9</a:t>
            </a:fld>
            <a:endParaRPr lang="en-US" altLang="en-US"/>
          </a:p>
        </p:txBody>
      </p:sp>
    </p:spTree>
    <p:extLst>
      <p:ext uri="{BB962C8B-B14F-4D97-AF65-F5344CB8AC3E}">
        <p14:creationId xmlns:p14="http://schemas.microsoft.com/office/powerpoint/2010/main" val="132621866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048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6833</TotalTime>
  <Words>1414</Words>
  <Application>Microsoft Macintosh PowerPoint</Application>
  <PresentationFormat>On-screen Show (4:3)</PresentationFormat>
  <Paragraphs>327</Paragraphs>
  <Slides>17</Slides>
  <Notes>17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6" baseType="lpstr">
      <vt:lpstr>ＭＳ Ｐゴシック</vt:lpstr>
      <vt:lpstr>ＭＳ Ｐゴシック</vt:lpstr>
      <vt:lpstr>Arial</vt:lpstr>
      <vt:lpstr>Calibri</vt:lpstr>
      <vt:lpstr>Symbol</vt:lpstr>
      <vt:lpstr>Times New Roman</vt:lpstr>
      <vt:lpstr>Wingdings</vt:lpstr>
      <vt:lpstr>unsw</vt:lpstr>
      <vt:lpstr>Equation</vt:lpstr>
      <vt:lpstr>Experiment 14</vt:lpstr>
      <vt:lpstr>Experiment 14</vt:lpstr>
      <vt:lpstr>Experiment 14</vt:lpstr>
      <vt:lpstr>Experiment 14</vt:lpstr>
      <vt:lpstr>Experiment 14</vt:lpstr>
      <vt:lpstr>Experiment 14</vt:lpstr>
      <vt:lpstr>Experiment 14 – last term</vt:lpstr>
      <vt:lpstr>Experiment 14 – last term</vt:lpstr>
      <vt:lpstr>Infinitely repeated games</vt:lpstr>
      <vt:lpstr>Infinitely Repeated games theorem</vt:lpstr>
      <vt:lpstr>Infinitely repeated games</vt:lpstr>
      <vt:lpstr>Infinitely repeated games</vt:lpstr>
      <vt:lpstr>Infinitely repeated games</vt:lpstr>
      <vt:lpstr>Infinitely repeated games</vt:lpstr>
      <vt:lpstr>Infinitely repeated games</vt:lpstr>
      <vt:lpstr>Infinitely repeated games</vt:lpstr>
      <vt:lpstr>Infinitely repeated games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2235</cp:revision>
  <cp:lastPrinted>2012-12-18T14:53:29Z</cp:lastPrinted>
  <dcterms:created xsi:type="dcterms:W3CDTF">1601-01-01T00:00:00Z</dcterms:created>
  <dcterms:modified xsi:type="dcterms:W3CDTF">2018-09-05T22:39:44Z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