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1"/>
  </p:notesMasterIdLst>
  <p:handoutMasterIdLst>
    <p:handoutMasterId r:id="rId22"/>
  </p:handout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21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50" autoAdjust="0"/>
    <p:restoredTop sz="94643"/>
  </p:normalViewPr>
  <p:slideViewPr>
    <p:cSldViewPr>
      <p:cViewPr varScale="1">
        <p:scale>
          <a:sx n="120" d="100"/>
          <a:sy n="120" d="100"/>
        </p:scale>
        <p:origin x="18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F11CB71B-AA3F-5E42-AAAA-696BC50C1896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CFF2267-458D-F84C-A92B-7197887BA9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E94CD62-4F16-DC4D-AF68-85C925871B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B7F413D-E2A8-5040-AD3C-02190CA31F96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929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677FA2B-320B-2B4D-93F0-7E2B719E6FBB}" type="slidenum">
              <a:rPr lang="en-US" altLang="x-none" sz="1200">
                <a:latin typeface="Arial" charset="0"/>
              </a:rPr>
              <a:pPr/>
              <a:t>10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524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7DBD42B-0ED2-9240-8E24-6C719434F44E}" type="slidenum">
              <a:rPr lang="en-US" altLang="x-none" sz="1200">
                <a:latin typeface="Arial" charset="0"/>
              </a:rPr>
              <a:pPr/>
              <a:t>11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8091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69E56C4-1C45-A246-B23F-32C0B9CDAA2F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307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DB30FEA-0CC1-F041-B823-9977818FB206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064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A083FD-C1D7-914A-B1F2-D85037210683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50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8B33786-D924-B148-9B1F-8392E9A01FD1}" type="slidenum">
              <a:rPr lang="en-US" altLang="x-none" sz="1200">
                <a:latin typeface="Arial" charset="0"/>
              </a:rPr>
              <a:pPr/>
              <a:t>15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3411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05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8B3FEF1-3F2A-8A47-A576-E85497579E33}" type="slidenum">
              <a:rPr lang="en-US" altLang="x-none" sz="1200">
                <a:latin typeface="Arial" charset="0"/>
              </a:rPr>
              <a:pPr/>
              <a:t>16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822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26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2A4C422-95F4-BF4A-814C-BCF69A32D258}" type="slidenum">
              <a:rPr lang="en-US" altLang="x-none" sz="1200">
                <a:latin typeface="Arial" charset="0"/>
              </a:rPr>
              <a:pPr/>
              <a:t>17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6455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4854D57-59E3-F24F-9D8C-89433C40DAE1}" type="slidenum">
              <a:rPr lang="en-US" altLang="x-none" sz="1200">
                <a:latin typeface="Arial" charset="0"/>
              </a:rPr>
              <a:pPr/>
              <a:t>18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731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56B349-C6CA-174D-B229-60E470A39ADC}" type="slidenum">
              <a:rPr lang="en-US" altLang="x-none" sz="1200">
                <a:latin typeface="Arial" charset="0"/>
              </a:rPr>
              <a:pPr/>
              <a:t>19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8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8A77507-ECDF-714C-9F75-A5C805367769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829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3E5F5FE-8DF7-4945-9658-1B4EA64F4A92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482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93F7975-6415-C643-8347-BDEEE5367013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58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E7821DF-D013-7947-96AF-30B80885A5D9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4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1C816DD-ED0A-274E-BBAF-422F8D2654F0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070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DB52DD7-B83B-3F42-A004-6F79D3B6D92F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76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ＭＳ Ｐゴシック" charset="-128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79C3A88-88E0-9247-B0F9-FD97A0D50B87}" type="slidenum">
              <a:rPr lang="en-US" altLang="en-US" sz="1200">
                <a:latin typeface="Arial" charset="0"/>
              </a:rPr>
              <a:pPr/>
              <a:t>8</a:t>
            </a:fld>
            <a:endParaRPr lang="en-US" alt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50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63F0A00-9212-F449-91D1-4C12A5DBAEC5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332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9282D4FB-1A44-9B45-B77B-0279F85FF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398521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6BF0846-0F2F-6041-9457-F3097D2BD23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59996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1C9AB37-1FCA-1E46-A53C-6D7635157E1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651743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342BF09-AD5C-E647-B288-0980A39697D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1017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3F1AB0E-A6AF-5E40-A216-4AA957DA669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39615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0F20CB8-5533-934D-9315-788B7F8BFCEA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825599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3140C83-3433-7744-A755-465955EEDC6D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227455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5CAA0F-EE43-1346-9D6D-28F2D8D9D71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60972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 err="1"/>
              <a:t>Analyze</a:t>
            </a:r>
            <a:r>
              <a:rPr lang="en-AU" dirty="0"/>
              <a:t> the role which pre-play communication plays in this game? What message should the Hermit send, with respect to what he plans to do? How should the Socializer react to that message?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AU" dirty="0"/>
              <a:t>Ignoring the pre-play communication, derive all pure strategy Nash equilibria of the one-shot game, using the Normal form.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413240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Mixed strategies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3200">
                <a:latin typeface="Calibri" charset="0"/>
                <a:ea typeface="ＭＳ Ｐゴシック" charset="-128"/>
              </a:rPr>
              <a:t>Mixed strategy:  player chooses a </a:t>
            </a:r>
            <a:r>
              <a:rPr lang="en-US" altLang="x-none" sz="3200" b="1">
                <a:latin typeface="Calibri" charset="0"/>
                <a:ea typeface="ＭＳ Ｐゴシック" charset="-128"/>
              </a:rPr>
              <a:t>probability distribution</a:t>
            </a:r>
            <a:r>
              <a:rPr lang="en-US" altLang="x-none" sz="3200">
                <a:latin typeface="Calibri" charset="0"/>
                <a:ea typeface="ＭＳ Ｐゴシック" charset="-128"/>
              </a:rPr>
              <a:t> over his pure strategies.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3200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sz="3200">
                <a:latin typeface="Calibri" charset="0"/>
                <a:ea typeface="ＭＳ Ｐゴシック" charset="-128"/>
              </a:rPr>
              <a:t>plays each of his pure strategies with a certain probability.</a:t>
            </a:r>
          </a:p>
          <a:p>
            <a:pPr eaLnBrk="1" hangingPunct="1">
              <a:lnSpc>
                <a:spcPct val="80000"/>
              </a:lnSpc>
            </a:pPr>
            <a:endParaRPr lang="en-US" altLang="x-none" sz="32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3200" b="1">
                <a:latin typeface="Calibri" charset="0"/>
                <a:ea typeface="ＭＳ Ｐゴシック" charset="-128"/>
              </a:rPr>
              <a:t>Mixed strategy Nash equilibrium: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3200">
                <a:latin typeface="Calibri" charset="0"/>
                <a:ea typeface="ＭＳ Ｐゴシック" charset="-128"/>
              </a:rPr>
              <a:t>combination of all player</a:t>
            </a:r>
            <a:r>
              <a:rPr lang="en-US" altLang="ja-JP" sz="3200">
                <a:latin typeface="Calibri" charset="0"/>
                <a:ea typeface="ＭＳ Ｐゴシック" charset="-128"/>
              </a:rPr>
              <a:t>s’ probability distributions over pure strategies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sz="3200">
                <a:latin typeface="Calibri" charset="0"/>
                <a:ea typeface="ＭＳ Ｐゴシック" charset="-128"/>
              </a:rPr>
              <a:t>such that </a:t>
            </a:r>
            <a:r>
              <a:rPr lang="en-US" altLang="ja-JP" sz="3200" b="1">
                <a:latin typeface="Calibri" charset="0"/>
                <a:ea typeface="ＭＳ Ｐゴシック" charset="-128"/>
              </a:rPr>
              <a:t>no player has an incentive to play a different probability distribution</a:t>
            </a:r>
            <a:r>
              <a:rPr lang="en-US" altLang="ja-JP" sz="3200">
                <a:latin typeface="Calibri" charset="0"/>
                <a:ea typeface="ＭＳ Ｐゴシック" charset="-128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65787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Mixed strategies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059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Necessary condition to play a mixed strategy: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b="1">
                <a:latin typeface="Calibri" charset="0"/>
                <a:ea typeface="ＭＳ Ｐゴシック" charset="-128"/>
              </a:rPr>
              <a:t>players must be indifferent between their pure strategies</a:t>
            </a:r>
            <a:r>
              <a:rPr lang="en-US" altLang="x-none" sz="2600">
                <a:latin typeface="Calibri" charset="0"/>
                <a:ea typeface="ＭＳ Ｐゴシック" charset="-128"/>
              </a:rPr>
              <a:t> (which they play with positive probability)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because if one pure strategy is better than others, they would choose that pure strategy with 100% and not mix.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sz="26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Thus, in a (purely) mixed-strategy Nash equilibrium,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each player chooses a mixed strategy </a:t>
            </a:r>
            <a:r>
              <a:rPr lang="en-US" altLang="x-none" sz="2600" b="1">
                <a:latin typeface="Calibri" charset="0"/>
                <a:ea typeface="ＭＳ Ｐゴシック" charset="-128"/>
              </a:rPr>
              <a:t>such that the other player is indifferent</a:t>
            </a:r>
            <a:r>
              <a:rPr lang="en-US" altLang="x-none" sz="2600">
                <a:latin typeface="Calibri" charset="0"/>
                <a:ea typeface="ＭＳ Ｐゴシック" charset="-128"/>
              </a:rPr>
              <a:t> which pure strategy to choose,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and therefore will play a mixed strategy, too.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sz="26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Thus, this is how we solve for a mixed strategy equilibrium: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b="1">
                <a:latin typeface="Calibri" charset="0"/>
                <a:ea typeface="ＭＳ Ｐゴシック" charset="-128"/>
              </a:rPr>
              <a:t>For each player we are looking for the mixed strategy which sets the other players indifferent between their pure strategies.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60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15672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2 pure strategy Nash equilibria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Straight, Swerve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Swerve,  Straight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But there is also a mixed-strategy equilibrium.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Now assume than one driver swerves with probability p, and the other driver swerves with probability q.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For which p and q is this an equilibrium?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975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4102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43600" y="13636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95655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29442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2 pure strategy Nash equilibria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Straight, Swerve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Swerve,  Straight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When we play a mixed strategy, and he prefers one over the other, then he will purely play the one he prefers, which also brings us back to our pure strategy best response. </a:t>
            </a:r>
            <a:r>
              <a:rPr lang="en-US" altLang="x-none" sz="2400" b="1">
                <a:latin typeface="Calibri" charset="0"/>
                <a:ea typeface="ＭＳ Ｐゴシック" charset="-128"/>
              </a:rPr>
              <a:t>Thus, we have to set him indifferent.</a:t>
            </a:r>
            <a:r>
              <a:rPr lang="en-US" altLang="x-none" sz="2400">
                <a:latin typeface="Calibri" charset="0"/>
                <a:ea typeface="ＭＳ Ｐゴシック" charset="-128"/>
              </a:rPr>
              <a:t> This applies to both drivers (symmetric game).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The other is indifferent if  p*0 + (1-p)*-20 = p*20 + (1-p)*-100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 -20+20p=20p-100+100p  80 = 100p  p=8/10  q=8/10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Thus, in a symmetric mixed strategy Nash equilibrium, both drivers swerve with a probability of 80%. Nobody has an incentive to deviate, as they are indifferent between Swerve and Straight.</a:t>
            </a: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975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4102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43600" y="13636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95655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14524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18: Chicken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Driver 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Swerve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Straight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-100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975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4102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43600" y="13636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95655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989013" y="2817813"/>
            <a:ext cx="3200400" cy="3200400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3505200" y="6019800"/>
            <a:ext cx="685800" cy="1588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10800000">
            <a:off x="990600" y="2817813"/>
            <a:ext cx="2514600" cy="1587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rot="16200000" flipH="1">
            <a:off x="1904207" y="4417219"/>
            <a:ext cx="3200400" cy="1587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 rot="5400000">
            <a:off x="648494" y="3161506"/>
            <a:ext cx="6858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rot="5400000" flipH="1" flipV="1">
            <a:off x="2933700" y="4760913"/>
            <a:ext cx="2513013" cy="1587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flipH="1">
            <a:off x="989013" y="3505200"/>
            <a:ext cx="32004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251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/>
              <a:t>Driver 2</a:t>
            </a:r>
            <a:r>
              <a:rPr lang="en-US" altLang="en-US" sz="1800"/>
              <a:t>’</a:t>
            </a:r>
            <a:r>
              <a:rPr lang="en-US" altLang="ja-JP" sz="1800"/>
              <a:t>s q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85800" y="27432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3429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>
                <a:solidFill>
                  <a:srgbClr val="7F7F7F"/>
                </a:solidFill>
              </a:rPr>
              <a:t>Driver 2</a:t>
            </a:r>
            <a:r>
              <a:rPr lang="en-US" altLang="ja-JP" sz="2000">
                <a:solidFill>
                  <a:srgbClr val="7F7F7F"/>
                </a:solidFill>
              </a:rPr>
              <a:t>’s best response function to Driver 1’s p choice</a:t>
            </a:r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x-none" sz="2000"/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>
                <a:solidFill>
                  <a:schemeClr val="accent1"/>
                </a:solidFill>
              </a:rPr>
              <a:t>Driver 1</a:t>
            </a:r>
            <a:r>
              <a:rPr lang="en-US" altLang="en-US" sz="2000">
                <a:solidFill>
                  <a:schemeClr val="accent1"/>
                </a:solidFill>
              </a:rPr>
              <a:t>’</a:t>
            </a:r>
            <a:r>
              <a:rPr lang="en-US" altLang="ja-JP" sz="2000">
                <a:solidFill>
                  <a:schemeClr val="accent1"/>
                </a:solidFill>
              </a:rPr>
              <a:t>s best response function to Driver 2’s q choice</a:t>
            </a:r>
            <a:endParaRPr lang="en-US" altLang="x-none" sz="2000">
              <a:solidFill>
                <a:schemeClr val="accent1"/>
              </a:solidFill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3124200" y="632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/>
              <a:t>Driver 1</a:t>
            </a:r>
            <a:r>
              <a:rPr lang="en-US" altLang="en-US" sz="1800"/>
              <a:t>’</a:t>
            </a:r>
            <a:r>
              <a:rPr lang="en-US" altLang="ja-JP" sz="1800"/>
              <a:t>s 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533400" y="42672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85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362200" y="60198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3962400" y="6019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3468688" y="3494088"/>
            <a:ext cx="92075" cy="920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946150" y="2787650"/>
            <a:ext cx="92075" cy="920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4146550" y="5986463"/>
            <a:ext cx="92075" cy="9048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7" name="Rectangle 3"/>
          <p:cNvSpPr>
            <a:spLocks noGrp="1" noChangeArrowheads="1"/>
          </p:cNvSpPr>
          <p:nvPr>
            <p:ph idx="1"/>
          </p:nvPr>
        </p:nvSpPr>
        <p:spPr>
          <a:xfrm>
            <a:off x="4267200" y="3276600"/>
            <a:ext cx="4876800" cy="3352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There are three equilibria: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p=0, q=1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p=1, q=0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p=0.8, q=0.8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0" y="5638800"/>
            <a:ext cx="91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Straight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0" y="2971800"/>
            <a:ext cx="1066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Swerve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3352800" y="6057900"/>
            <a:ext cx="91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Swerve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876300" y="6057900"/>
            <a:ext cx="952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Straight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44437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Hawk and Dove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Bird 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Dove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Hawk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Bird 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Dove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V/2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Hawk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E0F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V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(V-C)/2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(V-C)/2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990600"/>
            <a:ext cx="89916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x-none" sz="2400"/>
              <a:t>2 pure strategy Nash equilibria</a:t>
            </a:r>
          </a:p>
          <a:p>
            <a:pPr lvl="1">
              <a:lnSpc>
                <a:spcPct val="80000"/>
              </a:lnSpc>
            </a:pPr>
            <a:r>
              <a:rPr lang="en-US" altLang="x-none" sz="2400"/>
              <a:t>Dove, Hawk</a:t>
            </a:r>
          </a:p>
          <a:p>
            <a:pPr lvl="1">
              <a:lnSpc>
                <a:spcPct val="80000"/>
              </a:lnSpc>
            </a:pPr>
            <a:r>
              <a:rPr lang="en-US" altLang="x-none" sz="2400"/>
              <a:t>Hawk,  Dove</a:t>
            </a:r>
          </a:p>
          <a:p>
            <a:pPr>
              <a:lnSpc>
                <a:spcPct val="80000"/>
              </a:lnSpc>
            </a:pPr>
            <a:r>
              <a:rPr lang="en-US" altLang="x-none" sz="2400"/>
              <a:t>But none of the pure strategies is</a:t>
            </a:r>
            <a:br>
              <a:rPr lang="en-US" altLang="x-none" sz="2400"/>
            </a:br>
            <a:r>
              <a:rPr lang="en-US" altLang="en-US" sz="2400"/>
              <a:t>“</a:t>
            </a:r>
            <a:r>
              <a:rPr lang="en-US" altLang="x-none" sz="2400"/>
              <a:t>evolutionary stable</a:t>
            </a:r>
            <a:r>
              <a:rPr lang="en-US" altLang="en-US" sz="2400"/>
              <a:t>”</a:t>
            </a:r>
            <a:r>
              <a:rPr lang="en-US" altLang="x-none" sz="2400"/>
              <a:t>: If the</a:t>
            </a:r>
            <a:br>
              <a:rPr lang="en-US" altLang="x-none" sz="2400"/>
            </a:br>
            <a:r>
              <a:rPr lang="en-US" altLang="x-none" sz="2400"/>
              <a:t>whole population would be</a:t>
            </a:r>
            <a:br>
              <a:rPr lang="en-US" altLang="x-none" sz="2400"/>
            </a:br>
            <a:r>
              <a:rPr lang="en-US" altLang="x-none" sz="2400"/>
              <a:t>Hawks, a Dove mutation would</a:t>
            </a:r>
            <a:br>
              <a:rPr lang="en-US" altLang="x-none" sz="2400"/>
            </a:br>
            <a:r>
              <a:rPr lang="en-US" altLang="x-none" sz="2400"/>
              <a:t>be quite successful, relatively, and therefore proliferate.</a:t>
            </a:r>
          </a:p>
          <a:p>
            <a:pPr>
              <a:lnSpc>
                <a:spcPct val="80000"/>
              </a:lnSpc>
            </a:pPr>
            <a:r>
              <a:rPr lang="en-US" altLang="x-none" sz="2400"/>
              <a:t>In a mixed equilibrium, as in an evolutionary stable equilibrium, there must be no strategy available which performs better against the population than the current population </a:t>
            </a:r>
            <a:r>
              <a:rPr lang="en-US" altLang="x-none" sz="2400">
                <a:sym typeface="Wingdings" charset="2"/>
              </a:rPr>
              <a:t> indifference</a:t>
            </a:r>
          </a:p>
          <a:p>
            <a:pPr>
              <a:lnSpc>
                <a:spcPct val="80000"/>
              </a:lnSpc>
            </a:pPr>
            <a:r>
              <a:rPr lang="en-US" altLang="x-none" sz="2400">
                <a:sym typeface="Wingdings" charset="2"/>
              </a:rPr>
              <a:t>Let p be the share of Doves, and (1-p) the share of Hawks. Then:</a:t>
            </a:r>
          </a:p>
          <a:p>
            <a:pPr>
              <a:lnSpc>
                <a:spcPct val="80000"/>
              </a:lnSpc>
            </a:pPr>
            <a:r>
              <a:rPr lang="en-US" altLang="x-none" sz="2400">
                <a:sym typeface="Wingdings" charset="2"/>
              </a:rPr>
              <a:t>p*V/2 + (1-p)*0 = p*V + (1-p)*(V-C)/2  p = 1-V/C</a:t>
            </a:r>
          </a:p>
          <a:p>
            <a:pPr>
              <a:lnSpc>
                <a:spcPct val="80000"/>
              </a:lnSpc>
            </a:pPr>
            <a:r>
              <a:rPr lang="en-US" altLang="x-none" sz="2400">
                <a:sym typeface="Wingdings" charset="2"/>
              </a:rPr>
              <a:t>The evolutionary stable proportion of Hawks and Doves is</a:t>
            </a:r>
            <a:br>
              <a:rPr lang="en-US" altLang="x-none" sz="2400">
                <a:sym typeface="Wingdings" charset="2"/>
              </a:rPr>
            </a:br>
            <a:r>
              <a:rPr lang="en-US" altLang="x-none" sz="2400">
                <a:sym typeface="Wingdings" charset="2"/>
              </a:rPr>
              <a:t>V/C to 1-V/C. That is, the higher the value of resource V and the lower costs of fighting, the more Hawks. If V&gt;C, all will be Hawks (and we got ourselves an evolutionary prisoner</a:t>
            </a:r>
            <a:r>
              <a:rPr lang="en-US" altLang="en-US" sz="2400">
                <a:sym typeface="Wingdings" charset="2"/>
              </a:rPr>
              <a:t>’</a:t>
            </a:r>
            <a:r>
              <a:rPr lang="en-US" altLang="x-none" sz="2400">
                <a:sym typeface="Wingdings" charset="2"/>
              </a:rPr>
              <a:t>s dilemma).</a:t>
            </a:r>
            <a:endParaRPr lang="en-US" altLang="x-none" sz="240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1071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198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705600" y="1371600"/>
            <a:ext cx="4572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853440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45677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17: Battle of the Sexes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3200400"/>
            <a:ext cx="9144000" cy="3276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	p, and Football with probability (1-p). Similar, Football fan plays Opera with q, and Football with (1-q).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Now, we know that if I play a strategy where the other is not indifferent between both pure strategies, he will choose one of them. So the condition is to set him indifferent.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Opera fan tries to set Football fan indifferent, such that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	p*20+(1-p)*0=p*10+(1-p)*30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Football fan tries to set Opera fan indifferent such that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   q*30+(1-q)*10=q*0+(1-q)*20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In the mixed NE, both choose their favorite in 75% of the cases.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Football fan goes to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Opera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Football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Opera fan goes to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Opera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Football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1166813"/>
            <a:ext cx="44196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2 pure strategy Nash </a:t>
            </a:r>
            <a:r>
              <a:rPr lang="en-US" kern="0" dirty="0" err="1">
                <a:latin typeface="Calibri" pitchFamily="34" charset="0"/>
                <a:ea typeface="+mn-ea"/>
              </a:rPr>
              <a:t>equilibria</a:t>
            </a:r>
            <a:r>
              <a:rPr lang="en-US" kern="0" dirty="0">
                <a:latin typeface="Calibri" pitchFamily="34" charset="0"/>
                <a:ea typeface="+mn-ea"/>
              </a:rPr>
              <a:t>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Opera, Opera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Arial" pitchFamily="34" charset="0"/>
              <a:buChar char="•"/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Football, Football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kern="0" dirty="0">
              <a:latin typeface="Calibri" pitchFamily="34" charset="0"/>
              <a:ea typeface="+mn-ea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Assume that the Opera fan plays Opera with probability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867400" y="1676400"/>
            <a:ext cx="533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780088" y="2393950"/>
            <a:ext cx="6858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400800" y="139541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45820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951288" y="5181600"/>
            <a:ext cx="526891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x-none" sz="2400" dirty="0">
                <a:sym typeface="Wingdings" charset="2"/>
              </a:rPr>
              <a:t>   20p=10p+30-30p  40p=30  </a:t>
            </a:r>
            <a:r>
              <a:rPr lang="en-US" altLang="x-none" sz="2400" b="1" dirty="0">
                <a:sym typeface="Wingdings" charset="2"/>
              </a:rPr>
              <a:t>p= ¾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x-none" sz="2400" dirty="0">
              <a:sym typeface="Wingdings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x-none" sz="2400" dirty="0">
                <a:sym typeface="Wingdings" charset="2"/>
              </a:rPr>
              <a:t>30q+10-10q=20-20q40q=10 </a:t>
            </a:r>
            <a:r>
              <a:rPr lang="en-US" altLang="x-none" sz="2400" b="1" dirty="0">
                <a:sym typeface="Wingdings" charset="2"/>
              </a:rPr>
              <a:t>q= ¼</a:t>
            </a:r>
            <a:endParaRPr lang="en-US" altLang="x-none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18905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Scissors, Paper, Rock</a:t>
            </a:r>
          </a:p>
        </p:txBody>
      </p:sp>
      <p:sp>
        <p:nvSpPr>
          <p:cNvPr id="111618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2 player Scissors, Paper, Rock game: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What is the equilibrium?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dirty="0">
                <a:latin typeface="Calibri" charset="0"/>
                <a:ea typeface="ＭＳ Ｐゴシック" charset="-128"/>
              </a:rPr>
              <a:t>					    Player 1	    Player 2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Scissors-Scissors		 0		 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Scissors-Paper		 1		-1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Scissors-Rock			-1		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Paper-Scissors		-1		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Paper-Paper			 0		 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Paper-Rock			 1		-1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Rock-Scissors			 1		-1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Rock-Paper			-1	 	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Rock-Rock			  0		 0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00800" y="3581400"/>
            <a:ext cx="609600" cy="381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0" y="2743200"/>
            <a:ext cx="1295400" cy="12192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495800" y="4849813"/>
            <a:ext cx="6096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3113" y="3567113"/>
            <a:ext cx="7620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52600" y="4835525"/>
            <a:ext cx="7620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00200" y="6122988"/>
            <a:ext cx="7620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400800" y="3984625"/>
            <a:ext cx="609600" cy="381000"/>
          </a:xfrm>
          <a:prstGeom prst="rect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62000" y="3962400"/>
            <a:ext cx="990600" cy="1295400"/>
          </a:xfrm>
          <a:prstGeom prst="rect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838200" y="2236788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solidFill>
                  <a:srgbClr val="FF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881313" y="3733800"/>
            <a:ext cx="457200" cy="457200"/>
          </a:xfrm>
          <a:prstGeom prst="ellipse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solidFill>
                  <a:srgbClr val="3333FF"/>
                </a:solidFill>
                <a:latin typeface="Times New Roman" charset="0"/>
              </a:rPr>
              <a:t>2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228600" y="4495800"/>
            <a:ext cx="457200" cy="457200"/>
          </a:xfrm>
          <a:prstGeom prst="ellipse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solidFill>
                  <a:srgbClr val="009900"/>
                </a:solidFill>
                <a:latin typeface="Times New Roman" charset="0"/>
              </a:rPr>
              <a:t>3</a:t>
            </a:r>
          </a:p>
        </p:txBody>
      </p: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 rot="5400000">
            <a:off x="4023519" y="4267994"/>
            <a:ext cx="1066800" cy="1588"/>
          </a:xfrm>
          <a:prstGeom prst="straightConnector1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rot="5400000" flipH="1" flipV="1">
            <a:off x="6630987" y="4722813"/>
            <a:ext cx="608013" cy="1588"/>
          </a:xfrm>
          <a:prstGeom prst="straightConnector1">
            <a:avLst/>
          </a:prstGeom>
          <a:noFill/>
          <a:ln w="38100" cmpd="dbl">
            <a:solidFill>
              <a:srgbClr val="0099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36140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1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Scissors, Paper, Rock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2 player Scissors, Paper, Rock game: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What is the equilibrium?</a:t>
            </a:r>
          </a:p>
          <a:p>
            <a:pPr eaLnBrk="1" hangingPunct="1">
              <a:lnSpc>
                <a:spcPct val="80000"/>
              </a:lnSpc>
            </a:pPr>
            <a:endParaRPr lang="en-US" altLang="x-none" b="1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Bart &amp; Lisa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895600" y="1981200"/>
          <a:ext cx="6096000" cy="2290764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0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37214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Scissors, Paper, Rock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Example 1: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2 player Scissors, Paper, Rock game: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>
                <a:latin typeface="Calibri" charset="0"/>
                <a:ea typeface="ＭＳ Ｐゴシック" charset="-128"/>
              </a:rPr>
              <a:t>What is the equilibrium?</a:t>
            </a:r>
          </a:p>
          <a:p>
            <a:pPr eaLnBrk="1" hangingPunct="1">
              <a:lnSpc>
                <a:spcPct val="80000"/>
              </a:lnSpc>
            </a:pPr>
            <a:endParaRPr lang="en-US" altLang="x-none" b="1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Bart &amp; Lisa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b="1">
                <a:latin typeface="Calibri" charset="0"/>
                <a:ea typeface="ＭＳ Ｐゴシック" charset="-128"/>
              </a:rPr>
              <a:t>Mixed</a:t>
            </a:r>
            <a:br>
              <a:rPr lang="en-US" altLang="x-none" sz="2400" b="1">
                <a:latin typeface="Calibri" charset="0"/>
                <a:ea typeface="ＭＳ Ｐゴシック" charset="-128"/>
              </a:rPr>
            </a:br>
            <a:r>
              <a:rPr lang="en-US" altLang="x-none" sz="2400" b="1">
                <a:latin typeface="Calibri" charset="0"/>
                <a:ea typeface="ＭＳ Ｐゴシック" charset="-128"/>
              </a:rPr>
              <a:t>Equilibrium: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p*0+q*-1+(1-p-q)*1 = p*1 + q*0 + (1-p-q)*-1 = p*-1 + q*1 + (1-p-q)*0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-2q+1-p = 2p -1+q = -p + q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2p -1+q = -p + q </a:t>
            </a: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 3p =1  </a:t>
            </a:r>
            <a:r>
              <a:rPr lang="en-US" altLang="x-none" sz="2400" b="1">
                <a:latin typeface="Calibri" charset="0"/>
                <a:ea typeface="ＭＳ Ｐゴシック" charset="-128"/>
                <a:sym typeface="Wingdings" charset="2"/>
              </a:rPr>
              <a:t>p=1/3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</a:rPr>
              <a:t>-2q+1-p = -p + q</a:t>
            </a: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 -3q = -1  </a:t>
            </a:r>
            <a:r>
              <a:rPr lang="en-US" altLang="x-none" sz="2400" b="1">
                <a:latin typeface="Calibri" charset="0"/>
                <a:ea typeface="ＭＳ Ｐゴシック" charset="-128"/>
                <a:sym typeface="Wingdings" charset="2"/>
              </a:rPr>
              <a:t>q=1/3</a:t>
            </a: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  </a:t>
            </a:r>
            <a:r>
              <a:rPr lang="en-US" altLang="x-none" sz="2400" b="1">
                <a:latin typeface="Calibri" charset="0"/>
                <a:ea typeface="ＭＳ Ｐゴシック" charset="-128"/>
                <a:sym typeface="Wingdings" charset="2"/>
              </a:rPr>
              <a:t>(1-p-q)=1/3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  <a:sym typeface="Wingdings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 A game of pure luck: play randomly Rock, Paper, Scissors …</a:t>
            </a: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895600" y="1981200"/>
          <a:ext cx="6096000" cy="2290764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0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668713" y="2430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352800" y="3833813"/>
            <a:ext cx="9906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1-p-q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657600" y="3019425"/>
            <a:ext cx="533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486400" y="2362200"/>
            <a:ext cx="457200" cy="1905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010400" y="2362200"/>
            <a:ext cx="457200" cy="1905000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534400" y="2362200"/>
            <a:ext cx="457200" cy="19050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5450" y="4419600"/>
            <a:ext cx="2514600" cy="381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168650" y="4419600"/>
            <a:ext cx="2851150" cy="381000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216650" y="4419600"/>
            <a:ext cx="2851150" cy="3810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21379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Socializer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5053013"/>
            <a:ext cx="8686800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Nash </a:t>
            </a:r>
            <a:r>
              <a:rPr lang="en-US" sz="2800" b="1" kern="0" dirty="0" err="1">
                <a:latin typeface="Calibri" pitchFamily="34" charset="0"/>
                <a:ea typeface="+mn-ea"/>
              </a:rPr>
              <a:t>equilibria</a:t>
            </a:r>
            <a:r>
              <a:rPr lang="en-US" sz="2800" b="1" kern="0" dirty="0">
                <a:latin typeface="Calibri" pitchFamily="34" charset="0"/>
                <a:ea typeface="+mn-ea"/>
              </a:rPr>
              <a:t>?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There is no equilibrium in pure strategies: none of the four situations is stable, in each one player has an incentive to deviate.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1066800"/>
            <a:ext cx="8686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b="1"/>
              <a:t>Pre-play communication?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/>
              <a:t>If the choice of the Hermit</a:t>
            </a:r>
            <a:br>
              <a:rPr lang="en-US" altLang="x-none"/>
            </a:br>
            <a:r>
              <a:rPr lang="en-US" altLang="x-none"/>
              <a:t>is correlated with his</a:t>
            </a:r>
            <a:br>
              <a:rPr lang="en-US" altLang="x-none"/>
            </a:br>
            <a:r>
              <a:rPr lang="en-US" altLang="x-none"/>
              <a:t>message (i.e. in any way</a:t>
            </a:r>
            <a:br>
              <a:rPr lang="en-US" altLang="x-none"/>
            </a:br>
            <a:r>
              <a:rPr lang="en-US" altLang="x-none"/>
              <a:t>dependent on it), then</a:t>
            </a:r>
            <a:br>
              <a:rPr lang="en-US" altLang="x-none"/>
            </a:br>
            <a:r>
              <a:rPr lang="en-US" altLang="x-none"/>
              <a:t>the Socializer always has</a:t>
            </a:r>
            <a:br>
              <a:rPr lang="en-US" altLang="x-none"/>
            </a:br>
            <a:r>
              <a:rPr lang="en-US" altLang="x-none"/>
              <a:t>a best reply, which is bad for the Hermit.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/>
              <a:t>Thus, the choice of the Hermit should be uncorrelated to his message. As a result,  pre-play communication is meaningless, </a:t>
            </a:r>
            <a:r>
              <a:rPr lang="de-AT" altLang="x-none"/>
              <a:t>„</a:t>
            </a:r>
            <a:r>
              <a:rPr lang="en-US" altLang="ja-JP"/>
              <a:t>cheap talk”, and the Socializer should not react to it.</a:t>
            </a:r>
            <a:endParaRPr lang="en-US" altLang="x-none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565384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3"/>
            </a:pPr>
            <a:r>
              <a:rPr lang="en-AU" dirty="0"/>
              <a:t>Assume that the Hermit could play a “randomized” strategy in which he chooses “Forest” with a probability of P% and “Lake” with a probability of 100%-P%. 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AU" dirty="0"/>
              <a:t>Now, for the probabilities of P=30%, P=50%, and P=70%, check what the best answer(s) of the Socializer would be. Would, in turn, the Hermit’s chosen P% also be the best answer (or one of the best answers) to the Socializer’s best answer?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AU" dirty="0"/>
              <a:t>Do the same analysis for the “Socializer”, who might choose “forest” with probability Q% and “Lake” with probability 100%-Q%. 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AU" dirty="0"/>
              <a:t>Can you state a Nash equilibrium in which both players choose a P% and Q% such that their “randomized” strategies are best answers to each other?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6907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124200"/>
            <a:ext cx="8991600" cy="3581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Both players have the possibility to choose a strategy which chooses randomly from the available pure strategies given some probability distribution.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Nash equilibrium, beliefs are right.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we are looking for a situation where each chooses a strategy where he cannot do better given the other</a:t>
            </a:r>
            <a:r>
              <a:rPr lang="de-AT" altLang="x-none">
                <a:latin typeface="Calibri" charset="0"/>
                <a:ea typeface="ＭＳ Ｐゴシック" charset="-128"/>
              </a:rPr>
              <a:t>‘</a:t>
            </a:r>
            <a:r>
              <a:rPr lang="en-US" altLang="ja-JP">
                <a:latin typeface="Calibri" charset="0"/>
                <a:ea typeface="ＭＳ Ｐゴシック" charset="-128"/>
              </a:rPr>
              <a:t>s strategy, but still the other correctly expects this strategy.</a:t>
            </a: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Socializer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71867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386013"/>
            <a:ext cx="8991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Now, say Hermit plays a</a:t>
            </a:r>
            <a:br>
              <a:rPr lang="en-US" altLang="x-none">
                <a:latin typeface="Calibri" charset="0"/>
                <a:ea typeface="ＭＳ Ｐゴシック" charset="-128"/>
              </a:rPr>
            </a:br>
            <a:r>
              <a:rPr lang="en-US" altLang="x-none">
                <a:latin typeface="Calibri" charset="0"/>
                <a:ea typeface="ＭＳ Ｐゴシック" charset="-128"/>
              </a:rPr>
              <a:t>mixed strategy </a:t>
            </a:r>
            <a:r>
              <a:rPr lang="en-US" altLang="x-none" b="1">
                <a:solidFill>
                  <a:srgbClr val="3333FF"/>
                </a:solidFill>
                <a:latin typeface="Calibri" charset="0"/>
                <a:ea typeface="ＭＳ Ｐゴシック" charset="-128"/>
              </a:rPr>
              <a:t>p</a:t>
            </a:r>
            <a:r>
              <a:rPr lang="en-US" altLang="x-none">
                <a:latin typeface="Calibri" charset="0"/>
                <a:ea typeface="ＭＳ Ｐゴシック" charset="-128"/>
              </a:rPr>
              <a:t> to</a:t>
            </a:r>
            <a:br>
              <a:rPr lang="en-US" altLang="x-none">
                <a:latin typeface="Calibri" charset="0"/>
                <a:ea typeface="ＭＳ Ｐゴシック" charset="-128"/>
              </a:rPr>
            </a:br>
            <a:r>
              <a:rPr lang="en-US" altLang="x-none">
                <a:latin typeface="Calibri" charset="0"/>
                <a:ea typeface="ＭＳ Ｐゴシック" charset="-128"/>
              </a:rPr>
              <a:t>which the Socializer prefers to choose Forest over Lake. Then, Hermit will expect him choosing Forest, so Hermit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s best answer is not a mix anymore, it is pure Lake.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the only stable situation is where the Socializer is indifferent between choosing Lake and Forest, given the Hermit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ja-JP">
                <a:latin typeface="Calibri" charset="0"/>
                <a:ea typeface="ＭＳ Ｐゴシック" charset="-128"/>
              </a:rPr>
              <a:t>s mixed strategy.  This is also true vice versa: the Hermit needs to be indifferent with respect to the Socializer’s strategy in a stable mixed strategy situation.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other words: each player wants to keep the other player guessing about his action.</a:t>
            </a: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Socializer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990600"/>
            <a:ext cx="434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In a mixed strategy, a player chooses a probability distribution over his pure strategies.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97513" y="15160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10200" y="22336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283450" y="12112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382000" y="12192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1334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Socializer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89013" y="2817813"/>
            <a:ext cx="3200400" cy="3200400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cxnSp>
        <p:nvCxnSpPr>
          <p:cNvPr id="9" name="Straight Connector 8"/>
          <p:cNvCxnSpPr>
            <a:cxnSpLocks noChangeShapeType="1"/>
            <a:endCxn id="7" idx="2"/>
          </p:cNvCxnSpPr>
          <p:nvPr/>
        </p:nvCxnSpPr>
        <p:spPr bwMode="auto">
          <a:xfrm>
            <a:off x="989013" y="6018213"/>
            <a:ext cx="1600200" cy="15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cxnSpLocks noChangeShapeType="1"/>
            <a:endCxn id="7" idx="0"/>
          </p:cNvCxnSpPr>
          <p:nvPr/>
        </p:nvCxnSpPr>
        <p:spPr bwMode="auto">
          <a:xfrm rot="10800000">
            <a:off x="2589213" y="2817813"/>
            <a:ext cx="1600200" cy="15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  <a:stCxn id="7" idx="0"/>
            <a:endCxn id="7" idx="2"/>
          </p:cNvCxnSpPr>
          <p:nvPr/>
        </p:nvCxnSpPr>
        <p:spPr bwMode="auto">
          <a:xfrm rot="16200000" flipH="1">
            <a:off x="989807" y="4417219"/>
            <a:ext cx="3200400" cy="15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  <a:endCxn id="7" idx="1"/>
          </p:cNvCxnSpPr>
          <p:nvPr/>
        </p:nvCxnSpPr>
        <p:spPr bwMode="auto">
          <a:xfrm rot="5400000">
            <a:off x="189707" y="3617119"/>
            <a:ext cx="1600200" cy="1587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  <a:endCxn id="7" idx="3"/>
          </p:cNvCxnSpPr>
          <p:nvPr/>
        </p:nvCxnSpPr>
        <p:spPr bwMode="auto">
          <a:xfrm rot="5400000" flipH="1" flipV="1">
            <a:off x="3390107" y="5217319"/>
            <a:ext cx="1600200" cy="1587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  <a:stCxn id="7" idx="3"/>
            <a:endCxn id="7" idx="1"/>
          </p:cNvCxnSpPr>
          <p:nvPr/>
        </p:nvCxnSpPr>
        <p:spPr bwMode="auto">
          <a:xfrm flipH="1">
            <a:off x="989013" y="4418013"/>
            <a:ext cx="3200400" cy="1587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251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/>
              <a:t>Socialiser</a:t>
            </a:r>
            <a:r>
              <a:rPr lang="en-US" altLang="en-US" sz="1800"/>
              <a:t>’</a:t>
            </a:r>
            <a:r>
              <a:rPr lang="en-US" altLang="ja-JP" sz="1800"/>
              <a:t>s q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5497513" y="15160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410200" y="22336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283450" y="12112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8382000" y="12192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85800" y="27432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3962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>
                <a:solidFill>
                  <a:srgbClr val="009900"/>
                </a:solidFill>
              </a:rPr>
              <a:t>Socializer</a:t>
            </a:r>
            <a:r>
              <a:rPr lang="en-US" altLang="en-US" sz="2000">
                <a:solidFill>
                  <a:srgbClr val="009900"/>
                </a:solidFill>
              </a:rPr>
              <a:t>’</a:t>
            </a:r>
            <a:r>
              <a:rPr lang="en-US" altLang="ja-JP" sz="2000">
                <a:solidFill>
                  <a:srgbClr val="009900"/>
                </a:solidFill>
              </a:rPr>
              <a:t>s best response function to Hermit’s p choice</a:t>
            </a:r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x-none" sz="2000"/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>
                <a:solidFill>
                  <a:srgbClr val="00B0F0"/>
                </a:solidFill>
              </a:rPr>
              <a:t>Hermit</a:t>
            </a:r>
            <a:r>
              <a:rPr lang="en-US" altLang="en-US" sz="2000">
                <a:solidFill>
                  <a:srgbClr val="00B0F0"/>
                </a:solidFill>
              </a:rPr>
              <a:t>’</a:t>
            </a:r>
            <a:r>
              <a:rPr lang="en-US" altLang="ja-JP" sz="2000">
                <a:solidFill>
                  <a:srgbClr val="00B0F0"/>
                </a:solidFill>
              </a:rPr>
              <a:t>s best response function to Socializer’s q choice</a:t>
            </a:r>
            <a:endParaRPr lang="en-US" altLang="x-none" sz="2000">
              <a:solidFill>
                <a:srgbClr val="00B0F0"/>
              </a:solidFill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3124200" y="632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/>
              <a:t>Hermit</a:t>
            </a:r>
            <a:r>
              <a:rPr lang="en-US" altLang="en-US" sz="1800"/>
              <a:t>’</a:t>
            </a:r>
            <a:r>
              <a:rPr lang="en-US" altLang="ja-JP" sz="1800"/>
              <a:t>s 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533400" y="42672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685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362200" y="60198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3962400" y="6019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32" name="Rectangle 3"/>
          <p:cNvSpPr>
            <a:spLocks noGrp="1" noChangeArrowheads="1"/>
          </p:cNvSpPr>
          <p:nvPr>
            <p:ph idx="1"/>
          </p:nvPr>
        </p:nvSpPr>
        <p:spPr>
          <a:xfrm>
            <a:off x="4267200" y="3048000"/>
            <a:ext cx="4876800" cy="3352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 only situation where both play best response is where the best reply functions intersect: at p=q=0.5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math: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>
                <a:latin typeface="Calibri" charset="0"/>
                <a:ea typeface="ＭＳ Ｐゴシック" charset="-128"/>
              </a:rPr>
              <a:t>p*20+(1-p)*-20 = p*-20+(1-p)*20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>
                <a:latin typeface="Calibri" charset="0"/>
                <a:ea typeface="ＭＳ Ｐゴシック" charset="-128"/>
              </a:rPr>
              <a:t>20p-20+20p=-20p+20-20p   |+20+40p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>
                <a:latin typeface="Calibri" charset="0"/>
                <a:ea typeface="ＭＳ Ｐゴシック" charset="-128"/>
              </a:rPr>
              <a:t>80p=40 </a:t>
            </a: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sz="2400" b="1">
                <a:latin typeface="Calibri" charset="0"/>
                <a:ea typeface="ＭＳ Ｐゴシック" charset="-128"/>
                <a:sym typeface="Wingdings" charset="2"/>
              </a:rPr>
              <a:t>p=0.5</a:t>
            </a:r>
            <a:endParaRPr lang="en-US" altLang="x-none" sz="2400" b="1">
              <a:latin typeface="Calibri" charset="0"/>
              <a:ea typeface="ＭＳ Ｐゴシック" charset="-128"/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2559050" y="4403725"/>
            <a:ext cx="92075" cy="920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304800" y="56388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Lake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152400" y="2971800"/>
            <a:ext cx="91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Forest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3352800" y="6057900"/>
            <a:ext cx="91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Forest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876300" y="60579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Lake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81708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4"/>
            </a:pPr>
            <a:r>
              <a:rPr lang="en-AU" dirty="0" err="1"/>
              <a:t>Analyze</a:t>
            </a:r>
            <a:r>
              <a:rPr lang="en-AU" dirty="0"/>
              <a:t> the data set of experiment 19. Specifically, look at how individual participants play over the rounds. How does that relate to the results from your analysis under c)?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508483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263483"/>
              </p:ext>
            </p:extLst>
          </p:nvPr>
        </p:nvGraphicFramePr>
        <p:xfrm>
          <a:off x="228600" y="762000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Socialiser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64%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36%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376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990600"/>
            <a:ext cx="1295400" cy="457200"/>
          </a:xfrm>
        </p:spPr>
        <p:txBody>
          <a:bodyPr/>
          <a:lstStyle/>
          <a:p>
            <a:pPr marL="0" lvl="1" indent="-51435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charset="0"/>
                <a:ea typeface="ＭＳ Ｐゴシック" charset="-128"/>
              </a:rPr>
              <a:t>Round 1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78702"/>
              </p:ext>
            </p:extLst>
          </p:nvPr>
        </p:nvGraphicFramePr>
        <p:xfrm>
          <a:off x="228600" y="1951038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Socialiser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57%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43%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57%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2057400" y="217963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2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96140"/>
              </p:ext>
            </p:extLst>
          </p:nvPr>
        </p:nvGraphicFramePr>
        <p:xfrm>
          <a:off x="228600" y="313531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Socialiser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57%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43%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50%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057400" y="33639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3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103682"/>
              </p:ext>
            </p:extLst>
          </p:nvPr>
        </p:nvGraphicFramePr>
        <p:xfrm>
          <a:off x="228600" y="432276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Socialiser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21%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79%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64%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36%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2057400" y="455136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4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881437"/>
              </p:ext>
            </p:extLst>
          </p:nvPr>
        </p:nvGraphicFramePr>
        <p:xfrm>
          <a:off x="228600" y="549751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Socialiser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71%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29%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Hermit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Forest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Lake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57%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057400" y="57261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5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6858000" y="609600"/>
            <a:ext cx="2209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% message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lake   correct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14%      64%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16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64%      64%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16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21%      71%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43%      64%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29%     71%</a:t>
            </a:r>
          </a:p>
        </p:txBody>
      </p:sp>
    </p:spTree>
    <p:extLst>
      <p:ext uri="{BB962C8B-B14F-4D97-AF65-F5344CB8AC3E}">
        <p14:creationId xmlns:p14="http://schemas.microsoft.com/office/powerpoint/2010/main" val="188465244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6" grpId="0" build="p"/>
      <p:bldP spid="28" grpId="0" build="p"/>
      <p:bldP spid="30" grpId="0" build="p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19: Hermit and Socializer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38862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Char char="§"/>
              <a:defRPr/>
            </a:pPr>
            <a:r>
              <a:rPr lang="en-US" dirty="0">
                <a:latin typeface="Calibri" charset="0"/>
              </a:rPr>
              <a:t>Individual behavior over rounds</a:t>
            </a:r>
          </a:p>
          <a:p>
            <a:pPr marL="0" indent="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dirty="0">
                <a:latin typeface="Calibri" charset="0"/>
              </a:rPr>
              <a:t> 	</a:t>
            </a:r>
            <a:r>
              <a:rPr lang="en-US" dirty="0" err="1">
                <a:latin typeface="Calibri" charset="0"/>
              </a:rPr>
              <a:t>lake:forest</a:t>
            </a:r>
            <a:endParaRPr lang="en-US" dirty="0">
              <a:latin typeface="Calibri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Char char="§"/>
              <a:defRPr/>
            </a:pPr>
            <a:r>
              <a:rPr lang="en-US" dirty="0">
                <a:latin typeface="Calibri" charset="0"/>
              </a:rPr>
              <a:t>Participants seem to randomize (only 3 rounds observed </a:t>
            </a:r>
            <a:r>
              <a:rPr lang="en-US" dirty="0">
                <a:latin typeface="Calibri" charset="0"/>
                <a:sym typeface="Wingdings"/>
              </a:rPr>
              <a:t></a:t>
            </a:r>
            <a:r>
              <a:rPr lang="en-US" dirty="0">
                <a:latin typeface="Calibri" charset="0"/>
              </a:rPr>
              <a:t>):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>
                <a:latin typeface="Calibri" charset="0"/>
              </a:rPr>
              <a:t>79% switch at least once within a role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>
                <a:latin typeface="Calibri" charset="0"/>
              </a:rPr>
              <a:t>50% sent the wrong message at least once as hermit</a:t>
            </a:r>
          </a:p>
        </p:txBody>
      </p:sp>
      <p:sp useBgFill="1">
        <p:nvSpPr>
          <p:cNvPr id="95235" name="Rectangle 4"/>
          <p:cNvSpPr>
            <a:spLocks noChangeArrowheads="1"/>
          </p:cNvSpPr>
          <p:nvPr/>
        </p:nvSpPr>
        <p:spPr bwMode="auto">
          <a:xfrm>
            <a:off x="7543800" y="838200"/>
            <a:ext cx="1143000" cy="5791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800540"/>
              </p:ext>
            </p:extLst>
          </p:nvPr>
        </p:nvGraphicFramePr>
        <p:xfrm>
          <a:off x="5257802" y="26894"/>
          <a:ext cx="3733799" cy="6789420"/>
        </p:xfrm>
        <a:graphic>
          <a:graphicData uri="http://schemas.openxmlformats.org/drawingml/2006/table">
            <a:tbl>
              <a:tblPr/>
              <a:tblGrid>
                <a:gridCol w="838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5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 ID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Hermit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Socializer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Message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 Hermit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578406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233973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429082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27301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69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57982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5392</TotalTime>
  <Words>1714</Words>
  <Application>Microsoft Macintosh PowerPoint</Application>
  <PresentationFormat>On-screen Show (4:3)</PresentationFormat>
  <Paragraphs>607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19: Hermit and Socializer</vt:lpstr>
      <vt:lpstr>Experiment 19: Hermit and Socializer</vt:lpstr>
      <vt:lpstr>Experiment 19: Hermit and Socializer</vt:lpstr>
      <vt:lpstr>Experiment 19: Hermit and Socializer</vt:lpstr>
      <vt:lpstr>Experiment 19: Hermit and Socializer</vt:lpstr>
      <vt:lpstr>Experiment 19: Hermit and Socializer</vt:lpstr>
      <vt:lpstr>Experiment 19: Hermit and Socializer</vt:lpstr>
      <vt:lpstr>Experiment 19: Hermit and Socializer</vt:lpstr>
      <vt:lpstr>Experiment 19: Hermit and Socializer</vt:lpstr>
      <vt:lpstr>Mixed strategies</vt:lpstr>
      <vt:lpstr>Mixed strategies</vt:lpstr>
      <vt:lpstr>Experiment 18: Chicken</vt:lpstr>
      <vt:lpstr>Experiment 18: Chicken</vt:lpstr>
      <vt:lpstr>Experiment 18: Chicken</vt:lpstr>
      <vt:lpstr>Hawk and Dove</vt:lpstr>
      <vt:lpstr>Experiment 17: Battle of the Sexes</vt:lpstr>
      <vt:lpstr>Scissors, Paper, Rock</vt:lpstr>
      <vt:lpstr>Scissors, Paper, Rock</vt:lpstr>
      <vt:lpstr>Scissors, Paper, Rock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2210</cp:revision>
  <cp:lastPrinted>2012-12-18T14:53:29Z</cp:lastPrinted>
  <dcterms:created xsi:type="dcterms:W3CDTF">1601-01-01T00:00:00Z</dcterms:created>
  <dcterms:modified xsi:type="dcterms:W3CDTF">2018-09-05T22:46:53Z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