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7"/>
  </p:notesMasterIdLst>
  <p:handoutMasterIdLst>
    <p:handoutMasterId r:id="rId18"/>
  </p:handoutMasterIdLst>
  <p:sldIdLst>
    <p:sldId id="290" r:id="rId2"/>
    <p:sldId id="309" r:id="rId3"/>
    <p:sldId id="293" r:id="rId4"/>
    <p:sldId id="304" r:id="rId5"/>
    <p:sldId id="306" r:id="rId6"/>
    <p:sldId id="294" r:id="rId7"/>
    <p:sldId id="295" r:id="rId8"/>
    <p:sldId id="296" r:id="rId9"/>
    <p:sldId id="319" r:id="rId10"/>
    <p:sldId id="320" r:id="rId11"/>
    <p:sldId id="318" r:id="rId12"/>
    <p:sldId id="297" r:id="rId13"/>
    <p:sldId id="321" r:id="rId14"/>
    <p:sldId id="302" r:id="rId15"/>
    <p:sldId id="303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FFFFFF"/>
    <a:srgbClr val="658CBF"/>
    <a:srgbClr val="102863"/>
    <a:srgbClr val="5399D7"/>
    <a:srgbClr val="002C61"/>
    <a:srgbClr val="83B43A"/>
    <a:srgbClr val="005F3B"/>
    <a:srgbClr val="4B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5766" autoAdjust="0"/>
    <p:restoredTop sz="94643"/>
  </p:normalViewPr>
  <p:slideViewPr>
    <p:cSldViewPr>
      <p:cViewPr varScale="1">
        <p:scale>
          <a:sx n="115" d="100"/>
          <a:sy n="115" d="100"/>
        </p:scale>
        <p:origin x="192" y="1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DC6E115-0F35-6047-93ED-7F99899B1A2B}" type="datetimeFigureOut">
              <a:rPr lang="en-US" altLang="en-US"/>
              <a:pPr>
                <a:defRPr/>
              </a:pPr>
              <a:t>9/6/18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CDD7D269-B2A7-084B-8AED-B69E62CFC4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AAF576A2-D505-C14E-A588-8DC45DBE43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D0DD2F6-0790-E14F-BEA7-74EB3B3C416D}" type="slidenum">
              <a:rPr lang="en-US" altLang="x-none" sz="1200">
                <a:latin typeface="Arial" charset="0"/>
              </a:rPr>
              <a:pPr/>
              <a:t>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0963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28901EA-18F8-BF42-AC45-8408E4E33890}" type="slidenum">
              <a:rPr lang="en-US" altLang="x-none" sz="1200">
                <a:latin typeface="Arial" charset="0"/>
              </a:rPr>
              <a:pPr/>
              <a:t>11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2129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28901EA-18F8-BF42-AC45-8408E4E33890}" type="slidenum">
              <a:rPr lang="en-US" altLang="x-none" sz="1200">
                <a:latin typeface="Arial" charset="0"/>
              </a:rPr>
              <a:pPr/>
              <a:t>12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7422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28901EA-18F8-BF42-AC45-8408E4E33890}" type="slidenum">
              <a:rPr lang="en-US" altLang="x-none" sz="1200">
                <a:latin typeface="Arial" charset="0"/>
              </a:rPr>
              <a:pPr/>
              <a:t>13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1718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7650FF4-5437-A848-BDC0-641FA5497CB5}" type="slidenum">
              <a:rPr lang="en-US" altLang="x-none" sz="1200">
                <a:latin typeface="Arial" charset="0"/>
              </a:rPr>
              <a:pPr/>
              <a:t>14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564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CB0CEB8-55A8-654B-AF95-7C397357A058}" type="slidenum">
              <a:rPr lang="en-US" altLang="x-none" sz="1200">
                <a:latin typeface="Arial" charset="0"/>
              </a:rPr>
              <a:pPr/>
              <a:t>15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575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90E9C9B-9340-2A42-A1E5-EB68810057D8}" type="slidenum">
              <a:rPr lang="en-US" altLang="x-none" sz="1200">
                <a:latin typeface="Arial" charset="0"/>
              </a:rPr>
              <a:pPr/>
              <a:t>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18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12CC219-EB31-0845-B20A-034847706C7F}" type="slidenum">
              <a:rPr lang="en-US" altLang="x-none" sz="1200">
                <a:latin typeface="Arial" charset="0"/>
              </a:rPr>
              <a:pPr/>
              <a:t>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371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5D3DA34-217B-AD42-8A57-E28F7090B184}" type="slidenum">
              <a:rPr lang="en-US" altLang="x-none" sz="1200">
                <a:latin typeface="Arial" charset="0"/>
              </a:rPr>
              <a:pPr/>
              <a:t>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978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FC77EE9-32C9-5A4D-9CCB-BCC373A7F203}" type="slidenum">
              <a:rPr lang="en-US" altLang="x-none" sz="1200">
                <a:latin typeface="Arial" charset="0"/>
              </a:rPr>
              <a:pPr/>
              <a:t>6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554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244D390-D97D-064B-BC6B-0FF3172D0281}" type="slidenum">
              <a:rPr lang="en-US" altLang="x-none" sz="1200">
                <a:latin typeface="Arial" charset="0"/>
              </a:rPr>
              <a:pPr/>
              <a:t>7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515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46B3CC8-7DAA-F043-9919-442985215985}" type="slidenum">
              <a:rPr lang="en-US" altLang="x-none" sz="1200">
                <a:latin typeface="Arial" charset="0"/>
              </a:rPr>
              <a:pPr/>
              <a:t>8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3585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28901EA-18F8-BF42-AC45-8408E4E33890}" type="slidenum">
              <a:rPr lang="en-US" altLang="x-none" sz="1200">
                <a:latin typeface="Arial" charset="0"/>
              </a:rPr>
              <a:pPr/>
              <a:t>9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5171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28901EA-18F8-BF42-AC45-8408E4E33890}" type="slidenum">
              <a:rPr lang="en-US" altLang="x-none" sz="1200">
                <a:latin typeface="Arial" charset="0"/>
              </a:rPr>
              <a:pPr/>
              <a:t>10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822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r>
              <a:rPr lang="de-DE" altLang="en-US" sz="1000">
                <a:solidFill>
                  <a:srgbClr val="FFFFFF"/>
                </a:solidFill>
                <a:latin typeface="Calibri" charset="0"/>
              </a:rPr>
              <a:t>© WU IMS </a:t>
            </a:r>
            <a:endParaRPr lang="en-US" altLang="en-US" sz="1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0" y="6619875"/>
            <a:ext cx="609600" cy="238125"/>
          </a:xfrm>
        </p:spPr>
        <p:txBody>
          <a:bodyPr/>
          <a:lstStyle>
            <a:lvl1pPr>
              <a:defRPr sz="1400" b="1"/>
            </a:lvl1pPr>
          </a:lstStyle>
          <a:p>
            <a:fld id="{26957AA7-5687-EC4A-89D1-412D039ACD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180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426C2282-2656-D542-9225-57773B834B95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79379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D68D24B2-7072-A348-A094-2B7789D74BEB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0637678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2C65C269-42EE-134E-85F0-EDC5EC064484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62"/>
            <a:ext cx="4040188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6562"/>
            <a:ext cx="4041775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723622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6E203CC0-78F9-1D46-9A97-8CCAEB7AEFDC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42495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0EEDE3A9-FFC2-E946-BAD5-9B9655669D2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1650570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62E00431-148C-3240-A774-C7723C0F0A9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3356892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191370FC-AF99-344F-8B42-059642434E04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7641154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02863"/>
          </a:solidFill>
          <a:ln w="9525">
            <a:solidFill>
              <a:srgbClr val="005F3B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533400" y="990600"/>
            <a:ext cx="8077200" cy="0"/>
          </a:xfrm>
          <a:prstGeom prst="line">
            <a:avLst/>
          </a:prstGeom>
          <a:noFill/>
          <a:ln w="34925">
            <a:solidFill>
              <a:srgbClr val="10286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76200"/>
          </a:xfrm>
          <a:prstGeom prst="rect">
            <a:avLst/>
          </a:prstGeom>
          <a:solidFill>
            <a:srgbClr val="658CBF"/>
          </a:solidFill>
          <a:ln w="9525">
            <a:solidFill>
              <a:srgbClr val="658CB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Line 4"/>
          <p:cNvSpPr>
            <a:spLocks noChangeShapeType="1"/>
          </p:cNvSpPr>
          <p:nvPr userDrawn="1"/>
        </p:nvSpPr>
        <p:spPr bwMode="auto">
          <a:xfrm>
            <a:off x="533400" y="958850"/>
            <a:ext cx="8077200" cy="0"/>
          </a:xfrm>
          <a:prstGeom prst="line">
            <a:avLst/>
          </a:prstGeom>
          <a:noFill/>
          <a:ln w="34925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charset="0"/>
              </a:defRPr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</p:sldLayoutIdLst>
  <p:transition spd="med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1326D"/>
        </a:buClr>
        <a:buFont typeface="Wingdings" charset="2"/>
        <a:buChar char="§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Repeated price competition with 2 firms</a:t>
            </a:r>
          </a:p>
          <a:p>
            <a:pPr marL="97155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US" dirty="0"/>
              <a:t>Derive all Nash equilibria for the one-shot game (game played only for one round). Prove for each equilibrium you found that it is indeed one. Show that there are no other equilibria. </a:t>
            </a: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7155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US" dirty="0"/>
              <a:t>Derive the subgame perfect equilibrium for the 10-rounds repeated game. </a:t>
            </a: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71550" lvl="1" indent="-514350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71550" lvl="1" indent="-514350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71550" lvl="1" indent="-514350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9075961"/>
      </p:ext>
    </p:extLst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1419E369-1623-7446-8AAC-B0A58CE864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378" y="1235148"/>
            <a:ext cx="6549422" cy="5241852"/>
          </a:xfrm>
          <a:prstGeom prst="rect">
            <a:avLst/>
          </a:prstGeom>
        </p:spPr>
      </p:pic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</a:t>
            </a:r>
            <a:endParaRPr lang="en-US" altLang="x-none" b="1" dirty="0">
              <a:latin typeface="Calibri" charset="0"/>
              <a:ea typeface="ＭＳ Ｐゴシック" charset="-128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6629399" y="4074972"/>
            <a:ext cx="1164633" cy="290039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0" y="5867400"/>
            <a:ext cx="1600200" cy="7080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>
                <a:latin typeface="Calibri" charset="0"/>
              </a:rPr>
              <a:t>No cooperation</a:t>
            </a:r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auto">
          <a:xfrm>
            <a:off x="2438401" y="2286000"/>
            <a:ext cx="4724400" cy="293739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7" name="Rectangle 28"/>
          <p:cNvSpPr>
            <a:spLocks noChangeArrowheads="1"/>
          </p:cNvSpPr>
          <p:nvPr/>
        </p:nvSpPr>
        <p:spPr bwMode="auto">
          <a:xfrm>
            <a:off x="6019800" y="3163117"/>
            <a:ext cx="1828797" cy="289948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2438400" y="1687501"/>
            <a:ext cx="5410199" cy="290079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9" name="Rectangle 30"/>
          <p:cNvSpPr>
            <a:spLocks noChangeArrowheads="1"/>
          </p:cNvSpPr>
          <p:nvPr/>
        </p:nvSpPr>
        <p:spPr bwMode="auto">
          <a:xfrm>
            <a:off x="2438400" y="1375435"/>
            <a:ext cx="5410200" cy="294409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0" name="Rectangle 28"/>
          <p:cNvSpPr>
            <a:spLocks noChangeArrowheads="1"/>
          </p:cNvSpPr>
          <p:nvPr/>
        </p:nvSpPr>
        <p:spPr bwMode="auto">
          <a:xfrm>
            <a:off x="3011740" y="1984790"/>
            <a:ext cx="4836859" cy="28953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1" name="Rectangle 21"/>
          <p:cNvSpPr>
            <a:spLocks noChangeArrowheads="1"/>
          </p:cNvSpPr>
          <p:nvPr/>
        </p:nvSpPr>
        <p:spPr bwMode="auto">
          <a:xfrm>
            <a:off x="3124199" y="2593769"/>
            <a:ext cx="4724399" cy="277091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3733800" y="2880007"/>
            <a:ext cx="1676400" cy="289948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5410200" y="3472544"/>
            <a:ext cx="1137488" cy="277091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3124199" y="3793624"/>
            <a:ext cx="1066800" cy="290181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7238999" y="4696130"/>
            <a:ext cx="555031" cy="289526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640284" y="4378486"/>
            <a:ext cx="1153747" cy="314165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19" name="Rectangle 28">
            <a:extLst>
              <a:ext uri="{FF2B5EF4-FFF2-40B4-BE49-F238E27FC236}">
                <a16:creationId xmlns:a16="http://schemas.microsoft.com/office/drawing/2014/main" id="{191583A5-89D9-2844-99DB-998290ADB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869414"/>
            <a:ext cx="1066800" cy="289948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20" name="Rectangle 28">
            <a:extLst>
              <a:ext uri="{FF2B5EF4-FFF2-40B4-BE49-F238E27FC236}">
                <a16:creationId xmlns:a16="http://schemas.microsoft.com/office/drawing/2014/main" id="{DC6A6291-280B-584C-AC98-375C13E0B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1" y="3163117"/>
            <a:ext cx="1143000" cy="289948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21" name="Rectangle 5">
            <a:extLst>
              <a:ext uri="{FF2B5EF4-FFF2-40B4-BE49-F238E27FC236}">
                <a16:creationId xmlns:a16="http://schemas.microsoft.com/office/drawing/2014/main" id="{6DD384C1-FC19-9F44-A97D-9085EF88E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6711" y="3494092"/>
            <a:ext cx="299289" cy="277091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22" name="Rectangle 5">
            <a:extLst>
              <a:ext uri="{FF2B5EF4-FFF2-40B4-BE49-F238E27FC236}">
                <a16:creationId xmlns:a16="http://schemas.microsoft.com/office/drawing/2014/main" id="{88254627-FAFA-E14F-AEF2-AF1C68D38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9885" y="4988634"/>
            <a:ext cx="555031" cy="289526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029772686"/>
      </p:ext>
    </p:extLst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6F1EC70-77A0-A243-A4C6-20737A47A7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378" y="1235148"/>
            <a:ext cx="6549422" cy="5241852"/>
          </a:xfrm>
          <a:prstGeom prst="rect">
            <a:avLst/>
          </a:prstGeom>
        </p:spPr>
      </p:pic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</a:t>
            </a:r>
            <a:endParaRPr lang="en-US" altLang="x-none" b="1" dirty="0">
              <a:latin typeface="Calibri" charset="0"/>
              <a:ea typeface="ＭＳ Ｐゴシック" charset="-128"/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7292689" y="1320082"/>
            <a:ext cx="400751" cy="990600"/>
          </a:xfrm>
          <a:prstGeom prst="rect">
            <a:avLst/>
          </a:prstGeom>
          <a:noFill/>
          <a:ln w="38100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7289931" y="4114800"/>
            <a:ext cx="406269" cy="1143000"/>
          </a:xfrm>
          <a:prstGeom prst="rect">
            <a:avLst/>
          </a:prstGeom>
          <a:noFill/>
          <a:ln w="38100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6" name="TextBox 14"/>
          <p:cNvSpPr txBox="1">
            <a:spLocks noChangeArrowheads="1"/>
          </p:cNvSpPr>
          <p:nvPr/>
        </p:nvSpPr>
        <p:spPr bwMode="auto">
          <a:xfrm>
            <a:off x="7543800" y="50800"/>
            <a:ext cx="1600200" cy="1016000"/>
          </a:xfrm>
          <a:prstGeom prst="rect">
            <a:avLst/>
          </a:prstGeom>
          <a:noFill/>
          <a:ln w="38100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>
                <a:latin typeface="Calibri" charset="0"/>
              </a:rPr>
              <a:t>Little cooperation in last round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60D90575-361B-8248-AF36-700A2DEA7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316" y="3200400"/>
            <a:ext cx="400751" cy="576944"/>
          </a:xfrm>
          <a:prstGeom prst="rect">
            <a:avLst/>
          </a:prstGeom>
          <a:noFill/>
          <a:ln w="38100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DE5AA2B2-68F5-6145-8A16-D8E92451B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689" y="2539282"/>
            <a:ext cx="400751" cy="356318"/>
          </a:xfrm>
          <a:prstGeom prst="rect">
            <a:avLst/>
          </a:prstGeom>
          <a:noFill/>
          <a:ln w="38100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296627523"/>
      </p:ext>
    </p:extLst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9C2974BF-6798-7447-A50B-353794713E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378" y="1235148"/>
            <a:ext cx="6549422" cy="5241852"/>
          </a:xfrm>
          <a:prstGeom prst="rect">
            <a:avLst/>
          </a:prstGeom>
        </p:spPr>
      </p:pic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</a:t>
            </a:r>
            <a:endParaRPr lang="en-US" altLang="x-none" b="1" dirty="0">
              <a:latin typeface="Calibri" charset="0"/>
              <a:ea typeface="ＭＳ Ｐゴシック" charset="-128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874880" y="4377073"/>
            <a:ext cx="4068719" cy="281621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7" name="TextBox 12"/>
          <p:cNvSpPr txBox="1">
            <a:spLocks noChangeArrowheads="1"/>
          </p:cNvSpPr>
          <p:nvPr/>
        </p:nvSpPr>
        <p:spPr bwMode="auto">
          <a:xfrm>
            <a:off x="460978" y="0"/>
            <a:ext cx="1828800" cy="1323439"/>
          </a:xfrm>
          <a:prstGeom prst="rect">
            <a:avLst/>
          </a:prstGeom>
          <a:noFill/>
          <a:ln w="38100">
            <a:solidFill>
              <a:srgbClr val="00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>
                <a:latin typeface="Calibri" charset="0"/>
              </a:rPr>
              <a:t>Some successful</a:t>
            </a:r>
            <a:br>
              <a:rPr lang="en-US" altLang="x-none" sz="2000">
                <a:latin typeface="Calibri" charset="0"/>
              </a:rPr>
            </a:br>
            <a:r>
              <a:rPr lang="en-US" altLang="x-none" sz="2000">
                <a:latin typeface="Calibri" charset="0"/>
              </a:rPr>
              <a:t>cooperation attempts</a:t>
            </a:r>
            <a:endParaRPr lang="en-US" altLang="x-none" sz="2000" dirty="0">
              <a:latin typeface="Calibri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874881" y="4070299"/>
            <a:ext cx="4068719" cy="289696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200400" y="3469335"/>
            <a:ext cx="1524000" cy="280132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386993" y="3771726"/>
            <a:ext cx="3425338" cy="289293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124200" y="4668882"/>
            <a:ext cx="4017251" cy="30438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9BA18143-EFD8-7643-8704-1A7E66A8A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880" y="4941723"/>
            <a:ext cx="4705745" cy="30438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67135F91-D776-8C49-AE24-F658702F90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1" y="5256291"/>
            <a:ext cx="4572422" cy="30438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294156549"/>
      </p:ext>
    </p:extLst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43A922C6-E38C-C644-BD20-F885F9F2AF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378" y="1235148"/>
            <a:ext cx="6549422" cy="5241852"/>
          </a:xfrm>
          <a:prstGeom prst="rect">
            <a:avLst/>
          </a:prstGeom>
        </p:spPr>
      </p:pic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</a:t>
            </a:r>
            <a:endParaRPr lang="en-US" altLang="x-none" b="1" dirty="0">
              <a:latin typeface="Calibri" charset="0"/>
              <a:ea typeface="ＭＳ Ｐゴシック" charset="-128"/>
            </a:endParaRPr>
          </a:p>
        </p:txBody>
      </p:sp>
      <p:sp>
        <p:nvSpPr>
          <p:cNvPr id="6" name="TextBox 13"/>
          <p:cNvSpPr txBox="1">
            <a:spLocks noChangeArrowheads="1"/>
          </p:cNvSpPr>
          <p:nvPr/>
        </p:nvSpPr>
        <p:spPr bwMode="auto">
          <a:xfrm>
            <a:off x="228600" y="9525"/>
            <a:ext cx="1600200" cy="708025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>
                <a:latin typeface="Calibri" charset="0"/>
              </a:rPr>
              <a:t>Tit for tat punishment</a:t>
            </a:r>
          </a:p>
        </p:txBody>
      </p:sp>
      <p:sp>
        <p:nvSpPr>
          <p:cNvPr id="7" name="Rectangle 32"/>
          <p:cNvSpPr>
            <a:spLocks noChangeArrowheads="1"/>
          </p:cNvSpPr>
          <p:nvPr/>
        </p:nvSpPr>
        <p:spPr bwMode="auto">
          <a:xfrm>
            <a:off x="1905000" y="1379358"/>
            <a:ext cx="1066800" cy="283727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" name="Rectangle 34"/>
          <p:cNvSpPr>
            <a:spLocks noChangeArrowheads="1"/>
          </p:cNvSpPr>
          <p:nvPr/>
        </p:nvSpPr>
        <p:spPr bwMode="auto">
          <a:xfrm>
            <a:off x="1905000" y="1694126"/>
            <a:ext cx="1066800" cy="251901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9" name="Rectangle 34"/>
          <p:cNvSpPr>
            <a:spLocks noChangeArrowheads="1"/>
          </p:cNvSpPr>
          <p:nvPr/>
        </p:nvSpPr>
        <p:spPr bwMode="auto">
          <a:xfrm>
            <a:off x="1894114" y="2276169"/>
            <a:ext cx="1066800" cy="277091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0" name="Rectangle 32"/>
          <p:cNvSpPr>
            <a:spLocks noChangeArrowheads="1"/>
          </p:cNvSpPr>
          <p:nvPr/>
        </p:nvSpPr>
        <p:spPr bwMode="auto">
          <a:xfrm>
            <a:off x="2478082" y="1977068"/>
            <a:ext cx="1066800" cy="272068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5562337" y="3169648"/>
            <a:ext cx="914663" cy="314876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2" name="Rectangle 32"/>
          <p:cNvSpPr>
            <a:spLocks noChangeArrowheads="1"/>
          </p:cNvSpPr>
          <p:nvPr/>
        </p:nvSpPr>
        <p:spPr bwMode="auto">
          <a:xfrm>
            <a:off x="4952868" y="3483632"/>
            <a:ext cx="990732" cy="294496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3" name="Rectangle 32"/>
          <p:cNvSpPr>
            <a:spLocks noChangeArrowheads="1"/>
          </p:cNvSpPr>
          <p:nvPr/>
        </p:nvSpPr>
        <p:spPr bwMode="auto">
          <a:xfrm>
            <a:off x="2495993" y="2579278"/>
            <a:ext cx="1066800" cy="260228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4" name="Rectangle 32"/>
          <p:cNvSpPr>
            <a:spLocks noChangeArrowheads="1"/>
          </p:cNvSpPr>
          <p:nvPr/>
        </p:nvSpPr>
        <p:spPr bwMode="auto">
          <a:xfrm>
            <a:off x="1933796" y="2887131"/>
            <a:ext cx="2257204" cy="268368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5" name="Rectangle 32"/>
          <p:cNvSpPr>
            <a:spLocks noChangeArrowheads="1"/>
          </p:cNvSpPr>
          <p:nvPr/>
        </p:nvSpPr>
        <p:spPr bwMode="auto">
          <a:xfrm>
            <a:off x="3109453" y="3169648"/>
            <a:ext cx="1066800" cy="268368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17" name="Rectangle 32">
            <a:extLst>
              <a:ext uri="{FF2B5EF4-FFF2-40B4-BE49-F238E27FC236}">
                <a16:creationId xmlns:a16="http://schemas.microsoft.com/office/drawing/2014/main" id="{043EAA0E-2813-1B47-A1A7-8A60A4EA7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337" y="2863877"/>
            <a:ext cx="914663" cy="314876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8" name="Rectangle 32">
            <a:extLst>
              <a:ext uri="{FF2B5EF4-FFF2-40B4-BE49-F238E27FC236}">
                <a16:creationId xmlns:a16="http://schemas.microsoft.com/office/drawing/2014/main" id="{B1EFF584-0BE4-FD42-A1A1-CC4FC0247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4150" y="3769262"/>
            <a:ext cx="990732" cy="294496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9" name="Rectangle 32">
            <a:extLst>
              <a:ext uri="{FF2B5EF4-FFF2-40B4-BE49-F238E27FC236}">
                <a16:creationId xmlns:a16="http://schemas.microsoft.com/office/drawing/2014/main" id="{518A2861-23E8-1D46-8636-71792B3DD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063758"/>
            <a:ext cx="990732" cy="294496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20" name="Rectangle 32">
            <a:extLst>
              <a:ext uri="{FF2B5EF4-FFF2-40B4-BE49-F238E27FC236}">
                <a16:creationId xmlns:a16="http://schemas.microsoft.com/office/drawing/2014/main" id="{09FC26E7-A020-BC4E-A6A0-5B1DBBBC0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369529"/>
            <a:ext cx="990732" cy="294496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21" name="Rectangle 32">
            <a:extLst>
              <a:ext uri="{FF2B5EF4-FFF2-40B4-BE49-F238E27FC236}">
                <a16:creationId xmlns:a16="http://schemas.microsoft.com/office/drawing/2014/main" id="{134416EE-EA61-064E-A6F0-F5AD86F76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068" y="4660021"/>
            <a:ext cx="990732" cy="294496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22" name="Rectangle 32">
            <a:extLst>
              <a:ext uri="{FF2B5EF4-FFF2-40B4-BE49-F238E27FC236}">
                <a16:creationId xmlns:a16="http://schemas.microsoft.com/office/drawing/2014/main" id="{7AC0E63B-BF8B-3244-9674-846FA0E57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4972248"/>
            <a:ext cx="990732" cy="294496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413765944"/>
      </p:ext>
    </p:extLst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2400" y="990600"/>
            <a:ext cx="8991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Data</a:t>
            </a:r>
          </a:p>
          <a:p>
            <a:pPr marL="971550" lvl="1" indent="-51435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+mj-lt"/>
              <a:buAutoNum type="alphaLcParenR" startAt="4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Compare the results of theoretical and data analysis to experiment 2 (simultaneous price competition, conducted in tutorial 1 and analyzed in lecture 2). What are the most important differences between experiment 13 and experiment 2?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pitchFamily="34" charset="0"/>
              <a:buChar char="•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7561237"/>
      </p:ext>
    </p:extLst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0" y="1066800"/>
            <a:ext cx="9144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For the competition game of experiment 2, we had a </a:t>
            </a:r>
            <a:r>
              <a:rPr lang="en-US" sz="2800" b="1" kern="0" dirty="0">
                <a:latin typeface="Calibri" pitchFamily="34" charset="0"/>
                <a:ea typeface="+mn-ea"/>
              </a:rPr>
              <a:t>similar prediction </a:t>
            </a:r>
            <a:r>
              <a:rPr lang="en-US" sz="2800" kern="0" dirty="0">
                <a:latin typeface="Calibri" pitchFamily="34" charset="0"/>
                <a:ea typeface="+mn-ea"/>
              </a:rPr>
              <a:t>of behavior as for the game of this experiment: all firms set the lowest price.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In </a:t>
            </a:r>
            <a:r>
              <a:rPr lang="en-US" sz="2800" b="1" kern="0" dirty="0">
                <a:latin typeface="Calibri" pitchFamily="34" charset="0"/>
                <a:ea typeface="+mn-ea"/>
              </a:rPr>
              <a:t>experiment 2</a:t>
            </a:r>
            <a:r>
              <a:rPr lang="en-US" sz="2800" kern="0" dirty="0">
                <a:latin typeface="Calibri" pitchFamily="34" charset="0"/>
                <a:ea typeface="+mn-ea"/>
              </a:rPr>
              <a:t> we observed that this was indeed the case: already in the 1st round, the equilibrium price was reached, and most individual price offers were at the equilibrium in the 2</a:t>
            </a:r>
            <a:r>
              <a:rPr lang="en-US" sz="2800" kern="0" baseline="30000" dirty="0">
                <a:latin typeface="Calibri" pitchFamily="34" charset="0"/>
                <a:ea typeface="+mn-ea"/>
              </a:rPr>
              <a:t>nd</a:t>
            </a:r>
            <a:r>
              <a:rPr lang="en-US" sz="2800" kern="0" dirty="0">
                <a:latin typeface="Calibri" pitchFamily="34" charset="0"/>
                <a:ea typeface="+mn-ea"/>
              </a:rPr>
              <a:t> round, with very few deviations.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In </a:t>
            </a:r>
            <a:r>
              <a:rPr lang="en-US" sz="2800" b="1" kern="0" dirty="0">
                <a:latin typeface="Calibri" pitchFamily="34" charset="0"/>
                <a:ea typeface="+mn-ea"/>
              </a:rPr>
              <a:t>experiment 13</a:t>
            </a:r>
            <a:r>
              <a:rPr lang="en-US" sz="2800" kern="0" dirty="0">
                <a:latin typeface="Calibri" pitchFamily="34" charset="0"/>
                <a:ea typeface="+mn-ea"/>
              </a:rPr>
              <a:t>, we observe more cooperation but still not much.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b="1" kern="0" dirty="0">
                <a:latin typeface="Calibri" pitchFamily="34" charset="0"/>
                <a:ea typeface="+mn-ea"/>
              </a:rPr>
              <a:t>Generally speaking: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pitchFamily="34" charset="0"/>
              <a:buChar char="•"/>
              <a:defRPr/>
            </a:pPr>
            <a:r>
              <a:rPr lang="en-US" sz="2800" b="1" kern="0" dirty="0">
                <a:latin typeface="Calibri" pitchFamily="34" charset="0"/>
                <a:ea typeface="+mn-ea"/>
              </a:rPr>
              <a:t>Groups of 2</a:t>
            </a:r>
            <a:r>
              <a:rPr lang="en-US" sz="2800" kern="0" dirty="0">
                <a:latin typeface="Calibri" pitchFamily="34" charset="0"/>
                <a:ea typeface="+mn-ea"/>
              </a:rPr>
              <a:t>: better coordination on collusion.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pitchFamily="34" charset="0"/>
              <a:buChar char="•"/>
              <a:defRPr/>
            </a:pPr>
            <a:r>
              <a:rPr lang="en-US" sz="2800" b="1" kern="0" dirty="0">
                <a:latin typeface="Calibri" pitchFamily="34" charset="0"/>
                <a:ea typeface="+mn-ea"/>
              </a:rPr>
              <a:t>Same partner </a:t>
            </a:r>
            <a:r>
              <a:rPr lang="en-US" sz="2800" kern="0" dirty="0">
                <a:latin typeface="Calibri" pitchFamily="34" charset="0"/>
                <a:ea typeface="+mn-ea"/>
              </a:rPr>
              <a:t>in all rounds: potential of punishment!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312953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 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2</a:t>
            </a:fld>
            <a:endParaRPr lang="en-US" alt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013651"/>
              </p:ext>
            </p:extLst>
          </p:nvPr>
        </p:nvGraphicFramePr>
        <p:xfrm>
          <a:off x="1143000" y="1447800"/>
          <a:ext cx="3124200" cy="2835274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23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91477" marB="91477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0.08</a:t>
                      </a:r>
                    </a:p>
                  </a:txBody>
                  <a:tcPr marT="91477" marB="9147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0.12</a:t>
                      </a:r>
                    </a:p>
                  </a:txBody>
                  <a:tcPr marT="91477" marB="9147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5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0.08</a:t>
                      </a:r>
                    </a:p>
                  </a:txBody>
                  <a:tcPr marT="91477" marB="9147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12 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T="91477" marB="9147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24</a:t>
                      </a:r>
                    </a:p>
                  </a:txBody>
                  <a:tcPr marT="91477" marB="9147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75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0.12</a:t>
                      </a:r>
                    </a:p>
                  </a:txBody>
                  <a:tcPr marT="91477" marB="9147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24 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T="91477" marB="9147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17.5 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17.5</a:t>
                      </a:r>
                    </a:p>
                  </a:txBody>
                  <a:tcPr marT="91477" marB="9147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2590800" y="990600"/>
            <a:ext cx="121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solidFill>
                  <a:srgbClr val="3333FF"/>
                </a:solidFill>
              </a:rPr>
              <a:t>Player 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2590800"/>
            <a:ext cx="553998" cy="1205302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  <a:latin typeface="Calibri" pitchFamily="34" charset="0"/>
                <a:ea typeface="+mn-ea"/>
              </a:rPr>
              <a:t>Player 1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3505200" y="2743200"/>
            <a:ext cx="457200" cy="367102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x-none" sz="2400" dirty="0">
                <a:solidFill>
                  <a:srgbClr val="FF0000"/>
                </a:solidFill>
                <a:latin typeface="Calibri" charset="0"/>
                <a:ea typeface="ＭＳ Ｐゴシック" charset="-128"/>
              </a:rPr>
              <a:t>*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247900" y="2743200"/>
            <a:ext cx="457200" cy="367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400" kern="0">
                <a:solidFill>
                  <a:srgbClr val="FF0000"/>
                </a:solidFill>
                <a:latin typeface="Calibri" charset="0"/>
                <a:ea typeface="ＭＳ Ｐゴシック" charset="-128"/>
              </a:rPr>
              <a:t>*</a:t>
            </a:r>
            <a:endParaRPr lang="en-US" altLang="x-none" sz="2400" kern="0" dirty="0">
              <a:solidFill>
                <a:srgbClr val="FF0000"/>
              </a:solidFill>
              <a:latin typeface="Calibri" charset="0"/>
              <a:ea typeface="ＭＳ Ｐゴシック" charset="-128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971800" y="3316084"/>
            <a:ext cx="457200" cy="367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400" kern="0" dirty="0">
                <a:solidFill>
                  <a:srgbClr val="0432FF"/>
                </a:solidFill>
                <a:latin typeface="Calibri" charset="0"/>
                <a:ea typeface="ＭＳ Ｐゴシック" charset="-128"/>
              </a:rPr>
              <a:t>*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971800" y="2281641"/>
            <a:ext cx="457200" cy="367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400" kern="0">
                <a:solidFill>
                  <a:srgbClr val="0432FF"/>
                </a:solidFill>
                <a:latin typeface="Calibri" charset="0"/>
                <a:ea typeface="ＭＳ Ｐゴシック" charset="-128"/>
              </a:rPr>
              <a:t>*</a:t>
            </a:r>
            <a:endParaRPr lang="en-US" altLang="x-none" sz="2400" kern="0" dirty="0">
              <a:solidFill>
                <a:srgbClr val="0432FF"/>
              </a:solidFill>
              <a:latin typeface="Calibri" charset="0"/>
              <a:ea typeface="ＭＳ Ｐゴシック" charset="-128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953000" y="1447800"/>
            <a:ext cx="3810000" cy="2835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x-none" sz="2600" kern="0" dirty="0">
                <a:latin typeface="Calibri" charset="0"/>
                <a:ea typeface="ＭＳ Ｐゴシック" charset="-128"/>
              </a:rPr>
              <a:t>The Nash equilibrium of the one-shot game is: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 kern="0" dirty="0">
                <a:latin typeface="Calibri" charset="0"/>
                <a:ea typeface="ＭＳ Ｐゴシック" charset="-128"/>
              </a:rPr>
              <a:t>Player 1: Choose price of 0.08.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 kern="0" dirty="0">
                <a:latin typeface="Calibri" charset="0"/>
                <a:ea typeface="ＭＳ Ｐゴシック" charset="-128"/>
              </a:rPr>
              <a:t>Player 2: Choose price of 0.08.</a:t>
            </a:r>
            <a:endParaRPr lang="en-US" altLang="x-none" kern="0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kern="0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kern="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kern="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kern="0" dirty="0">
              <a:latin typeface="Calibri" charset="0"/>
              <a:ea typeface="ＭＳ Ｐゴシック" charset="-128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372099" y="2133601"/>
            <a:ext cx="2857501" cy="1447799"/>
          </a:xfrm>
          <a:prstGeom prst="rect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981199" y="2093357"/>
            <a:ext cx="1219202" cy="1107044"/>
          </a:xfrm>
          <a:prstGeom prst="rect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90241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  <p:bldP spid="10" grpId="0"/>
      <p:bldP spid="11" grpId="0"/>
      <p:bldP spid="12" grpId="0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2400" y="990600"/>
            <a:ext cx="8991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The equilibrium of the repeated game (repeated with the same players) corresponds to playing the one-shot equilibrium in each repetition.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Why? Backward induction!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In the very last repetition, what is the equilibrium of the game?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The unique one-shot equilibrium! That means, behavior in the very last round is completely independent of any behavior before.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Thus, in the second last round, as behavior has no impact on how players will behave in the last round, the game is played as if it is the last game.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The same is true for the second-to-last round, etc.etc., until we arrive at the first round.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877319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Recap: Finitely repeated </a:t>
            </a:r>
            <a:r>
              <a:rPr lang="en-US" altLang="x-none">
                <a:latin typeface="Calibri" charset="0"/>
                <a:ea typeface="ＭＳ Ｐゴシック" charset="-128"/>
              </a:rPr>
              <a:t>games theorem</a:t>
            </a: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40962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066800"/>
            <a:ext cx="89916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b="1">
                <a:latin typeface="Calibri" charset="0"/>
                <a:ea typeface="ＭＳ Ｐゴシック" charset="-128"/>
              </a:rPr>
              <a:t>Theorem:</a:t>
            </a:r>
          </a:p>
          <a:p>
            <a:pPr lvl="1" eaLnBrk="1" hangingPunct="1">
              <a:lnSpc>
                <a:spcPct val="80000"/>
              </a:lnSpc>
            </a:pPr>
            <a:r>
              <a:rPr lang="de-DE" altLang="x-none">
                <a:latin typeface="Calibri" charset="0"/>
                <a:ea typeface="ＭＳ Ｐゴシック" charset="-128"/>
              </a:rPr>
              <a:t>If a game G has a unique subgame perfect Nash equilibrium, then there exists a unique subgame perfect Nash equilibrium in the finitely repeated game G(T) in which the subgame perfect Nash equilibrium of the game G is played in each repetition.</a:t>
            </a:r>
          </a:p>
          <a:p>
            <a:pPr lvl="1" eaLnBrk="1" hangingPunct="1">
              <a:lnSpc>
                <a:spcPct val="80000"/>
              </a:lnSpc>
            </a:pPr>
            <a:endParaRPr lang="de-DE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Proof: We find the SPNE of the </a:t>
            </a:r>
            <a:r>
              <a:rPr lang="en-US" altLang="x-none" i="1">
                <a:latin typeface="Calibri" charset="0"/>
                <a:ea typeface="ＭＳ Ｐゴシック" charset="-128"/>
              </a:rPr>
              <a:t>T</a:t>
            </a:r>
            <a:r>
              <a:rPr lang="en-US" altLang="x-none">
                <a:latin typeface="Calibri" charset="0"/>
                <a:ea typeface="ＭＳ Ｐゴシック" charset="-128"/>
              </a:rPr>
              <a:t> times repeated game by </a:t>
            </a:r>
            <a:r>
              <a:rPr lang="en-US" altLang="x-none" b="1">
                <a:latin typeface="Calibri" charset="0"/>
                <a:ea typeface="ＭＳ Ｐゴシック" charset="-128"/>
              </a:rPr>
              <a:t>rollback</a:t>
            </a:r>
            <a:r>
              <a:rPr lang="en-US" altLang="x-none">
                <a:latin typeface="Calibri" charset="0"/>
                <a:ea typeface="ＭＳ Ｐゴシック" charset="-128"/>
              </a:rPr>
              <a:t>. The SPNE solution for the last repetition </a:t>
            </a:r>
            <a:r>
              <a:rPr lang="en-US" altLang="x-none" i="1">
                <a:latin typeface="Calibri" charset="0"/>
                <a:ea typeface="ＭＳ Ｐゴシック" charset="-128"/>
              </a:rPr>
              <a:t>T</a:t>
            </a:r>
            <a:r>
              <a:rPr lang="en-US" altLang="x-none">
                <a:latin typeface="Calibri" charset="0"/>
                <a:ea typeface="ＭＳ Ｐゴシック" charset="-128"/>
              </a:rPr>
              <a:t> will be the SPNE of the one-shot game. So play in the second-to-last repetition </a:t>
            </a:r>
            <a:r>
              <a:rPr lang="en-US" altLang="x-none" i="1">
                <a:latin typeface="Calibri" charset="0"/>
                <a:ea typeface="ＭＳ Ｐゴシック" charset="-128"/>
              </a:rPr>
              <a:t>T-1 </a:t>
            </a:r>
            <a:r>
              <a:rPr lang="en-US" altLang="x-none">
                <a:latin typeface="Calibri" charset="0"/>
                <a:ea typeface="ＭＳ Ｐゴシック" charset="-128"/>
              </a:rPr>
              <a:t>cannot change what comes after in </a:t>
            </a:r>
            <a:r>
              <a:rPr lang="en-US" altLang="x-none" i="1">
                <a:latin typeface="Calibri" charset="0"/>
                <a:ea typeface="ＭＳ Ｐゴシック" charset="-128"/>
              </a:rPr>
              <a:t>T</a:t>
            </a:r>
            <a:r>
              <a:rPr lang="en-US" altLang="x-none">
                <a:latin typeface="Calibri" charset="0"/>
                <a:ea typeface="ＭＳ Ｐゴシック" charset="-128"/>
              </a:rPr>
              <a:t>. As a result, the SPNE solution for the second-to-last repetition </a:t>
            </a:r>
            <a:r>
              <a:rPr lang="en-US" altLang="x-none" i="1">
                <a:latin typeface="Calibri" charset="0"/>
                <a:ea typeface="ＭＳ Ｐゴシック" charset="-128"/>
              </a:rPr>
              <a:t>T-1 </a:t>
            </a:r>
            <a:r>
              <a:rPr lang="en-US" altLang="x-none">
                <a:latin typeface="Calibri" charset="0"/>
                <a:ea typeface="ＭＳ Ｐゴシック" charset="-128"/>
              </a:rPr>
              <a:t>will also be the SPNE of the one-shot game. Etc. etc. until the first repetition.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1047459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2600" dirty="0">
                <a:latin typeface="Calibri" charset="0"/>
                <a:ea typeface="ＭＳ Ｐゴシック" charset="-128"/>
              </a:rPr>
              <a:t>The subgame perfect Nash equilibrium of the repeated game is: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 dirty="0">
                <a:latin typeface="Calibri" charset="0"/>
                <a:ea typeface="ＭＳ Ｐゴシック" charset="-128"/>
              </a:rPr>
              <a:t>Player 1: Choose price of 0.08 in each round.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 dirty="0">
                <a:latin typeface="Calibri" charset="0"/>
                <a:ea typeface="ＭＳ Ｐゴシック" charset="-128"/>
              </a:rPr>
              <a:t>Player 2: Choose price of 0.08 in each round.</a:t>
            </a: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1447800"/>
            <a:ext cx="6400800" cy="838200"/>
          </a:xfrm>
          <a:prstGeom prst="rect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2653382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0" y="990600"/>
            <a:ext cx="91440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 dirty="0">
                <a:latin typeface="Calibri" charset="0"/>
              </a:rPr>
              <a:t>What about </a:t>
            </a:r>
            <a:r>
              <a:rPr lang="en-US" altLang="x-none" sz="2800" b="1" dirty="0">
                <a:latin typeface="Calibri" charset="0"/>
              </a:rPr>
              <a:t>punishing strategies. </a:t>
            </a:r>
            <a:r>
              <a:rPr lang="en-US" altLang="x-none" sz="2800" dirty="0">
                <a:latin typeface="Calibri" charset="0"/>
              </a:rPr>
              <a:t>E.g.</a:t>
            </a:r>
            <a:r>
              <a:rPr lang="en-US" altLang="x-none" sz="2800" b="1" dirty="0">
                <a:latin typeface="Calibri" charset="0"/>
              </a:rPr>
              <a:t> </a:t>
            </a:r>
            <a:r>
              <a:rPr lang="en-US" altLang="x-none" sz="2800" dirty="0">
                <a:latin typeface="Calibri" charset="0"/>
              </a:rPr>
              <a:t>both play: “I start with a high price, but I will select a low price whenever I see the other selecting a low price?” Is this an equilibrium?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 b="1" dirty="0">
                <a:latin typeface="Calibri" charset="0"/>
              </a:rPr>
              <a:t>No: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charset="0"/>
              <a:buChar char="•"/>
            </a:pPr>
            <a:r>
              <a:rPr lang="en-US" altLang="x-none" sz="2800" dirty="0">
                <a:latin typeface="Calibri" charset="0"/>
              </a:rPr>
              <a:t>A best response to someone playing this strategy would be: I do the same, only that in the very last period I choose a low price.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charset="0"/>
              <a:buChar char="•"/>
            </a:pPr>
            <a:r>
              <a:rPr lang="en-US" altLang="x-none" sz="2800" dirty="0">
                <a:latin typeface="Calibri" charset="0"/>
              </a:rPr>
              <a:t>A best response against that would be to defect in the second-to-last period …. etc. etc.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 dirty="0">
                <a:latin typeface="Calibri" charset="0"/>
              </a:rPr>
              <a:t>Even if the other guy believes my punishing strategy, and plays cooperatively, I myself would have an incentive to choose another strategy.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</a:pPr>
            <a:r>
              <a:rPr lang="en-US" altLang="x-none" sz="2800" dirty="0">
                <a:latin typeface="Calibri" charset="0"/>
                <a:sym typeface="Wingdings" charset="2"/>
              </a:rPr>
              <a:t> Even in  the repeated game, there is only one </a:t>
            </a:r>
            <a:r>
              <a:rPr lang="en-US" altLang="x-none" sz="2800" b="1" dirty="0">
                <a:latin typeface="Calibri" charset="0"/>
                <a:sym typeface="Wingdings" charset="2"/>
              </a:rPr>
              <a:t>unique Nash equilibrium</a:t>
            </a:r>
            <a:r>
              <a:rPr lang="en-US" altLang="x-none" sz="2800" dirty="0">
                <a:latin typeface="Calibri" charset="0"/>
                <a:sym typeface="Wingdings" charset="2"/>
              </a:rPr>
              <a:t>. There are no other Nash equilibria</a:t>
            </a:r>
            <a:br>
              <a:rPr lang="en-US" altLang="x-none" sz="2800" dirty="0">
                <a:latin typeface="Calibri" charset="0"/>
                <a:sym typeface="Wingdings" charset="2"/>
              </a:rPr>
            </a:br>
            <a:r>
              <a:rPr lang="en-US" altLang="x-none" sz="2800" dirty="0">
                <a:latin typeface="Calibri" charset="0"/>
                <a:sym typeface="Wingdings" charset="2"/>
              </a:rPr>
              <a:t>(for example involving not credible threats or similar).</a:t>
            </a:r>
            <a:endParaRPr lang="en-US" altLang="x-none" sz="2800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endParaRPr lang="en-US" altLang="x-none" sz="2800" dirty="0">
              <a:latin typeface="Calibri" charset="0"/>
            </a:endParaRP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altLang="x-none" sz="2800" dirty="0">
              <a:latin typeface="Calibri" charset="0"/>
            </a:endParaRP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altLang="x-none" sz="2800" dirty="0">
              <a:latin typeface="Calibri" charset="0"/>
            </a:endParaRP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altLang="x-none" sz="2800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endParaRPr lang="en-US" altLang="x-none" sz="2800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endParaRPr lang="en-US" altLang="x-none" sz="2800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480323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2400" y="990600"/>
            <a:ext cx="8991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Data</a:t>
            </a:r>
          </a:p>
          <a:p>
            <a:pPr marL="971550" lvl="1" indent="-51435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+mj-lt"/>
              <a:buAutoNum type="alphaLcParenR" startAt="3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Analyze the data set of experiment 13. What do people do? Can you observe specific patterns of behavior over time?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pitchFamily="34" charset="0"/>
              <a:buChar char="•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4379178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996C5D2-28E1-8046-A2A4-37CDD77C69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78" y="1043660"/>
            <a:ext cx="6948121" cy="5560952"/>
          </a:xfrm>
          <a:prstGeom prst="rect">
            <a:avLst/>
          </a:prstGeom>
        </p:spPr>
      </p:pic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782888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B4E38BA-0A76-DD4A-86E3-211991DAD1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378" y="1235148"/>
            <a:ext cx="6549422" cy="5241852"/>
          </a:xfrm>
          <a:prstGeom prst="rect">
            <a:avLst/>
          </a:prstGeom>
        </p:spPr>
      </p:pic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</a:t>
            </a:r>
            <a:endParaRPr lang="en-US" altLang="x-none" b="1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4031375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unsw">
  <a:themeElements>
    <a:clrScheme name="">
      <a:dk1>
        <a:srgbClr val="000000"/>
      </a:dk1>
      <a:lt1>
        <a:srgbClr val="CCCC99"/>
      </a:lt1>
      <a:dk2>
        <a:srgbClr val="780000"/>
      </a:dk2>
      <a:lt2>
        <a:srgbClr val="000000"/>
      </a:lt2>
      <a:accent1>
        <a:srgbClr val="336699"/>
      </a:accent1>
      <a:accent2>
        <a:srgbClr val="996600"/>
      </a:accent2>
      <a:accent3>
        <a:srgbClr val="E2E2CA"/>
      </a:accent3>
      <a:accent4>
        <a:srgbClr val="000000"/>
      </a:accent4>
      <a:accent5>
        <a:srgbClr val="ADB8CA"/>
      </a:accent5>
      <a:accent6>
        <a:srgbClr val="8A5C00"/>
      </a:accent6>
      <a:hlink>
        <a:srgbClr val="9B1633"/>
      </a:hlink>
      <a:folHlink>
        <a:srgbClr val="666666"/>
      </a:folHlink>
    </a:clrScheme>
    <a:fontScheme name="HBS_m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BS_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BS_m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unsw</Template>
  <TotalTime>6834</TotalTime>
  <Words>759</Words>
  <Application>Microsoft Macintosh PowerPoint</Application>
  <PresentationFormat>On-screen Show (4:3)</PresentationFormat>
  <Paragraphs>133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unsw</vt:lpstr>
      <vt:lpstr>Experiment 13</vt:lpstr>
      <vt:lpstr>Experiment 13</vt:lpstr>
      <vt:lpstr>Experiment 13</vt:lpstr>
      <vt:lpstr>Recap: Finitely repeated games theorem</vt:lpstr>
      <vt:lpstr>Experiment 13</vt:lpstr>
      <vt:lpstr>Experiment 13</vt:lpstr>
      <vt:lpstr>Experiment 13</vt:lpstr>
      <vt:lpstr>Experiment 13</vt:lpstr>
      <vt:lpstr>Experiment 13</vt:lpstr>
      <vt:lpstr>Experiment 13</vt:lpstr>
      <vt:lpstr>Experiment 13</vt:lpstr>
      <vt:lpstr>Experiment 13</vt:lpstr>
      <vt:lpstr>Experiment 13</vt:lpstr>
      <vt:lpstr>Experiment 13</vt:lpstr>
      <vt:lpstr>Experiment 13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Stephanides, Marianne</dc:creator>
  <cp:lastModifiedBy>Ben Greiner</cp:lastModifiedBy>
  <cp:revision>2236</cp:revision>
  <cp:lastPrinted>2012-12-18T14:53:29Z</cp:lastPrinted>
  <dcterms:created xsi:type="dcterms:W3CDTF">1601-01-01T00:00:00Z</dcterms:created>
  <dcterms:modified xsi:type="dcterms:W3CDTF">2018-09-05T22:38:24Z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