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6"/>
  </p:notesMasterIdLst>
  <p:handoutMasterIdLst>
    <p:handoutMasterId r:id="rId7"/>
  </p:handoutMasterIdLst>
  <p:sldIdLst>
    <p:sldId id="273" r:id="rId2"/>
    <p:sldId id="274" r:id="rId3"/>
    <p:sldId id="275" r:id="rId4"/>
    <p:sldId id="276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658CBF"/>
    <a:srgbClr val="102863"/>
    <a:srgbClr val="5399D7"/>
    <a:srgbClr val="002C61"/>
    <a:srgbClr val="83B43A"/>
    <a:srgbClr val="005F3B"/>
    <a:srgbClr val="4B25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82" autoAdjust="0"/>
    <p:restoredTop sz="94643"/>
  </p:normalViewPr>
  <p:slideViewPr>
    <p:cSldViewPr>
      <p:cViewPr varScale="1">
        <p:scale>
          <a:sx n="122" d="100"/>
          <a:sy n="122" d="100"/>
        </p:scale>
        <p:origin x="936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9890E471-2175-8A4B-9896-266DE1D48ED5}" type="datetimeFigureOut">
              <a:rPr lang="en-US" altLang="en-US"/>
              <a:pPr>
                <a:defRPr/>
              </a:pPr>
              <a:t>9/6/18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375E2989-F7FD-E44F-B419-D54541E65A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921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1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1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C4CC4D64-F77E-414E-B0FD-ABE8ABED67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745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1474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39350631-116B-3049-992C-564773BD3E22}" type="slidenum">
              <a:rPr lang="en-US" altLang="x-none" sz="1200">
                <a:latin typeface="Arial" charset="0"/>
              </a:rPr>
              <a:pPr/>
              <a:t>1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2355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950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14950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602096F7-717C-DA4E-B683-0B1165D6349D}" type="slidenum">
              <a:rPr lang="en-US" altLang="x-none" sz="1200">
                <a:latin typeface="Arial" charset="0"/>
              </a:rPr>
              <a:pPr/>
              <a:t>2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97908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155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15155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5373B472-B994-A441-BC09-F588CFF23DC9}" type="slidenum">
              <a:rPr lang="en-US" altLang="x-none" sz="1200">
                <a:latin typeface="Arial" charset="0"/>
              </a:rPr>
              <a:pPr/>
              <a:t>3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4947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0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15360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53F4B270-6087-F144-AC56-AC15BC0F3D4E}" type="slidenum">
              <a:rPr lang="en-US" altLang="x-none" sz="1200">
                <a:latin typeface="Arial" charset="0"/>
              </a:rPr>
              <a:pPr/>
              <a:t>4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925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 userDrawn="1"/>
        </p:nvSpPr>
        <p:spPr>
          <a:xfrm>
            <a:off x="0" y="6661150"/>
            <a:ext cx="990600" cy="20637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r>
              <a:rPr lang="de-DE" altLang="en-US" sz="1000">
                <a:solidFill>
                  <a:srgbClr val="FFFFFF"/>
                </a:solidFill>
                <a:latin typeface="Calibri" charset="0"/>
              </a:rPr>
              <a:t>© WU IMS </a:t>
            </a:r>
            <a:endParaRPr lang="en-US" altLang="en-US" sz="10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34400" y="6619875"/>
            <a:ext cx="609600" cy="238125"/>
          </a:xfrm>
        </p:spPr>
        <p:txBody>
          <a:bodyPr/>
          <a:lstStyle>
            <a:lvl1pPr>
              <a:defRPr sz="1400" b="1"/>
            </a:lvl1pPr>
          </a:lstStyle>
          <a:p>
            <a:fld id="{B480994E-7D5A-7141-ADAE-5DB4ADF42F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180404"/>
      </p:ext>
    </p:extLst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0424A349-BF72-EB41-8B9C-FDE01CB3008F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798040"/>
      </p:ext>
    </p:extLst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A03414B6-AEBC-EC4A-A733-1BF2B78F6623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066800"/>
            <a:ext cx="40386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066800"/>
            <a:ext cx="40386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983862"/>
      </p:ext>
    </p:extLst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6E659CEB-F043-A74E-A105-A551A0F1D097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668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06562"/>
            <a:ext cx="4040188" cy="49133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0668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06562"/>
            <a:ext cx="4041775" cy="49133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8140808"/>
      </p:ext>
    </p:extLst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52C1C63D-20A9-434B-A822-126A40BD1F47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371471"/>
      </p:ext>
    </p:extLst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2A205C60-DD8F-FF40-878D-2237FAD25768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4629727"/>
      </p:ext>
    </p:extLst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44DE09EC-9946-FB40-AAB8-AB0D6F30DCC4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066800"/>
            <a:ext cx="40386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066800"/>
            <a:ext cx="40386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724040"/>
      </p:ext>
    </p:extLst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74D342B8-51E9-B740-B2C8-04233ED7D96E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0668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0668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33400" y="38862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38862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7487861"/>
      </p:ext>
    </p:extLst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auto">
          <a:xfrm>
            <a:off x="0" y="6705600"/>
            <a:ext cx="9144000" cy="152400"/>
          </a:xfrm>
          <a:prstGeom prst="rect">
            <a:avLst/>
          </a:prstGeom>
          <a:solidFill>
            <a:srgbClr val="102863"/>
          </a:solidFill>
          <a:ln w="9525">
            <a:solidFill>
              <a:srgbClr val="005F3B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1027" name="Line 4"/>
          <p:cNvSpPr>
            <a:spLocks noChangeShapeType="1"/>
          </p:cNvSpPr>
          <p:nvPr/>
        </p:nvSpPr>
        <p:spPr bwMode="auto">
          <a:xfrm>
            <a:off x="533400" y="990600"/>
            <a:ext cx="8077200" cy="0"/>
          </a:xfrm>
          <a:prstGeom prst="line">
            <a:avLst/>
          </a:prstGeom>
          <a:noFill/>
          <a:ln w="34925">
            <a:solidFill>
              <a:srgbClr val="10286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066800"/>
            <a:ext cx="82296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0" name="Rectangle 2"/>
          <p:cNvSpPr>
            <a:spLocks noChangeArrowheads="1"/>
          </p:cNvSpPr>
          <p:nvPr userDrawn="1"/>
        </p:nvSpPr>
        <p:spPr bwMode="auto">
          <a:xfrm>
            <a:off x="0" y="6629400"/>
            <a:ext cx="9144000" cy="76200"/>
          </a:xfrm>
          <a:prstGeom prst="rect">
            <a:avLst/>
          </a:prstGeom>
          <a:solidFill>
            <a:srgbClr val="658CBF"/>
          </a:solidFill>
          <a:ln w="9525">
            <a:solidFill>
              <a:srgbClr val="658CB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1031" name="Line 4"/>
          <p:cNvSpPr>
            <a:spLocks noChangeShapeType="1"/>
          </p:cNvSpPr>
          <p:nvPr userDrawn="1"/>
        </p:nvSpPr>
        <p:spPr bwMode="auto">
          <a:xfrm>
            <a:off x="533400" y="958850"/>
            <a:ext cx="8077200" cy="0"/>
          </a:xfrm>
          <a:prstGeom prst="line">
            <a:avLst/>
          </a:prstGeom>
          <a:noFill/>
          <a:ln w="34925">
            <a:solidFill>
              <a:srgbClr val="658CB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0" y="6661150"/>
            <a:ext cx="990600" cy="2063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FF"/>
                </a:solidFill>
                <a:latin typeface="Calibri" charset="0"/>
              </a:defRPr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55" r:id="rId1"/>
    <p:sldLayoutId id="2147485556" r:id="rId2"/>
    <p:sldLayoutId id="2147485557" r:id="rId3"/>
    <p:sldLayoutId id="2147485558" r:id="rId4"/>
    <p:sldLayoutId id="2147485559" r:id="rId5"/>
    <p:sldLayoutId id="2147485560" r:id="rId6"/>
    <p:sldLayoutId id="2147485561" r:id="rId7"/>
    <p:sldLayoutId id="2147485562" r:id="rId8"/>
  </p:sldLayoutIdLst>
  <p:transition spd="med">
    <p:wipe dir="r"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1326D"/>
        </a:buClr>
        <a:buFont typeface="Wingdings" charset="2"/>
        <a:buChar char="§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30: Dutch auction</a:t>
            </a:r>
          </a:p>
        </p:txBody>
      </p:sp>
      <p:sp>
        <p:nvSpPr>
          <p:cNvPr id="146434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price clock ticks down, first bid wins</a:t>
            </a: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marL="971550" lvl="1" indent="-514350">
              <a:buFont typeface="Times New Roman" charset="0"/>
              <a:buAutoNum type="alphaLcParenR"/>
            </a:pPr>
            <a:r>
              <a:rPr lang="en-US" dirty="0"/>
              <a:t>Derive the equilibrium bidding strategy of a bidder with a value of </a:t>
            </a:r>
            <a:r>
              <a:rPr lang="en-US" i="1" dirty="0"/>
              <a:t>V</a:t>
            </a:r>
            <a:r>
              <a:rPr lang="en-US" dirty="0"/>
              <a:t>. What changes if you wait a longer/shorter time? When should a bidder bid, optimally? (Think from the end: If you are the auction winner, at which price should you have accepted?) Does your strategy depend on the strategies and values of other players? </a:t>
            </a:r>
          </a:p>
          <a:p>
            <a:pPr marL="971550" lvl="1" indent="-514350">
              <a:buFont typeface="Times New Roman" charset="0"/>
              <a:buAutoNum type="alphaLcParenR"/>
            </a:pPr>
            <a:r>
              <a:rPr lang="en-US" dirty="0"/>
              <a:t>If all bidders bid this way, who will be the auction winner? Which price will she pay? </a:t>
            </a:r>
            <a:endParaRPr lang="en-US" altLang="x-none" dirty="0">
              <a:latin typeface="Calibri" charset="0"/>
              <a:ea typeface="ＭＳ Ｐゴシック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80994E-7D5A-7141-ADAE-5DB4ADF42F98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778443"/>
      </p:ext>
    </p:extLst>
  </p:cSld>
  <p:clrMapOvr>
    <a:masterClrMapping/>
  </p:clrMapOvr>
  <p:transition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Dutch auction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76200" y="990600"/>
            <a:ext cx="9067800" cy="556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b="1">
                <a:latin typeface="Calibri" charset="0"/>
                <a:ea typeface="ＭＳ Ｐゴシック" charset="-128"/>
              </a:rPr>
              <a:t>Dutch auction: </a:t>
            </a:r>
            <a:r>
              <a:rPr lang="en-US" altLang="x-none">
                <a:latin typeface="Calibri" charset="0"/>
                <a:ea typeface="ＭＳ Ｐゴシック" charset="-128"/>
              </a:rPr>
              <a:t>price clock ticks down, first bid wins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>
                <a:solidFill>
                  <a:srgbClr val="FF0000"/>
                </a:solidFill>
                <a:latin typeface="Calibri" charset="0"/>
                <a:ea typeface="ＭＳ Ｐゴシック" charset="-128"/>
              </a:rPr>
              <a:t>When should you bid?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b="1">
                <a:latin typeface="Calibri" charset="0"/>
                <a:ea typeface="ＭＳ Ｐゴシック" charset="-128"/>
              </a:rPr>
              <a:t>After</a:t>
            </a:r>
            <a:r>
              <a:rPr lang="en-US" altLang="x-none">
                <a:latin typeface="Calibri" charset="0"/>
                <a:ea typeface="ＭＳ Ｐゴシック" charset="-128"/>
              </a:rPr>
              <a:t> the price passed your value. But when exactly?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The longer you wait, the higher will be your profit in case you win.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But the longer you wait, the lower will be the probability that you win.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There is a tradeoff. </a:t>
            </a:r>
            <a:r>
              <a:rPr lang="en-US" altLang="x-none">
                <a:latin typeface="Calibri" charset="0"/>
                <a:ea typeface="ＭＳ Ｐゴシック" charset="-128"/>
                <a:sym typeface="Wingdings" charset="2"/>
              </a:rPr>
              <a:t></a:t>
            </a:r>
            <a:r>
              <a:rPr lang="en-US" altLang="x-none">
                <a:latin typeface="Calibri" charset="0"/>
                <a:ea typeface="ＭＳ Ｐゴシック" charset="-128"/>
              </a:rPr>
              <a:t> Optimize.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 </a:t>
            </a:r>
            <a:r>
              <a:rPr lang="en-US" altLang="x-none">
                <a:solidFill>
                  <a:srgbClr val="FF0000"/>
                </a:solidFill>
                <a:latin typeface="Calibri" charset="0"/>
                <a:ea typeface="ＭＳ Ｐゴシック" charset="-128"/>
              </a:rPr>
              <a:t>Who wins?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If all discount the same relative amount given their value (i.e. if bidders with lower values wait longer), the bidder with the highest value.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>
                <a:solidFill>
                  <a:srgbClr val="FF0000"/>
                </a:solidFill>
                <a:latin typeface="Calibri" charset="0"/>
                <a:ea typeface="ＭＳ Ｐゴシック" charset="-128"/>
              </a:rPr>
              <a:t>What is the price to be paid by the winner?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In symmetric NE: the expected  2</a:t>
            </a:r>
            <a:r>
              <a:rPr lang="en-US" altLang="x-none" baseline="30000">
                <a:latin typeface="Calibri" charset="0"/>
                <a:ea typeface="ＭＳ Ｐゴシック" charset="-128"/>
              </a:rPr>
              <a:t>nd</a:t>
            </a:r>
            <a:r>
              <a:rPr lang="en-US" altLang="x-none">
                <a:latin typeface="Calibri" charset="0"/>
                <a:ea typeface="ＭＳ Ｐゴシック" charset="-128"/>
              </a:rPr>
              <a:t> highest value.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80994E-7D5A-7141-ADAE-5DB4ADF42F98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033857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Dutch auction</a:t>
            </a:r>
          </a:p>
        </p:txBody>
      </p:sp>
      <p:sp>
        <p:nvSpPr>
          <p:cNvPr id="150530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b="1" dirty="0">
                <a:latin typeface="Calibri" charset="0"/>
                <a:ea typeface="ＭＳ Ｐゴシック" charset="-128"/>
              </a:rPr>
              <a:t>Experiment data</a:t>
            </a:r>
          </a:p>
          <a:p>
            <a:pPr marL="971550" lvl="1" indent="-514350" eaLnBrk="1" hangingPunct="1">
              <a:lnSpc>
                <a:spcPct val="80000"/>
              </a:lnSpc>
              <a:buFont typeface="Times New Roman" charset="0"/>
              <a:buAutoNum type="alphaLcParenR" startAt="3"/>
            </a:pPr>
            <a:r>
              <a:rPr lang="en-US" dirty="0"/>
              <a:t>Analyze the data set of the experiment. How do participants bid? </a:t>
            </a:r>
            <a:endParaRPr lang="en-US" altLang="x-none" dirty="0">
              <a:latin typeface="Calibri" charset="0"/>
              <a:ea typeface="ＭＳ Ｐゴシック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80994E-7D5A-7141-ADAE-5DB4ADF42F98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1502902"/>
      </p:ext>
    </p:extLst>
  </p:cSld>
  <p:clrMapOvr>
    <a:masterClrMapping/>
  </p:clrMapOvr>
  <p:transition spd="med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577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063625"/>
            <a:ext cx="8534400" cy="556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30: Dutch auction</a:t>
            </a:r>
          </a:p>
        </p:txBody>
      </p:sp>
      <p:sp>
        <p:nvSpPr>
          <p:cNvPr id="152579" name="Rectangle 3"/>
          <p:cNvSpPr>
            <a:spLocks noChangeArrowheads="1"/>
          </p:cNvSpPr>
          <p:nvPr/>
        </p:nvSpPr>
        <p:spPr bwMode="auto">
          <a:xfrm>
            <a:off x="6248400" y="1098550"/>
            <a:ext cx="152400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482725" y="4673600"/>
            <a:ext cx="176213" cy="192088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090613" y="2309813"/>
            <a:ext cx="176212" cy="192087"/>
          </a:xfrm>
          <a:prstGeom prst="rect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382713" y="2297113"/>
            <a:ext cx="176212" cy="192087"/>
          </a:xfrm>
          <a:prstGeom prst="rect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1781175" y="2314575"/>
            <a:ext cx="176213" cy="192088"/>
          </a:xfrm>
          <a:prstGeom prst="rect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2262188" y="4989513"/>
            <a:ext cx="176212" cy="192087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2655888" y="2309813"/>
            <a:ext cx="174625" cy="192087"/>
          </a:xfrm>
          <a:prstGeom prst="rect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2989263" y="2692400"/>
            <a:ext cx="176212" cy="192088"/>
          </a:xfrm>
          <a:prstGeom prst="rect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3405188" y="3352800"/>
            <a:ext cx="176212" cy="192088"/>
          </a:xfrm>
          <a:prstGeom prst="rect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3709988" y="2971800"/>
            <a:ext cx="176212" cy="192088"/>
          </a:xfrm>
          <a:prstGeom prst="rect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3862388" y="3430588"/>
            <a:ext cx="176212" cy="192087"/>
          </a:xfrm>
          <a:prstGeom prst="rect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4108450" y="2438400"/>
            <a:ext cx="176213" cy="192088"/>
          </a:xfrm>
          <a:prstGeom prst="rect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4805363" y="2525713"/>
            <a:ext cx="176212" cy="192087"/>
          </a:xfrm>
          <a:prstGeom prst="rect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4448175" y="3124200"/>
            <a:ext cx="176213" cy="192088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5046663" y="2601913"/>
            <a:ext cx="176212" cy="192087"/>
          </a:xfrm>
          <a:prstGeom prst="rect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5257800" y="4079875"/>
            <a:ext cx="176213" cy="192088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5614988" y="3354388"/>
            <a:ext cx="176212" cy="192087"/>
          </a:xfrm>
          <a:prstGeom prst="rect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37" name="Rectangle 36"/>
          <p:cNvSpPr>
            <a:spLocks noChangeArrowheads="1"/>
          </p:cNvSpPr>
          <p:nvPr/>
        </p:nvSpPr>
        <p:spPr bwMode="auto">
          <a:xfrm>
            <a:off x="5856288" y="3862388"/>
            <a:ext cx="174625" cy="192087"/>
          </a:xfrm>
          <a:prstGeom prst="rect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6313488" y="2220913"/>
            <a:ext cx="174625" cy="192087"/>
          </a:xfrm>
          <a:prstGeom prst="rect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39" name="Rectangle 38"/>
          <p:cNvSpPr>
            <a:spLocks noChangeArrowheads="1"/>
          </p:cNvSpPr>
          <p:nvPr/>
        </p:nvSpPr>
        <p:spPr bwMode="auto">
          <a:xfrm>
            <a:off x="6529388" y="2373313"/>
            <a:ext cx="176212" cy="192087"/>
          </a:xfrm>
          <a:prstGeom prst="rect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40" name="Rectangle 39"/>
          <p:cNvSpPr>
            <a:spLocks noChangeArrowheads="1"/>
          </p:cNvSpPr>
          <p:nvPr/>
        </p:nvSpPr>
        <p:spPr bwMode="auto">
          <a:xfrm>
            <a:off x="6886575" y="2455863"/>
            <a:ext cx="176213" cy="192087"/>
          </a:xfrm>
          <a:prstGeom prst="rect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7010400" y="2286000"/>
            <a:ext cx="176213" cy="192088"/>
          </a:xfrm>
          <a:prstGeom prst="rect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7291388" y="2516188"/>
            <a:ext cx="176212" cy="192087"/>
          </a:xfrm>
          <a:prstGeom prst="rect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7700963" y="3201988"/>
            <a:ext cx="176212" cy="192087"/>
          </a:xfrm>
          <a:prstGeom prst="rect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7877175" y="2462213"/>
            <a:ext cx="176213" cy="192087"/>
          </a:xfrm>
          <a:prstGeom prst="rect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8281988" y="4978400"/>
            <a:ext cx="176212" cy="192088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80994E-7D5A-7141-ADAE-5DB4ADF42F98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5111658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</p:bldLst>
  </p:timing>
</p:sld>
</file>

<file path=ppt/theme/theme1.xml><?xml version="1.0" encoding="utf-8"?>
<a:theme xmlns:a="http://schemas.openxmlformats.org/drawingml/2006/main" name="unsw">
  <a:themeElements>
    <a:clrScheme name="">
      <a:dk1>
        <a:srgbClr val="000000"/>
      </a:dk1>
      <a:lt1>
        <a:srgbClr val="CCCC99"/>
      </a:lt1>
      <a:dk2>
        <a:srgbClr val="780000"/>
      </a:dk2>
      <a:lt2>
        <a:srgbClr val="000000"/>
      </a:lt2>
      <a:accent1>
        <a:srgbClr val="336699"/>
      </a:accent1>
      <a:accent2>
        <a:srgbClr val="996600"/>
      </a:accent2>
      <a:accent3>
        <a:srgbClr val="E2E2CA"/>
      </a:accent3>
      <a:accent4>
        <a:srgbClr val="000000"/>
      </a:accent4>
      <a:accent5>
        <a:srgbClr val="ADB8CA"/>
      </a:accent5>
      <a:accent6>
        <a:srgbClr val="8A5C00"/>
      </a:accent6>
      <a:hlink>
        <a:srgbClr val="9B1633"/>
      </a:hlink>
      <a:folHlink>
        <a:srgbClr val="666666"/>
      </a:folHlink>
    </a:clrScheme>
    <a:fontScheme name="HBS_m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HBS_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BS_m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unsw</Template>
  <TotalTime>3926</TotalTime>
  <Words>254</Words>
  <Application>Microsoft Macintosh PowerPoint</Application>
  <PresentationFormat>On-screen Show (4:3)</PresentationFormat>
  <Paragraphs>29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ＭＳ Ｐゴシック</vt:lpstr>
      <vt:lpstr>ＭＳ Ｐゴシック</vt:lpstr>
      <vt:lpstr>Arial</vt:lpstr>
      <vt:lpstr>Calibri</vt:lpstr>
      <vt:lpstr>Times New Roman</vt:lpstr>
      <vt:lpstr>Wingdings</vt:lpstr>
      <vt:lpstr>unsw</vt:lpstr>
      <vt:lpstr>Experiment 30: Dutch auction</vt:lpstr>
      <vt:lpstr>Dutch auction</vt:lpstr>
      <vt:lpstr>Dutch auction</vt:lpstr>
      <vt:lpstr>Experiment 30: Dutch auction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Stephanides, Marianne</dc:creator>
  <cp:lastModifiedBy>Ben Greiner</cp:lastModifiedBy>
  <cp:revision>2118</cp:revision>
  <cp:lastPrinted>2012-12-18T14:53:29Z</cp:lastPrinted>
  <dcterms:created xsi:type="dcterms:W3CDTF">1601-01-01T00:00:00Z</dcterms:created>
  <dcterms:modified xsi:type="dcterms:W3CDTF">2018-09-05T23:17:43Z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