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7"/>
  </p:notesMasterIdLst>
  <p:handoutMasterIdLst>
    <p:handoutMasterId r:id="rId8"/>
  </p:handoutMasterIdLst>
  <p:sldIdLst>
    <p:sldId id="261" r:id="rId2"/>
    <p:sldId id="262" r:id="rId3"/>
    <p:sldId id="263" r:id="rId4"/>
    <p:sldId id="264" r:id="rId5"/>
    <p:sldId id="265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658CBF"/>
    <a:srgbClr val="102863"/>
    <a:srgbClr val="5399D7"/>
    <a:srgbClr val="002C61"/>
    <a:srgbClr val="83B43A"/>
    <a:srgbClr val="005F3B"/>
    <a:srgbClr val="4B25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947" autoAdjust="0"/>
    <p:restoredTop sz="94643"/>
  </p:normalViewPr>
  <p:slideViewPr>
    <p:cSldViewPr>
      <p:cViewPr varScale="1">
        <p:scale>
          <a:sx n="122" d="100"/>
          <a:sy n="122" d="100"/>
        </p:scale>
        <p:origin x="832" y="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04E00FCF-8D50-1342-AC2A-1FAC2D078E10}" type="datetimeFigureOut">
              <a:rPr lang="en-US" altLang="en-US"/>
              <a:pPr>
                <a:defRPr/>
              </a:pPr>
              <a:t>9/6/18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4864C0BD-C534-6245-9DD2-534DD36B426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921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21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1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D270075F-FEFA-364B-B108-9839CAB2635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8A4CC631-4F76-D14F-A055-55D5F554B1FD}" type="slidenum">
              <a:rPr lang="en-US" altLang="x-none" sz="1200">
                <a:latin typeface="Arial" charset="0"/>
              </a:rPr>
              <a:pPr/>
              <a:t>1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05048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MS PGothic" charset="-128"/>
            </a:endParaRPr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06413AC8-1468-0E4E-948B-124667CD4145}" type="slidenum">
              <a:rPr lang="en-US" altLang="x-none" sz="1200">
                <a:latin typeface="Arial" charset="0"/>
                <a:ea typeface="MS PGothic" charset="-128"/>
              </a:rPr>
              <a:pPr/>
              <a:t>2</a:t>
            </a:fld>
            <a:endParaRPr lang="en-US" altLang="x-none" sz="1200">
              <a:latin typeface="Arial" charset="0"/>
              <a:ea typeface="MS PGothic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2584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A12C07F-810C-5144-AF03-726E79790E63}" type="slidenum">
              <a:rPr lang="en-US" altLang="x-none" sz="1200">
                <a:latin typeface="Arial" charset="0"/>
              </a:rPr>
              <a:pPr/>
              <a:t>3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0155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A3059B62-50DF-074B-8461-7C7068C9C147}" type="slidenum">
              <a:rPr lang="en-US" altLang="x-none" sz="1200">
                <a:latin typeface="Arial" charset="0"/>
              </a:rPr>
              <a:pPr/>
              <a:t>4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67325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16CEDB0E-E786-A240-9E51-88762649FE70}" type="slidenum">
              <a:rPr lang="en-US" altLang="x-none" sz="1200">
                <a:latin typeface="Arial" charset="0"/>
              </a:rPr>
              <a:pPr/>
              <a:t>5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9462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 txBox="1">
            <a:spLocks noChangeArrowheads="1"/>
          </p:cNvSpPr>
          <p:nvPr userDrawn="1"/>
        </p:nvSpPr>
        <p:spPr>
          <a:xfrm>
            <a:off x="0" y="6661150"/>
            <a:ext cx="990600" cy="20637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r>
              <a:rPr lang="de-DE" altLang="en-US" sz="1000">
                <a:solidFill>
                  <a:srgbClr val="FFFFFF"/>
                </a:solidFill>
                <a:latin typeface="Calibri" charset="0"/>
              </a:rPr>
              <a:t>© WU IMS </a:t>
            </a:r>
            <a:endParaRPr lang="en-US" altLang="en-US" sz="10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534400" y="6619875"/>
            <a:ext cx="609600" cy="238125"/>
          </a:xfrm>
        </p:spPr>
        <p:txBody>
          <a:bodyPr/>
          <a:lstStyle>
            <a:lvl1pPr>
              <a:defRPr sz="1400" b="1"/>
            </a:lvl1pPr>
          </a:lstStyle>
          <a:p>
            <a:fld id="{E915317E-7831-C848-B820-1D49807203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0072498"/>
      </p:ext>
    </p:extLst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D575F077-9713-D848-943D-A07BD27B9FC3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6642996"/>
      </p:ext>
    </p:extLst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EDA36986-AC34-6C4B-B6B4-6F8E4C7D9346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066800"/>
            <a:ext cx="40386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066800"/>
            <a:ext cx="40386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0190551"/>
      </p:ext>
    </p:extLst>
  </p:cSld>
  <p:clrMapOvr>
    <a:masterClrMapping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A8499EA5-4416-AC4F-AF16-A715B51381C5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6680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06562"/>
            <a:ext cx="4040188" cy="49133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06680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706562"/>
            <a:ext cx="4041775" cy="49133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091230"/>
      </p:ext>
    </p:extLst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6504C17D-374E-734B-BAD7-C1A6B389F245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2214537"/>
      </p:ext>
    </p:extLst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95BA12F1-8026-1D4B-9889-7066C7DC404B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79327515"/>
      </p:ext>
    </p:extLst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3F7EC9C4-7E0F-EA44-B16A-C95543FD8023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066800"/>
            <a:ext cx="40386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066800"/>
            <a:ext cx="40386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575240"/>
      </p:ext>
    </p:extLst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335EE53E-9D83-E64B-B685-A582D0557199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85800" y="152400"/>
            <a:ext cx="77724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066800"/>
            <a:ext cx="40386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24400" y="1066800"/>
            <a:ext cx="40386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33400" y="3886200"/>
            <a:ext cx="40386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400" y="3886200"/>
            <a:ext cx="40386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2308805"/>
      </p:ext>
    </p:extLst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auto">
          <a:xfrm>
            <a:off x="0" y="6705600"/>
            <a:ext cx="9144000" cy="152400"/>
          </a:xfrm>
          <a:prstGeom prst="rect">
            <a:avLst/>
          </a:prstGeom>
          <a:solidFill>
            <a:srgbClr val="102863"/>
          </a:solidFill>
          <a:ln w="9525">
            <a:solidFill>
              <a:srgbClr val="005F3B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defRPr/>
            </a:pP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1027" name="Line 4"/>
          <p:cNvSpPr>
            <a:spLocks noChangeShapeType="1"/>
          </p:cNvSpPr>
          <p:nvPr/>
        </p:nvSpPr>
        <p:spPr bwMode="auto">
          <a:xfrm>
            <a:off x="533400" y="990600"/>
            <a:ext cx="8077200" cy="0"/>
          </a:xfrm>
          <a:prstGeom prst="line">
            <a:avLst/>
          </a:prstGeom>
          <a:noFill/>
          <a:ln w="34925">
            <a:solidFill>
              <a:srgbClr val="10286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066800"/>
            <a:ext cx="82296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0" name="Rectangle 2"/>
          <p:cNvSpPr>
            <a:spLocks noChangeArrowheads="1"/>
          </p:cNvSpPr>
          <p:nvPr userDrawn="1"/>
        </p:nvSpPr>
        <p:spPr bwMode="auto">
          <a:xfrm>
            <a:off x="0" y="6629400"/>
            <a:ext cx="9144000" cy="76200"/>
          </a:xfrm>
          <a:prstGeom prst="rect">
            <a:avLst/>
          </a:prstGeom>
          <a:solidFill>
            <a:srgbClr val="658CBF"/>
          </a:solidFill>
          <a:ln w="9525">
            <a:solidFill>
              <a:srgbClr val="658CB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defRPr/>
            </a:pP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1031" name="Line 4"/>
          <p:cNvSpPr>
            <a:spLocks noChangeShapeType="1"/>
          </p:cNvSpPr>
          <p:nvPr userDrawn="1"/>
        </p:nvSpPr>
        <p:spPr bwMode="auto">
          <a:xfrm>
            <a:off x="533400" y="958850"/>
            <a:ext cx="8077200" cy="0"/>
          </a:xfrm>
          <a:prstGeom prst="line">
            <a:avLst/>
          </a:prstGeom>
          <a:noFill/>
          <a:ln w="34925">
            <a:solidFill>
              <a:srgbClr val="658CB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0" y="6661150"/>
            <a:ext cx="990600" cy="2063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FF"/>
                </a:solidFill>
                <a:latin typeface="Calibri" charset="0"/>
              </a:defRPr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55" r:id="rId1"/>
    <p:sldLayoutId id="2147485556" r:id="rId2"/>
    <p:sldLayoutId id="2147485557" r:id="rId3"/>
    <p:sldLayoutId id="2147485558" r:id="rId4"/>
    <p:sldLayoutId id="2147485559" r:id="rId5"/>
    <p:sldLayoutId id="2147485560" r:id="rId6"/>
    <p:sldLayoutId id="2147485561" r:id="rId7"/>
    <p:sldLayoutId id="2147485562" r:id="rId8"/>
  </p:sldLayoutIdLst>
  <p:transition spd="med">
    <p:wipe dir="r"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-109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-109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-109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-109" charset="0"/>
          <a:ea typeface="MS PGothic" panose="020B0600070205080204" pitchFamily="34" charset="-128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D0000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D0000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D0000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D0000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1326D"/>
        </a:buClr>
        <a:buFont typeface="Wingdings" charset="2"/>
        <a:buChar char="§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alibri" charset="0"/>
                <a:ea typeface="ＭＳ Ｐゴシック" charset="-128"/>
              </a:rPr>
              <a:t>Experiment 8</a:t>
            </a:r>
          </a:p>
        </p:txBody>
      </p:sp>
      <p:sp>
        <p:nvSpPr>
          <p:cNvPr id="14338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9916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charset="2"/>
              <a:buNone/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Dictator game</a:t>
            </a:r>
          </a:p>
          <a:p>
            <a:pPr marL="971550" lvl="1" indent="-514350" eaLnBrk="1" hangingPunct="1">
              <a:lnSpc>
                <a:spcPct val="80000"/>
              </a:lnSpc>
              <a:buFont typeface="Times New Roman" charset="0"/>
              <a:buAutoNum type="alphaLcParenR"/>
            </a:pPr>
            <a:r>
              <a:rPr lang="en-US" dirty="0"/>
              <a:t>Is this a “game” in the sense of game theory? Discuss shortly.  </a:t>
            </a:r>
            <a:r>
              <a:rPr lang="en-US" altLang="ja-JP" dirty="0">
                <a:latin typeface="Calibri" charset="0"/>
                <a:ea typeface="ＭＳ Ｐゴシック" charset="-128"/>
              </a:rPr>
              <a:t> </a:t>
            </a:r>
          </a:p>
          <a:p>
            <a:pPr marL="971550" lvl="1" indent="-514350" eaLnBrk="1" hangingPunct="1">
              <a:lnSpc>
                <a:spcPct val="80000"/>
              </a:lnSpc>
              <a:buFont typeface="Times New Roman" charset="0"/>
              <a:buAutoNum type="alphaLcParenR"/>
            </a:pPr>
            <a:r>
              <a:rPr lang="en-US" dirty="0"/>
              <a:t>What is the optimal strategy of person A?  </a:t>
            </a:r>
            <a:endParaRPr lang="en-US" altLang="x-none" dirty="0">
              <a:latin typeface="Calibri" charset="0"/>
              <a:ea typeface="ＭＳ Ｐゴシック" charset="-128"/>
            </a:endParaRPr>
          </a:p>
          <a:p>
            <a:pPr marL="971550" lvl="1" indent="-514350"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marL="971550" lvl="1" indent="-514350"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5317E-7831-C848-B820-1D49807203D3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2445192"/>
      </p:ext>
    </p:extLst>
  </p:cSld>
  <p:clrMapOvr>
    <a:masterClrMapping/>
  </p:clrMapOvr>
  <p:transition spd="med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alibri" charset="0"/>
                <a:ea typeface="MS PGothic" charset="-128"/>
              </a:rPr>
              <a:t>Experiment 8</a:t>
            </a:r>
          </a:p>
        </p:txBody>
      </p:sp>
      <p:sp>
        <p:nvSpPr>
          <p:cNvPr id="16386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991600" cy="381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MS PGothic" charset="-128"/>
              </a:rPr>
              <a:t>Extensive Form</a:t>
            </a:r>
          </a:p>
        </p:txBody>
      </p:sp>
      <p:sp>
        <p:nvSpPr>
          <p:cNvPr id="16387" name="Oval 3"/>
          <p:cNvSpPr>
            <a:spLocks noChangeArrowheads="1"/>
          </p:cNvSpPr>
          <p:nvPr/>
        </p:nvSpPr>
        <p:spPr bwMode="auto">
          <a:xfrm>
            <a:off x="1219200" y="2743200"/>
            <a:ext cx="685800" cy="6858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x-none" sz="2400" b="1">
                <a:latin typeface="Times New Roman" charset="0"/>
              </a:rPr>
              <a:t>A</a:t>
            </a:r>
          </a:p>
        </p:txBody>
      </p:sp>
      <p:sp>
        <p:nvSpPr>
          <p:cNvPr id="45" name="Pie 44"/>
          <p:cNvSpPr/>
          <p:nvPr/>
        </p:nvSpPr>
        <p:spPr bwMode="auto">
          <a:xfrm>
            <a:off x="-381000" y="1066800"/>
            <a:ext cx="4648200" cy="3962400"/>
          </a:xfrm>
          <a:prstGeom prst="pie">
            <a:avLst>
              <a:gd name="adj1" fmla="val 18940291"/>
              <a:gd name="adj2" fmla="val 2850715"/>
            </a:avLst>
          </a:pr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Times New Roman" pitchFamily="18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6389" name="TextBox 20"/>
          <p:cNvSpPr txBox="1">
            <a:spLocks noChangeArrowheads="1"/>
          </p:cNvSpPr>
          <p:nvPr/>
        </p:nvSpPr>
        <p:spPr bwMode="auto">
          <a:xfrm>
            <a:off x="2971800" y="4572000"/>
            <a:ext cx="685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b="1">
                <a:latin typeface="Times New Roman" charset="0"/>
                <a:ea typeface="MS PGothic" charset="-128"/>
              </a:rPr>
              <a:t>0.1</a:t>
            </a:r>
          </a:p>
        </p:txBody>
      </p:sp>
      <p:sp>
        <p:nvSpPr>
          <p:cNvPr id="16390" name="TextBox 20"/>
          <p:cNvSpPr txBox="1">
            <a:spLocks noChangeArrowheads="1"/>
          </p:cNvSpPr>
          <p:nvPr/>
        </p:nvSpPr>
        <p:spPr bwMode="auto">
          <a:xfrm>
            <a:off x="3048000" y="990600"/>
            <a:ext cx="838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b="1">
                <a:latin typeface="Times New Roman" charset="0"/>
                <a:ea typeface="MS PGothic" charset="-128"/>
              </a:rPr>
              <a:t>100</a:t>
            </a:r>
          </a:p>
        </p:txBody>
      </p:sp>
      <p:sp>
        <p:nvSpPr>
          <p:cNvPr id="16391" name="TextBox 19"/>
          <p:cNvSpPr txBox="1">
            <a:spLocks noChangeArrowheads="1"/>
          </p:cNvSpPr>
          <p:nvPr/>
        </p:nvSpPr>
        <p:spPr bwMode="auto">
          <a:xfrm>
            <a:off x="2743200" y="2743200"/>
            <a:ext cx="13716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b="1">
                <a:latin typeface="Times New Roman" charset="0"/>
                <a:ea typeface="MS PGothic" charset="-128"/>
              </a:rPr>
              <a:t>Offer x</a:t>
            </a:r>
          </a:p>
        </p:txBody>
      </p:sp>
      <p:sp>
        <p:nvSpPr>
          <p:cNvPr id="58" name="Rectangle 3"/>
          <p:cNvSpPr txBox="1">
            <a:spLocks noChangeArrowheads="1"/>
          </p:cNvSpPr>
          <p:nvPr/>
        </p:nvSpPr>
        <p:spPr bwMode="auto">
          <a:xfrm>
            <a:off x="0" y="5462588"/>
            <a:ext cx="9144000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altLang="x-none"/>
              <a:t>Player A maximizes his $$$ payoff by choosing the lowest possible x</a:t>
            </a:r>
          </a:p>
          <a:p>
            <a:pPr lvl="1" eaLnBrk="1" hangingPunct="1">
              <a:lnSpc>
                <a:spcPct val="80000"/>
              </a:lnSpc>
            </a:pPr>
            <a:endParaRPr lang="en-US" altLang="x-none"/>
          </a:p>
          <a:p>
            <a:pPr lvl="1" eaLnBrk="1" hangingPunct="1">
              <a:lnSpc>
                <a:spcPct val="80000"/>
              </a:lnSpc>
            </a:pPr>
            <a:endParaRPr lang="en-US" altLang="x-none"/>
          </a:p>
          <a:p>
            <a:pPr lvl="1" eaLnBrk="1" hangingPunct="1">
              <a:lnSpc>
                <a:spcPct val="80000"/>
              </a:lnSpc>
            </a:pPr>
            <a:endParaRPr lang="en-US" altLang="x-none"/>
          </a:p>
          <a:p>
            <a:pPr lvl="1" eaLnBrk="1" hangingPunct="1">
              <a:lnSpc>
                <a:spcPct val="80000"/>
              </a:lnSpc>
            </a:pPr>
            <a:endParaRPr lang="en-US" altLang="x-none"/>
          </a:p>
          <a:p>
            <a:pPr lvl="1" eaLnBrk="1" hangingPunct="1">
              <a:lnSpc>
                <a:spcPct val="80000"/>
              </a:lnSpc>
            </a:pPr>
            <a:endParaRPr lang="en-US" altLang="x-none"/>
          </a:p>
          <a:p>
            <a:pPr eaLnBrk="1" hangingPunct="1">
              <a:lnSpc>
                <a:spcPct val="80000"/>
              </a:lnSpc>
            </a:pPr>
            <a:endParaRPr lang="en-US" altLang="x-none"/>
          </a:p>
          <a:p>
            <a:pPr eaLnBrk="1" hangingPunct="1">
              <a:lnSpc>
                <a:spcPct val="80000"/>
              </a:lnSpc>
            </a:pPr>
            <a:endParaRPr lang="en-US" altLang="x-none"/>
          </a:p>
        </p:txBody>
      </p:sp>
      <p:sp>
        <p:nvSpPr>
          <p:cNvPr id="16393" name="TextBox 19"/>
          <p:cNvSpPr txBox="1">
            <a:spLocks noChangeArrowheads="1"/>
          </p:cNvSpPr>
          <p:nvPr/>
        </p:nvSpPr>
        <p:spPr bwMode="auto">
          <a:xfrm>
            <a:off x="4724400" y="2743200"/>
            <a:ext cx="18288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b="1">
                <a:latin typeface="Times New Roman" charset="0"/>
                <a:ea typeface="MS PGothic" charset="-128"/>
              </a:rPr>
              <a:t>(100-x, x)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5317E-7831-C848-B820-1D49807203D3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2776764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alibri" charset="0"/>
                <a:ea typeface="ＭＳ Ｐゴシック" charset="-128"/>
              </a:rPr>
              <a:t>Experiment 8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991600" cy="5638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Dictator game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It is a game: there are players, there are strategies (at least for one player), there are outcomes.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However, the game is not interactive. It is not really a strategic situation. It is an individual decision situation. So maybe it is not a game at all. ;-)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Solution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As the game is not interactive, the equilibrium just involves person A (the </a:t>
            </a:r>
            <a:r>
              <a:rPr lang="en-US" altLang="en-US" dirty="0">
                <a:latin typeface="Calibri" charset="0"/>
                <a:ea typeface="ＭＳ Ｐゴシック" charset="-128"/>
              </a:rPr>
              <a:t>“</a:t>
            </a:r>
            <a:r>
              <a:rPr lang="en-US" altLang="ja-JP" dirty="0">
                <a:latin typeface="Calibri" charset="0"/>
                <a:ea typeface="ＭＳ Ｐゴシック" charset="-128"/>
              </a:rPr>
              <a:t>dictator”) maximizing his outcome. If E$ payoffs represent utility, he should only give the minimal amount to person B, E$ 0.10, and keep the rest for himself.</a:t>
            </a: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  <a:sym typeface="Wingdings"/>
              </a:rPr>
              <a:t> Nash equilibrium: A chooses E$ 0.10</a:t>
            </a:r>
            <a:endParaRPr lang="en-US" altLang="x-none" dirty="0">
              <a:latin typeface="Calibri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581400" y="5867400"/>
            <a:ext cx="2895600" cy="533400"/>
          </a:xfrm>
          <a:prstGeom prst="rect">
            <a:avLst/>
          </a:prstGeom>
          <a:noFill/>
          <a:ln w="38100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5317E-7831-C848-B820-1D49807203D3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7764525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alibri" charset="0"/>
                <a:ea typeface="ＭＳ Ｐゴシック" charset="-128"/>
              </a:rPr>
              <a:t>Experiment 8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9916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r>
              <a:rPr lang="en-US" dirty="0">
                <a:ea typeface="+mn-ea"/>
                <a:cs typeface="+mn-cs"/>
              </a:rPr>
              <a:t>Data</a:t>
            </a:r>
          </a:p>
          <a:p>
            <a:pPr marL="971550" lvl="1" indent="-514350" eaLnBrk="1" hangingPunct="1">
              <a:lnSpc>
                <a:spcPct val="80000"/>
              </a:lnSpc>
              <a:buFont typeface="+mj-lt"/>
              <a:buAutoNum type="alphaLcParenR" startAt="3"/>
              <a:defRPr/>
            </a:pPr>
            <a:r>
              <a:rPr lang="en-US" dirty="0"/>
              <a:t>Analyze the data set of experiment 8. Describe what you observe. Provide an explanation if you find differences between behavior and optimal strategy.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dirty="0">
              <a:ea typeface="+mn-ea"/>
              <a:cs typeface="+mn-c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5317E-7831-C848-B820-1D49807203D3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2112789"/>
      </p:ext>
    </p:extLst>
  </p:cSld>
  <p:clrMapOvr>
    <a:masterClrMapping/>
  </p:clrMapOvr>
  <p:transition spd="med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1CDDC39-5810-E848-9566-69B56608D5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3981" y="1201738"/>
            <a:ext cx="8303814" cy="5418974"/>
          </a:xfrm>
          <a:prstGeom prst="rect">
            <a:avLst/>
          </a:prstGeom>
        </p:spPr>
      </p:pic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alibri" charset="0"/>
                <a:ea typeface="ＭＳ Ｐゴシック" charset="-128"/>
              </a:rPr>
              <a:t>Experiment 8</a:t>
            </a:r>
          </a:p>
        </p:txBody>
      </p:sp>
      <p:sp>
        <p:nvSpPr>
          <p:cNvPr id="22531" name="Rectangle 4"/>
          <p:cNvSpPr>
            <a:spLocks noChangeArrowheads="1"/>
          </p:cNvSpPr>
          <p:nvPr/>
        </p:nvSpPr>
        <p:spPr bwMode="auto">
          <a:xfrm>
            <a:off x="4724400" y="1447800"/>
            <a:ext cx="2667000" cy="685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22532" name="Rectangle 5"/>
          <p:cNvSpPr>
            <a:spLocks noChangeArrowheads="1"/>
          </p:cNvSpPr>
          <p:nvPr/>
        </p:nvSpPr>
        <p:spPr bwMode="auto">
          <a:xfrm>
            <a:off x="2057400" y="1752600"/>
            <a:ext cx="2743200" cy="381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" y="1273076"/>
            <a:ext cx="553998" cy="2308324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>
              <a:defRPr/>
            </a:pPr>
            <a:r>
              <a:rPr lang="en-US" dirty="0">
                <a:latin typeface="Calibri" pitchFamily="34" charset="0"/>
                <a:ea typeface="+mn-ea"/>
              </a:rPr>
              <a:t>Share of all offers</a:t>
            </a:r>
          </a:p>
        </p:txBody>
      </p:sp>
      <p:sp>
        <p:nvSpPr>
          <p:cNvPr id="22534" name="TextBox 7"/>
          <p:cNvSpPr txBox="1">
            <a:spLocks noChangeArrowheads="1"/>
          </p:cNvSpPr>
          <p:nvPr/>
        </p:nvSpPr>
        <p:spPr bwMode="auto">
          <a:xfrm>
            <a:off x="76200" y="6243638"/>
            <a:ext cx="9144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400"/>
              <a:t>offer</a:t>
            </a:r>
          </a:p>
        </p:txBody>
      </p:sp>
      <p:sp>
        <p:nvSpPr>
          <p:cNvPr id="22535" name="TextBox 8"/>
          <p:cNvSpPr txBox="1">
            <a:spLocks noChangeArrowheads="1"/>
          </p:cNvSpPr>
          <p:nvPr/>
        </p:nvSpPr>
        <p:spPr bwMode="auto">
          <a:xfrm>
            <a:off x="3848100" y="1371600"/>
            <a:ext cx="13335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x-none" sz="2000" dirty="0" err="1"/>
              <a:t>Avg</a:t>
            </a:r>
            <a:r>
              <a:rPr lang="en-US" altLang="x-none" sz="2000" dirty="0"/>
              <a:t>: 11.5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15317E-7831-C848-B820-1D49807203D3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1071436"/>
      </p:ext>
    </p:extLst>
  </p:cSld>
  <p:clrMapOvr>
    <a:masterClrMapping/>
  </p:clrMapOvr>
  <p:transition spd="med">
    <p:wipe dir="r"/>
  </p:transition>
</p:sld>
</file>

<file path=ppt/theme/theme1.xml><?xml version="1.0" encoding="utf-8"?>
<a:theme xmlns:a="http://schemas.openxmlformats.org/drawingml/2006/main" name="unsw">
  <a:themeElements>
    <a:clrScheme name="">
      <a:dk1>
        <a:srgbClr val="000000"/>
      </a:dk1>
      <a:lt1>
        <a:srgbClr val="CCCC99"/>
      </a:lt1>
      <a:dk2>
        <a:srgbClr val="780000"/>
      </a:dk2>
      <a:lt2>
        <a:srgbClr val="000000"/>
      </a:lt2>
      <a:accent1>
        <a:srgbClr val="336699"/>
      </a:accent1>
      <a:accent2>
        <a:srgbClr val="996600"/>
      </a:accent2>
      <a:accent3>
        <a:srgbClr val="E2E2CA"/>
      </a:accent3>
      <a:accent4>
        <a:srgbClr val="000000"/>
      </a:accent4>
      <a:accent5>
        <a:srgbClr val="ADB8CA"/>
      </a:accent5>
      <a:accent6>
        <a:srgbClr val="8A5C00"/>
      </a:accent6>
      <a:hlink>
        <a:srgbClr val="9B1633"/>
      </a:hlink>
      <a:folHlink>
        <a:srgbClr val="666666"/>
      </a:folHlink>
    </a:clrScheme>
    <a:fontScheme name="HBS_m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HBS_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BS_m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unsw</Template>
  <TotalTime>7526</TotalTime>
  <Words>226</Words>
  <Application>Microsoft Macintosh PowerPoint</Application>
  <PresentationFormat>On-screen Show (4:3)</PresentationFormat>
  <Paragraphs>47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ＭＳ Ｐゴシック</vt:lpstr>
      <vt:lpstr>ＭＳ Ｐゴシック</vt:lpstr>
      <vt:lpstr>Arial</vt:lpstr>
      <vt:lpstr>Calibri</vt:lpstr>
      <vt:lpstr>Times New Roman</vt:lpstr>
      <vt:lpstr>Wingdings</vt:lpstr>
      <vt:lpstr>unsw</vt:lpstr>
      <vt:lpstr>Experiment 8</vt:lpstr>
      <vt:lpstr>Experiment 8</vt:lpstr>
      <vt:lpstr>Experiment 8</vt:lpstr>
      <vt:lpstr>Experiment 8</vt:lpstr>
      <vt:lpstr>Experiment 8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Stephanides, Marianne</dc:creator>
  <cp:lastModifiedBy>Ben Greiner</cp:lastModifiedBy>
  <cp:revision>2197</cp:revision>
  <cp:lastPrinted>2012-12-18T14:53:29Z</cp:lastPrinted>
  <dcterms:created xsi:type="dcterms:W3CDTF">1601-01-01T00:00:00Z</dcterms:created>
  <dcterms:modified xsi:type="dcterms:W3CDTF">2018-09-05T22:32:03Z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