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7"/>
  </p:notesMasterIdLst>
  <p:handoutMasterIdLst>
    <p:handoutMasterId r:id="rId8"/>
  </p:handoutMasterIdLst>
  <p:sldIdLst>
    <p:sldId id="277" r:id="rId2"/>
    <p:sldId id="319" r:id="rId3"/>
    <p:sldId id="322" r:id="rId4"/>
    <p:sldId id="323" r:id="rId5"/>
    <p:sldId id="282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58CBF"/>
    <a:srgbClr val="102863"/>
    <a:srgbClr val="5399D7"/>
    <a:srgbClr val="002C61"/>
    <a:srgbClr val="83B43A"/>
    <a:srgbClr val="005F3B"/>
    <a:srgbClr val="4B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250" autoAdjust="0"/>
    <p:restoredTop sz="94643"/>
  </p:normalViewPr>
  <p:slideViewPr>
    <p:cSldViewPr>
      <p:cViewPr varScale="1">
        <p:scale>
          <a:sx n="120" d="100"/>
          <a:sy n="120" d="100"/>
        </p:scale>
        <p:origin x="184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11CB71B-AA3F-5E42-AAAA-696BC50C1896}" type="datetimeFigureOut">
              <a:rPr lang="en-US" altLang="en-US"/>
              <a:pPr>
                <a:defRPr/>
              </a:pPr>
              <a:t>9/6/18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CFF2267-458D-F84C-A92B-7197887BA9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6E94CD62-4F16-DC4D-AF68-85C925871B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C22FF61-96BE-454B-8158-376FFB868720}" type="slidenum">
              <a:rPr lang="en-US" altLang="x-none" sz="1200">
                <a:latin typeface="Arial" charset="0"/>
              </a:rPr>
              <a:pPr/>
              <a:t>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004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8785667-D7AD-7F47-9C71-F8927C41AEFE}" type="slidenum">
              <a:rPr lang="en-US" altLang="x-none" sz="1200">
                <a:latin typeface="Arial" charset="0"/>
              </a:rPr>
              <a:pPr/>
              <a:t>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501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8785667-D7AD-7F47-9C71-F8927C41AEFE}" type="slidenum">
              <a:rPr lang="en-US" altLang="x-none" sz="1200">
                <a:latin typeface="Arial" charset="0"/>
              </a:rPr>
              <a:pPr/>
              <a:t>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924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8785667-D7AD-7F47-9C71-F8927C41AEFE}" type="slidenum">
              <a:rPr lang="en-US" altLang="x-none" sz="1200">
                <a:latin typeface="Arial" charset="0"/>
              </a:rPr>
              <a:pPr/>
              <a:t>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3933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1632064-9E80-ED46-817C-01780435BA1B}" type="slidenum">
              <a:rPr lang="en-US" altLang="x-none" sz="1200">
                <a:latin typeface="Arial" charset="0"/>
              </a:rPr>
              <a:pPr/>
              <a:t>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720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r>
              <a:rPr lang="de-DE" altLang="en-US" sz="1000">
                <a:solidFill>
                  <a:srgbClr val="FFFFFF"/>
                </a:solidFill>
                <a:latin typeface="Calibri" charset="0"/>
              </a:rPr>
              <a:t>© WU IMS </a:t>
            </a:r>
            <a:endParaRPr lang="en-US" altLang="en-US" sz="1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0" y="6619875"/>
            <a:ext cx="609600" cy="238125"/>
          </a:xfrm>
        </p:spPr>
        <p:txBody>
          <a:bodyPr/>
          <a:lstStyle>
            <a:lvl1pPr>
              <a:defRPr sz="1400" b="1"/>
            </a:lvl1pPr>
          </a:lstStyle>
          <a:p>
            <a:fld id="{9282D4FB-1A44-9B45-B77B-0279F85FF8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5398521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6BF0846-0F2F-6041-9457-F3097D2BD23B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2599961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31C9AB37-1FCA-1E46-A53C-6D7635157E17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651743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9342BF09-AD5C-E647-B288-0980A39697DE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62"/>
            <a:ext cx="4040188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6562"/>
            <a:ext cx="4041775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810178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E3F1AB0E-A6AF-5E40-A216-4AA957DA6696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4396157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00F20CB8-5533-934D-9315-788B7F8BFCEA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8255990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23140C83-3433-7744-A755-465955EEDC6D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227455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05CAA0F-EE43-1346-9D6D-28F2D8D9D71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609721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02863"/>
          </a:solidFill>
          <a:ln w="9525">
            <a:solidFill>
              <a:srgbClr val="005F3B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533400" y="990600"/>
            <a:ext cx="8077200" cy="0"/>
          </a:xfrm>
          <a:prstGeom prst="line">
            <a:avLst/>
          </a:prstGeom>
          <a:noFill/>
          <a:ln w="34925">
            <a:solidFill>
              <a:srgbClr val="10286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76200"/>
          </a:xfrm>
          <a:prstGeom prst="rect">
            <a:avLst/>
          </a:prstGeom>
          <a:solidFill>
            <a:srgbClr val="658CBF"/>
          </a:solidFill>
          <a:ln w="9525">
            <a:solidFill>
              <a:srgbClr val="658CB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Line 4"/>
          <p:cNvSpPr>
            <a:spLocks noChangeShapeType="1"/>
          </p:cNvSpPr>
          <p:nvPr userDrawn="1"/>
        </p:nvSpPr>
        <p:spPr bwMode="auto">
          <a:xfrm>
            <a:off x="533400" y="958850"/>
            <a:ext cx="8077200" cy="0"/>
          </a:xfrm>
          <a:prstGeom prst="line">
            <a:avLst/>
          </a:prstGeom>
          <a:noFill/>
          <a:ln w="34925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charset="0"/>
              </a:defRPr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</p:sldLayoutIdLst>
  <p:transition spd="med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1326D"/>
        </a:buClr>
        <a:buFont typeface="Wingdings" charset="2"/>
        <a:buChar char="§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16: Coordination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i="1" dirty="0">
                <a:latin typeface="Calibri" charset="0"/>
                <a:ea typeface="ＭＳ Ｐゴシック" charset="-128"/>
              </a:rPr>
              <a:t>For each of the six coordination games:</a:t>
            </a:r>
          </a:p>
          <a:p>
            <a:pPr marL="97155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AU" dirty="0"/>
              <a:t>Derive all pure-strategy Nash equilibria for the game. (For games 1, 2, 4, 5, and 6 use the Normal form. For game 3, use logical arguments or math.)</a:t>
            </a:r>
            <a:r>
              <a:rPr lang="en-US" dirty="0"/>
              <a:t> 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  <a:p>
            <a:pPr marL="97155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AU" dirty="0"/>
              <a:t>Make a prediction about which equilibria will be played. Justify your prediction: why would you think that it is most likely that this equilibrium is played?</a:t>
            </a:r>
            <a:r>
              <a:rPr lang="en-US" dirty="0"/>
              <a:t> 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  <a:p>
            <a:pPr marL="97155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AU" dirty="0"/>
              <a:t>Compare your prediction with the </a:t>
            </a:r>
            <a:r>
              <a:rPr lang="en-AU" dirty="0" err="1"/>
              <a:t>behavior</a:t>
            </a:r>
            <a:r>
              <a:rPr lang="en-AU" dirty="0"/>
              <a:t> of participants in the game. Which equilibrium strategy would bring you the highest expected payoff (given the </a:t>
            </a:r>
            <a:r>
              <a:rPr lang="en-AU" dirty="0" err="1"/>
              <a:t>behavior</a:t>
            </a:r>
            <a:r>
              <a:rPr lang="en-AU" dirty="0"/>
              <a:t> of participants in class).</a:t>
            </a:r>
            <a:r>
              <a:rPr lang="en-US" dirty="0"/>
              <a:t>  </a:t>
            </a: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7796399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16: Coordination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081705"/>
              </p:ext>
            </p:extLst>
          </p:nvPr>
        </p:nvGraphicFramePr>
        <p:xfrm>
          <a:off x="152400" y="914400"/>
          <a:ext cx="8991600" cy="580549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Task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Equilibria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Data        Average payoffs as realized in experiment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Name heads / tails. If equal, each $10.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(heads, heads) (</a:t>
                      </a:r>
                      <a:r>
                        <a:rPr kumimoji="0" lang="en-US" altLang="x-none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tails,tails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head    96.2%                 Avg. payoff:   9.6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tails        3.8%                                         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Choose 7, 100, 13, 261, 99 or 666. If equal, each $10.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(7,7) (100,100) (13,13) (261,261) (99,99) (666,666)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                         7       100      13      261        99        666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Frequency       27%    19%     4%      0%        4%      46%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Avg. Payoff      2.9      4.0       0.0       -          0.0       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Name a. If a + a</a:t>
                      </a:r>
                      <a:r>
                        <a:rPr kumimoji="0" lang="ja-JP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’</a:t>
                      </a: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&lt;=100, $a</a:t>
                      </a:r>
                      <a:r>
                        <a:rPr kumimoji="0" lang="ja-JP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’</a:t>
                      </a: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.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Any a+a</a:t>
                      </a:r>
                      <a:r>
                        <a:rPr kumimoji="0" lang="ja-JP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’</a:t>
                      </a: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=100.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                          1     20   45   47   49      50     98   100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Frequency     </a:t>
                      </a: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4%  4%  4%  4%  23%   54%   4%  4%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Avg. Payoff</a:t>
                      </a: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    1     20   45   47  49      43      0      0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Drive left or right. $-10 if different.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(left,left) (right,right)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left    19%                       Avg. payoff:  -10.0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right  81%                                              -2.4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Choose 14, 15, 16, 17, 18 or 100. If equal, each $10.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(14,14) (15,15) (16,16) (17,17) (18,18) (100,100)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                         14      15      16        17         18        100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Frequency        27%    0%     4%      0%        0%       69%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Avg. Payoff       2.9       -        0.0        -            -         6.9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Name tails / heads. If equal, each $10.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(heads, heads) (</a:t>
                      </a:r>
                      <a:r>
                        <a:rPr kumimoji="0" lang="en-US" altLang="x-none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tails,tails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heads  19%                    Avg. payoff: 4.0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tails     81%                                           8.5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1B1421-C872-3B40-9354-8CF9BDF7D491}"/>
              </a:ext>
            </a:extLst>
          </p:cNvPr>
          <p:cNvSpPr/>
          <p:nvPr/>
        </p:nvSpPr>
        <p:spPr bwMode="auto">
          <a:xfrm>
            <a:off x="2241550" y="1773238"/>
            <a:ext cx="1752600" cy="685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E45FC1-9D68-564F-B3B0-977EC7193CC6}"/>
              </a:ext>
            </a:extLst>
          </p:cNvPr>
          <p:cNvSpPr/>
          <p:nvPr/>
        </p:nvSpPr>
        <p:spPr bwMode="auto">
          <a:xfrm>
            <a:off x="2252663" y="3471863"/>
            <a:ext cx="1752600" cy="685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9D2ADD4-E769-EF4A-863F-10B2F484189C}"/>
              </a:ext>
            </a:extLst>
          </p:cNvPr>
          <p:cNvSpPr/>
          <p:nvPr/>
        </p:nvSpPr>
        <p:spPr bwMode="auto">
          <a:xfrm>
            <a:off x="2262188" y="5049838"/>
            <a:ext cx="1752600" cy="8175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C9016A7-7C92-5047-A755-1A9F3CBE7D5F}"/>
              </a:ext>
            </a:extLst>
          </p:cNvPr>
          <p:cNvSpPr/>
          <p:nvPr/>
        </p:nvSpPr>
        <p:spPr bwMode="auto">
          <a:xfrm>
            <a:off x="2265363" y="2547938"/>
            <a:ext cx="1752600" cy="8175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ABFA4DF-1DF6-FC46-BC57-A99A35EF534D}"/>
              </a:ext>
            </a:extLst>
          </p:cNvPr>
          <p:cNvSpPr/>
          <p:nvPr/>
        </p:nvSpPr>
        <p:spPr bwMode="auto">
          <a:xfrm>
            <a:off x="2254250" y="4278313"/>
            <a:ext cx="1752600" cy="6635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DDCBBC6-F070-044D-B14D-4315B26B5621}"/>
              </a:ext>
            </a:extLst>
          </p:cNvPr>
          <p:cNvSpPr/>
          <p:nvPr/>
        </p:nvSpPr>
        <p:spPr bwMode="auto">
          <a:xfrm>
            <a:off x="2286000" y="5964238"/>
            <a:ext cx="1752600" cy="6651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Times New Roman" pitchFamily="18" charset="0"/>
              <a:ea typeface="+mn-e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AB4F34E-65AE-1D4C-8331-1B12A663C50A}"/>
              </a:ext>
            </a:extLst>
          </p:cNvPr>
          <p:cNvSpPr/>
          <p:nvPr/>
        </p:nvSpPr>
        <p:spPr bwMode="auto">
          <a:xfrm>
            <a:off x="4114800" y="1752600"/>
            <a:ext cx="4876800" cy="685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2D16B3-E618-B04A-9E2A-C2F7169092FC}"/>
              </a:ext>
            </a:extLst>
          </p:cNvPr>
          <p:cNvSpPr/>
          <p:nvPr/>
        </p:nvSpPr>
        <p:spPr bwMode="auto">
          <a:xfrm>
            <a:off x="4114800" y="3471863"/>
            <a:ext cx="4876800" cy="685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A0DF9C-5997-3047-8F7D-2288ACE193A3}"/>
              </a:ext>
            </a:extLst>
          </p:cNvPr>
          <p:cNvSpPr/>
          <p:nvPr/>
        </p:nvSpPr>
        <p:spPr bwMode="auto">
          <a:xfrm>
            <a:off x="4114800" y="5105400"/>
            <a:ext cx="4876800" cy="76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6B1F9F7-955E-B145-81F4-64CC02E09F4D}"/>
              </a:ext>
            </a:extLst>
          </p:cNvPr>
          <p:cNvSpPr/>
          <p:nvPr/>
        </p:nvSpPr>
        <p:spPr bwMode="auto">
          <a:xfrm>
            <a:off x="4114800" y="2557463"/>
            <a:ext cx="4876800" cy="8159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BBFFAB-C1F7-084F-84BB-A3E30122DBF4}"/>
              </a:ext>
            </a:extLst>
          </p:cNvPr>
          <p:cNvSpPr/>
          <p:nvPr/>
        </p:nvSpPr>
        <p:spPr bwMode="auto">
          <a:xfrm>
            <a:off x="4114800" y="4233863"/>
            <a:ext cx="4876800" cy="739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B3B9F13-7784-2B4A-9CCC-A8BF7D0698F0}"/>
              </a:ext>
            </a:extLst>
          </p:cNvPr>
          <p:cNvSpPr/>
          <p:nvPr/>
        </p:nvSpPr>
        <p:spPr bwMode="auto">
          <a:xfrm>
            <a:off x="4083050" y="5954713"/>
            <a:ext cx="4876800" cy="739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509791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16: Coordination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914400"/>
          <a:ext cx="8991600" cy="580549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Task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Equilibria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Data        Average payoffs as realized in experiment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Name heads / tails. If equal, each $10.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(heads, heads) (</a:t>
                      </a:r>
                      <a:r>
                        <a:rPr kumimoji="0" lang="en-US" altLang="x-none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tails,tails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head    96.2%                 Avg. payoff:   9.6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tails        3.8%                                         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Choose 7, 100, 13, 261, 99 or 666. If equal, each $10.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(7,7) (100,100) (13,13) (261,261) (99,99) (666,666)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                         7       100      13      261        99        666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Frequency       27%    19%     4%      0%        4%      46%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Avg. Payoff      2.9      4.0       0.0       -          0.0       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Name a. If a + a</a:t>
                      </a:r>
                      <a:r>
                        <a:rPr kumimoji="0" lang="ja-JP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’</a:t>
                      </a: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&lt;=100, $a</a:t>
                      </a:r>
                      <a:r>
                        <a:rPr kumimoji="0" lang="ja-JP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’</a:t>
                      </a: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.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Any a+a</a:t>
                      </a:r>
                      <a:r>
                        <a:rPr kumimoji="0" lang="ja-JP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’</a:t>
                      </a: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=100.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                          1     20   45   47   49      50     98   100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Frequency     </a:t>
                      </a: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4%  4%  4%  4%  23%   54%   4%  4%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Avg. Payoff</a:t>
                      </a: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    1     20   45   47  49      43      0      0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Drive left or right. $-10 if different.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(left,left) (right,right)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left    19%                       Avg. payoff:  -10.0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right  81%                                              -2.4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Choose 14, 15, 16, 17, 18 or 100. If equal, each $10.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(14,14) (15,15) (16,16) (17,17) (18,18) (100,100)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                         14      15      16        17         18        100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Frequency        27%    0%     4%      0%        0%       69%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Avg. Payoff       2.9       -        0.0        -            -         6.9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Name tails / heads. If equal, each $10.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(heads, heads) (</a:t>
                      </a:r>
                      <a:r>
                        <a:rPr kumimoji="0" lang="en-US" altLang="x-none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tails,tails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heads  19%                    Avg. payoff: 4.0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tails     81%                                           8.5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888421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16: Coordination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301819"/>
              </p:ext>
            </p:extLst>
          </p:nvPr>
        </p:nvGraphicFramePr>
        <p:xfrm>
          <a:off x="152400" y="914400"/>
          <a:ext cx="8991600" cy="580549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Task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Equilibria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Data        Expected payoffs when playing against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               participant population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Name heads / tails. If equal, each $10.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(heads, heads) (</a:t>
                      </a:r>
                      <a:r>
                        <a:rPr kumimoji="0" lang="en-US" altLang="x-none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tails,tails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head    96.2%                 Exp. payoff:   9.6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tails        3.8%                                         0.4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Choose 7, 100, 13, 261, 99 or 666. If equal, each $10.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(7,7) (100,100) (13,13) (261,261) (99,99) (666,666)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                         7       100      13      261        99        666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Frequency       27%    19%     4%      0%        4%      46%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Exp. Payoff      2.7      1.9     0.4       0.0       0.4       4.6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Name a. If a + a</a:t>
                      </a:r>
                      <a:r>
                        <a:rPr kumimoji="0" lang="ja-JP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’</a:t>
                      </a: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&lt;=100, $a</a:t>
                      </a:r>
                      <a:r>
                        <a:rPr kumimoji="0" lang="ja-JP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’</a:t>
                      </a: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.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Any a+a</a:t>
                      </a:r>
                      <a:r>
                        <a:rPr kumimoji="0" lang="ja-JP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’</a:t>
                      </a: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=100.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                          1     20   45   47   49      50     98   100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Frequency     </a:t>
                      </a: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4%  4%  4%  4%  23%   54%   4%  4%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Exp. Payoff</a:t>
                      </a: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    1     18   42   43   45      46      4      0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Drive left or right. $-10 if different.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(left,left) (right,right)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left    19%                       Exp. payoff:  -8.1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right  81%                                              -1.9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Choose 14, 15, 16, 17, 18 or 100. If equal, each $10.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(14,14) (15,15) (16,16) (17,17) (18,18) (100,100)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                           14      15      16        17         18        100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Frequency        27%    0%     4%      0%        0%       69%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Exp. Payoff       2.7     0.0      0.4      0.0       0.0        6.9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5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Name tails / heads. If equal, each $10.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(heads, heads) (</a:t>
                      </a:r>
                      <a:r>
                        <a:rPr kumimoji="0" lang="en-US" altLang="x-none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tails,tails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heads  19%                    Exp. payoff: 1.9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tails     81%                                          8.1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1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598371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Focal points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03505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altLang="x-none" dirty="0">
                <a:latin typeface="Calibri" charset="0"/>
                <a:ea typeface="ＭＳ Ｐゴシック" charset="-128"/>
              </a:rPr>
              <a:t>Tomorrow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you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meet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a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stranger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in Vienna.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That</a:t>
            </a:r>
            <a:r>
              <a:rPr lang="de-DE" altLang="en-US" dirty="0" err="1">
                <a:latin typeface="Calibri" charset="0"/>
                <a:ea typeface="ＭＳ Ｐゴシック" charset="-128"/>
              </a:rPr>
              <a:t>‘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s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all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you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know</a:t>
            </a:r>
            <a:r>
              <a:rPr lang="de-DE" altLang="x-none" dirty="0">
                <a:latin typeface="Calibri" charset="0"/>
                <a:ea typeface="ＭＳ Ｐゴシック" charset="-128"/>
              </a:rPr>
              <a:t>,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and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there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is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no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communication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possible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before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.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Where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do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you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meet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him</a:t>
            </a:r>
            <a:r>
              <a:rPr lang="de-DE" altLang="x-none" dirty="0">
                <a:latin typeface="Calibri" charset="0"/>
                <a:ea typeface="ＭＳ Ｐゴシック" charset="-128"/>
              </a:rPr>
              <a:t>?</a:t>
            </a:r>
          </a:p>
          <a:p>
            <a:pPr eaLnBrk="1" hangingPunct="1">
              <a:lnSpc>
                <a:spcPct val="80000"/>
              </a:lnSpc>
            </a:pPr>
            <a:r>
              <a:rPr lang="de-DE" altLang="x-none" dirty="0">
                <a:latin typeface="Calibri" charset="0"/>
                <a:ea typeface="ＭＳ Ｐゴシック" charset="-128"/>
              </a:rPr>
              <a:t>The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tasks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in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the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experiment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were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examples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for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simple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situations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with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multiple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equilibria</a:t>
            </a:r>
            <a:endParaRPr lang="de-DE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x-none" dirty="0">
                <a:latin typeface="Calibri" charset="0"/>
                <a:ea typeface="ＭＳ Ｐゴシック" charset="-128"/>
              </a:rPr>
              <a:t>Schelling (1960)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argued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that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in such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situations</a:t>
            </a:r>
            <a:r>
              <a:rPr lang="de-DE" altLang="x-none" dirty="0">
                <a:latin typeface="Calibri" charset="0"/>
                <a:ea typeface="ＭＳ Ｐゴシック" charset="-128"/>
              </a:rPr>
              <a:t>,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people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look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for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a „</a:t>
            </a:r>
            <a:r>
              <a:rPr lang="de-DE" altLang="x-none" b="1" dirty="0" err="1">
                <a:latin typeface="Calibri" charset="0"/>
                <a:ea typeface="ＭＳ Ｐゴシック" charset="-128"/>
              </a:rPr>
              <a:t>focal</a:t>
            </a:r>
            <a:r>
              <a:rPr lang="de-DE" altLang="x-none" b="1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b="1" dirty="0" err="1">
                <a:latin typeface="Calibri" charset="0"/>
                <a:ea typeface="ＭＳ Ｐゴシック" charset="-128"/>
              </a:rPr>
              <a:t>point</a:t>
            </a:r>
            <a:r>
              <a:rPr lang="de-DE" altLang="en-US" dirty="0">
                <a:latin typeface="Calibri" charset="0"/>
                <a:ea typeface="ＭＳ Ｐゴシック" charset="-128"/>
              </a:rPr>
              <a:t>“</a:t>
            </a:r>
            <a:r>
              <a:rPr lang="de-DE" altLang="x-none" dirty="0">
                <a:latin typeface="Calibri" charset="0"/>
                <a:ea typeface="ＭＳ Ｐゴシック" charset="-128"/>
              </a:rPr>
              <a:t>, an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equilibrium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which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differs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in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some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aspects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from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the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others</a:t>
            </a:r>
            <a:r>
              <a:rPr lang="de-DE" altLang="x-none" dirty="0">
                <a:latin typeface="Calibri" charset="0"/>
                <a:ea typeface="ＭＳ Ｐゴシック" charset="-128"/>
              </a:rPr>
              <a:t>,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is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more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natural</a:t>
            </a:r>
            <a:r>
              <a:rPr lang="de-DE" altLang="x-none" dirty="0">
                <a:latin typeface="Calibri" charset="0"/>
                <a:ea typeface="ＭＳ Ｐゴシック" charset="-128"/>
              </a:rPr>
              <a:t>,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salient</a:t>
            </a:r>
            <a:r>
              <a:rPr lang="de-DE" altLang="x-none" dirty="0">
                <a:latin typeface="Calibri" charset="0"/>
                <a:ea typeface="ＭＳ Ｐゴシック" charset="-128"/>
              </a:rPr>
              <a:t>,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special</a:t>
            </a:r>
            <a:r>
              <a:rPr lang="de-DE" altLang="x-none" dirty="0">
                <a:latin typeface="Calibri" charset="0"/>
                <a:ea typeface="ＭＳ Ｐゴシック" charset="-128"/>
              </a:rPr>
              <a:t>, etc.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>
                <a:latin typeface="Calibri" charset="0"/>
                <a:ea typeface="ＭＳ Ｐゴシック" charset="-128"/>
              </a:rPr>
              <a:t>“</a:t>
            </a:r>
            <a:r>
              <a:rPr lang="en-US" altLang="x-none" dirty="0">
                <a:latin typeface="Calibri" charset="0"/>
                <a:ea typeface="ＭＳ Ｐゴシック" charset="-128"/>
              </a:rPr>
              <a:t>focal point for each person</a:t>
            </a:r>
            <a:r>
              <a:rPr lang="en-US" altLang="en-US" dirty="0">
                <a:latin typeface="Calibri" charset="0"/>
                <a:ea typeface="ＭＳ Ｐゴシック" charset="-128"/>
              </a:rPr>
              <a:t>’</a:t>
            </a:r>
            <a:r>
              <a:rPr lang="en-US" altLang="ja-JP" dirty="0">
                <a:latin typeface="Calibri" charset="0"/>
                <a:ea typeface="ＭＳ Ｐゴシック" charset="-128"/>
              </a:rPr>
              <a:t>s expectation of what the other expects him to expect to be expected to do”</a:t>
            </a:r>
            <a:endParaRPr lang="de-DE" altLang="ja-JP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x-none" dirty="0">
                <a:latin typeface="Calibri" charset="0"/>
                <a:ea typeface="ＭＳ Ｐゴシック" charset="-128"/>
              </a:rPr>
              <a:t>This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way</a:t>
            </a:r>
            <a:r>
              <a:rPr lang="de-DE" altLang="x-none" dirty="0">
                <a:latin typeface="Calibri" charset="0"/>
                <a:ea typeface="ＭＳ Ｐゴシック" charset="-128"/>
              </a:rPr>
              <a:t>,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joint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experiences</a:t>
            </a:r>
            <a:r>
              <a:rPr lang="de-DE" altLang="x-none" dirty="0">
                <a:latin typeface="Calibri" charset="0"/>
                <a:ea typeface="ＭＳ Ｐゴシック" charset="-128"/>
              </a:rPr>
              <a:t>,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cultural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similarities</a:t>
            </a:r>
            <a:r>
              <a:rPr lang="de-DE" altLang="x-none" dirty="0">
                <a:latin typeface="Calibri" charset="0"/>
                <a:ea typeface="ＭＳ Ｐゴシック" charset="-128"/>
              </a:rPr>
              <a:t>,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other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out-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of</a:t>
            </a:r>
            <a:r>
              <a:rPr lang="de-DE" altLang="x-none" dirty="0">
                <a:latin typeface="Calibri" charset="0"/>
                <a:ea typeface="ＭＳ Ｐゴシック" charset="-128"/>
              </a:rPr>
              <a:t>-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the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-game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histories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serve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as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coordination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devices</a:t>
            </a:r>
            <a:endParaRPr lang="de-DE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x-none" b="1" dirty="0">
                <a:latin typeface="Calibri" charset="0"/>
                <a:ea typeface="ＭＳ Ｐゴシック" charset="-128"/>
              </a:rPr>
              <a:t>Problem</a:t>
            </a:r>
            <a:r>
              <a:rPr lang="de-DE" altLang="x-none" dirty="0">
                <a:latin typeface="Calibri" charset="0"/>
                <a:ea typeface="ＭＳ Ｐゴシック" charset="-128"/>
              </a:rPr>
              <a:t>: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sometimes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there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are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no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focal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points</a:t>
            </a:r>
            <a:r>
              <a:rPr lang="de-DE" altLang="x-none" dirty="0">
                <a:latin typeface="Calibri" charset="0"/>
                <a:ea typeface="ＭＳ Ｐゴシック" charset="-128"/>
              </a:rPr>
              <a:t>,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or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there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are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many</a:t>
            </a:r>
            <a:r>
              <a:rPr lang="de-DE" altLang="x-none" dirty="0">
                <a:latin typeface="Calibri" charset="0"/>
                <a:ea typeface="ＭＳ Ｐゴシック" charset="-128"/>
              </a:rPr>
              <a:t>,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or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they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are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</a:rPr>
              <a:t>misleading</a:t>
            </a:r>
            <a:r>
              <a:rPr lang="de-DE" altLang="x-none" dirty="0">
                <a:latin typeface="Calibri" charset="0"/>
                <a:ea typeface="ＭＳ Ｐゴシック" charset="-128"/>
              </a:rPr>
              <a:t> ...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61489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nsw">
  <a:themeElements>
    <a:clrScheme name="">
      <a:dk1>
        <a:srgbClr val="000000"/>
      </a:dk1>
      <a:lt1>
        <a:srgbClr val="CCCC99"/>
      </a:lt1>
      <a:dk2>
        <a:srgbClr val="780000"/>
      </a:dk2>
      <a:lt2>
        <a:srgbClr val="000000"/>
      </a:lt2>
      <a:accent1>
        <a:srgbClr val="336699"/>
      </a:accent1>
      <a:accent2>
        <a:srgbClr val="996600"/>
      </a:accent2>
      <a:accent3>
        <a:srgbClr val="E2E2CA"/>
      </a:accent3>
      <a:accent4>
        <a:srgbClr val="000000"/>
      </a:accent4>
      <a:accent5>
        <a:srgbClr val="ADB8CA"/>
      </a:accent5>
      <a:accent6>
        <a:srgbClr val="8A5C00"/>
      </a:accent6>
      <a:hlink>
        <a:srgbClr val="9B1633"/>
      </a:hlink>
      <a:folHlink>
        <a:srgbClr val="666666"/>
      </a:folHlink>
    </a:clrScheme>
    <a:fontScheme name="HBS_m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BS_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BS_m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unsw</Template>
  <TotalTime>5391</TotalTime>
  <Words>1187</Words>
  <Application>Microsoft Macintosh PowerPoint</Application>
  <PresentationFormat>On-screen Show (4:3)</PresentationFormat>
  <Paragraphs>118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unsw</vt:lpstr>
      <vt:lpstr>Experiment 16: Coordination</vt:lpstr>
      <vt:lpstr>Experiment 16: Coordination</vt:lpstr>
      <vt:lpstr>Experiment 16: Coordination</vt:lpstr>
      <vt:lpstr>Experiment 16: Coordination</vt:lpstr>
      <vt:lpstr>Focal points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Stephanides, Marianne</dc:creator>
  <cp:lastModifiedBy>Ben Greiner</cp:lastModifiedBy>
  <cp:revision>2210</cp:revision>
  <cp:lastPrinted>2012-12-18T14:53:29Z</cp:lastPrinted>
  <dcterms:created xsi:type="dcterms:W3CDTF">1601-01-01T00:00:00Z</dcterms:created>
  <dcterms:modified xsi:type="dcterms:W3CDTF">2018-09-05T22:44:50Z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