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handoutMasterIdLst>
    <p:handoutMasterId r:id="rId9"/>
  </p:handoutMasterIdLst>
  <p:sldIdLst>
    <p:sldId id="287" r:id="rId2"/>
    <p:sldId id="288" r:id="rId3"/>
    <p:sldId id="289" r:id="rId4"/>
    <p:sldId id="290" r:id="rId5"/>
    <p:sldId id="291" r:id="rId6"/>
    <p:sldId id="29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250" autoAdjust="0"/>
    <p:restoredTop sz="94643"/>
  </p:normalViewPr>
  <p:slideViewPr>
    <p:cSldViewPr>
      <p:cViewPr varScale="1">
        <p:scale>
          <a:sx n="120" d="100"/>
          <a:sy n="120" d="100"/>
        </p:scale>
        <p:origin x="18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11CB71B-AA3F-5E42-AAAA-696BC50C1896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CFF2267-458D-F84C-A92B-7197887BA9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E94CD62-4F16-DC4D-AF68-85C925871B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02409BD-7318-3249-9460-18A6AE5D7BC1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13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72B1688-85DD-BB4D-88AF-8C30D994A286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30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612E919-5C14-0341-89E1-94F4687B1F72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518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04C6937-391B-D44E-A7E9-D95551B9E1C4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979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52A2970-886B-8242-A723-C06434578493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889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697A07F-B6D8-0144-9F8B-24A3A71BACFF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027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9282D4FB-1A44-9B45-B77B-0279F85FF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398521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6BF0846-0F2F-6041-9457-F3097D2BD23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599961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31C9AB37-1FCA-1E46-A53C-6D7635157E1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651743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9342BF09-AD5C-E647-B288-0980A39697DE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10178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E3F1AB0E-A6AF-5E40-A216-4AA957DA6696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396157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0F20CB8-5533-934D-9315-788B7F8BFCEA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255990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3140C83-3433-7744-A755-465955EEDC6D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227455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05CAA0F-EE43-1346-9D6D-28F2D8D9D71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60972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18: Chicken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AU" dirty="0"/>
              <a:t>Derive all pure strategy Nash equilibria of the game, using the Normal form.</a:t>
            </a:r>
            <a:r>
              <a:rPr lang="en-US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AU" dirty="0"/>
              <a:t>Compare this game to a prisoner’s dilemma game: what is the crucial difference?</a:t>
            </a:r>
            <a:r>
              <a:rPr lang="en-US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AU" dirty="0"/>
              <a:t>Describe the role commitment could play in such a game: If one player could make a strategic move before the game, what could that be? (Review what we discussed about this in Lecture 3 when </a:t>
            </a:r>
            <a:r>
              <a:rPr lang="en-AU" dirty="0" err="1"/>
              <a:t>analyzing</a:t>
            </a:r>
            <a:r>
              <a:rPr lang="en-AU" dirty="0"/>
              <a:t> experiment 5.)</a:t>
            </a:r>
            <a:r>
              <a:rPr lang="en-US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804861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18: Chicken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9916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Again, 2 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Straight, Swerve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Swerve,  Straight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Main difference to Prisoners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’</a:t>
            </a:r>
            <a:r>
              <a:rPr lang="en-US" altLang="ja-JP" dirty="0">
                <a:latin typeface="Calibri" charset="0"/>
                <a:ea typeface="ＭＳ Ｐゴシック" charset="-128"/>
              </a:rPr>
              <a:t> Dilemma: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In PD, when the other deviates from</a:t>
            </a:r>
            <a:br>
              <a:rPr lang="en-US" altLang="x-none" dirty="0">
                <a:latin typeface="Calibri" charset="0"/>
                <a:ea typeface="ＭＳ Ｐゴシック" charset="-128"/>
              </a:rPr>
            </a:br>
            <a:r>
              <a:rPr lang="en-US" altLang="en-US" dirty="0">
                <a:latin typeface="Calibri" charset="0"/>
                <a:ea typeface="ＭＳ Ｐゴシック" charset="-128"/>
              </a:rPr>
              <a:t>“</a:t>
            </a:r>
            <a:r>
              <a:rPr lang="en-US" altLang="ja-JP" dirty="0">
                <a:latin typeface="Calibri" charset="0"/>
                <a:ea typeface="ＭＳ Ｐゴシック" charset="-128"/>
              </a:rPr>
              <a:t>cooperation”, then I have an incentive to deviate, too.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In Chicken, when the other deviates, I do not want to deviate anymore.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Strategic move: brinkmanship. Disable the steering wheel.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Dr. Strangelove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 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 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772400" y="2819400"/>
          <a:ext cx="1104900" cy="715963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5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680" marB="4568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772400" y="35052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2000"/>
              <a:t>Prisoners</a:t>
            </a:r>
            <a:r>
              <a:rPr lang="en-US" altLang="en-US" sz="2000"/>
              <a:t>’</a:t>
            </a:r>
            <a:r>
              <a:rPr lang="en-US" altLang="ja-JP" sz="2000"/>
              <a:t> dilemma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200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20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54216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Game of chicken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(Not a real) Radio conversation released by the Chief of Naval Operations, 10-10-95: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#1: Please divert your course 15 degrees to the North to avoid a collision.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#2: Recommend you divert YOUR course 15 degrees to South to avoid a collision.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#1: This is the Captain of a US Navy ship. I say again, divert YOUR course.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#2: No. I say again, you divert YOUR course.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#1: THIS IS THE AIRCRAFT CARRIER ENTERPRISE, WE ARE A LARGE WARSHIP OF THE US NAVY. DIVERT YOUR COURSE NOW!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#2: This is a lighthouse. Your call.</a:t>
            </a: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922819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Also Chicken: Hawk and Dove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9916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Contested Resource V in animal world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Each bird can choose</a:t>
            </a:r>
            <a:br>
              <a:rPr lang="en-US" altLang="x-none">
                <a:latin typeface="Calibri" charset="0"/>
                <a:ea typeface="ＭＳ Ｐゴシック" charset="-128"/>
              </a:rPr>
            </a:br>
            <a:r>
              <a:rPr lang="en-US" altLang="x-none">
                <a:latin typeface="Calibri" charset="0"/>
                <a:ea typeface="ＭＳ Ｐゴシック" charset="-128"/>
              </a:rPr>
              <a:t>whether to be a </a:t>
            </a:r>
            <a:r>
              <a:rPr lang="en-US" altLang="x-none" b="1">
                <a:latin typeface="Calibri" charset="0"/>
                <a:ea typeface="ＭＳ Ｐゴシック" charset="-128"/>
              </a:rPr>
              <a:t>hawk</a:t>
            </a:r>
            <a:br>
              <a:rPr lang="en-US" altLang="x-none">
                <a:latin typeface="Calibri" charset="0"/>
                <a:ea typeface="ＭＳ Ｐゴシック" charset="-128"/>
              </a:rPr>
            </a:br>
            <a:r>
              <a:rPr lang="en-US" altLang="x-none">
                <a:latin typeface="Calibri" charset="0"/>
                <a:ea typeface="ＭＳ Ｐゴシック" charset="-128"/>
              </a:rPr>
              <a:t>or a </a:t>
            </a:r>
            <a:r>
              <a:rPr lang="en-US" altLang="x-none" b="1">
                <a:latin typeface="Calibri" charset="0"/>
                <a:ea typeface="ＭＳ Ｐゴシック" charset="-128"/>
              </a:rPr>
              <a:t>dove</a:t>
            </a:r>
            <a:r>
              <a:rPr lang="en-US" altLang="x-none">
                <a:latin typeface="Calibri" charset="0"/>
                <a:ea typeface="ＭＳ Ｐゴシック" charset="-128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Hawks always fight, doves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	peacefully back off at no cost.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Thus, if two hawks meet, there will be a fight, and fight costs C, with </a:t>
            </a:r>
            <a:r>
              <a:rPr lang="en-US" altLang="x-none" b="1">
                <a:latin typeface="Calibri" charset="0"/>
                <a:ea typeface="ＭＳ Ｐゴシック" charset="-128"/>
              </a:rPr>
              <a:t>C &gt; V</a:t>
            </a:r>
            <a:r>
              <a:rPr lang="en-US" altLang="x-none">
                <a:latin typeface="Calibri" charset="0"/>
                <a:ea typeface="ＭＳ Ｐゴシック" charset="-128"/>
              </a:rPr>
              <a:t>.  If two doves meet, they share.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What bird do you want to be if there are many hawks?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What if there are many doves?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Are there stable Hawk/Dove bird populations?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 b="1">
                <a:latin typeface="Calibri" charset="0"/>
                <a:ea typeface="ＭＳ Ｐゴシック" charset="-128"/>
                <a:sym typeface="Wingdings" charset="2"/>
              </a:rPr>
              <a:t>evolutionary game theory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en-US">
                <a:latin typeface="Calibri" charset="0"/>
                <a:ea typeface="ＭＳ Ｐゴシック" charset="-128"/>
                <a:sym typeface="Wingdings" charset="2"/>
              </a:rPr>
              <a:t>“</a:t>
            </a:r>
            <a:r>
              <a:rPr lang="en-US" altLang="ja-JP">
                <a:latin typeface="Calibri" charset="0"/>
                <a:ea typeface="ＭＳ Ｐゴシック" charset="-128"/>
                <a:sym typeface="Wingdings" charset="2"/>
              </a:rPr>
              <a:t>evolutionary stable equilibria”  NE refinement</a:t>
            </a:r>
            <a:endParaRPr lang="en-US" altLang="x-none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958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Bird 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Dove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Hawk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Bird 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Dove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V/2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V/2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V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Hawk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V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(V-C)/2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(V-C)/2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857569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18: Chicken</a:t>
            </a:r>
          </a:p>
        </p:txBody>
      </p:sp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Data</a:t>
            </a: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 startAt="4"/>
            </a:pPr>
            <a:r>
              <a:rPr lang="en-AU" altLang="x-none" dirty="0" err="1">
                <a:latin typeface="Calibri" charset="0"/>
                <a:ea typeface="ＭＳ Ｐゴシック" charset="-128"/>
              </a:rPr>
              <a:t>Analyze</a:t>
            </a:r>
            <a:r>
              <a:rPr lang="en-AU" altLang="x-none" dirty="0">
                <a:latin typeface="Calibri" charset="0"/>
                <a:ea typeface="ＭＳ Ｐゴシック" charset="-128"/>
              </a:rPr>
              <a:t> the data set of experiment 18. What is the main problem in such games?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6443921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18: Chicken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351554"/>
              </p:ext>
            </p:extLst>
          </p:nvPr>
        </p:nvGraphicFramePr>
        <p:xfrm>
          <a:off x="1143000" y="1090613"/>
          <a:ext cx="6553200" cy="172085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8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</a:t>
                      </a:r>
                      <a:endParaRPr kumimoji="0" lang="en-US" altLang="x-none" sz="1800" b="1" i="0" u="none" strike="noStrike" cap="none" normalizeH="0" baseline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</a:t>
                      </a:r>
                      <a:endParaRPr kumimoji="0" lang="en-US" altLang="x-none" sz="1800" b="1" i="0" u="none" strike="noStrike" cap="none" normalizeH="0" baseline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437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  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4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 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64%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1600200" y="1100138"/>
            <a:ext cx="1981200" cy="457200"/>
          </a:xfrm>
        </p:spPr>
        <p:txBody>
          <a:bodyPr/>
          <a:lstStyle/>
          <a:p>
            <a:pPr marL="0" lvl="1" indent="-51435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Round 1</a:t>
            </a:r>
          </a:p>
          <a:p>
            <a:pPr marL="0"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marL="0"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953000" y="18288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13%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953000" y="23622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23%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477000" y="18288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23%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477000" y="23622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31%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381467"/>
              </p:ext>
            </p:extLst>
          </p:nvPr>
        </p:nvGraphicFramePr>
        <p:xfrm>
          <a:off x="1143000" y="2947988"/>
          <a:ext cx="6553200" cy="172085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8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</a:t>
                      </a:r>
                      <a:endParaRPr kumimoji="0" lang="en-US" altLang="x-none" sz="1800" b="1" i="0" u="none" strike="noStrike" cap="none" normalizeH="0" baseline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</a:t>
                      </a:r>
                      <a:endParaRPr kumimoji="0" lang="en-US" altLang="x-none" sz="1800" b="1" i="0" u="none" strike="noStrike" cap="none" normalizeH="0" baseline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437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  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54%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4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 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600200" y="29591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Round 2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953000" y="3686175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29%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4953000" y="4219575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25%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6477000" y="3686175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25%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6477000" y="4219575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22%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708053"/>
              </p:ext>
            </p:extLst>
          </p:nvPr>
        </p:nvGraphicFramePr>
        <p:xfrm>
          <a:off x="1143000" y="4822825"/>
          <a:ext cx="6553200" cy="172085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8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 </a:t>
                      </a:r>
                      <a:endParaRPr kumimoji="0" lang="en-US" altLang="x-none" sz="1800" b="1" i="0" u="none" strike="noStrike" cap="none" normalizeH="0" baseline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 </a:t>
                      </a:r>
                      <a:endParaRPr kumimoji="0" lang="en-US" altLang="x-none" sz="1800" b="1" i="0" u="none" strike="noStrike" cap="none" normalizeH="0" baseline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437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  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4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 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64%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3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25" marB="45725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600200" y="483235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Round 3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953000" y="5559425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13%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4953000" y="6092825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23%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6477000" y="5559425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23%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6477000" y="6092825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41%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7848600" y="5486400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n-ea"/>
              </a:rPr>
              <a:t> -12.9</a:t>
            </a:r>
          </a:p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endParaRPr lang="en-US" kern="0" dirty="0">
              <a:solidFill>
                <a:srgbClr val="FF0000"/>
              </a:solidFill>
              <a:latin typeface="Calibri" pitchFamily="34" charset="0"/>
              <a:ea typeface="+mn-ea"/>
            </a:endParaRPr>
          </a:p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n-ea"/>
              </a:rPr>
              <a:t> -57.1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kern="0" dirty="0">
              <a:solidFill>
                <a:srgbClr val="FF0000"/>
              </a:solidFill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kern="0" dirty="0">
              <a:solidFill>
                <a:srgbClr val="FF0000"/>
              </a:solidFill>
              <a:latin typeface="Calibri" pitchFamily="34" charset="0"/>
              <a:ea typeface="+mn-ea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7848600" y="3657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n-ea"/>
              </a:rPr>
              <a:t>  -9.3</a:t>
            </a:r>
          </a:p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endParaRPr lang="en-US" kern="0" dirty="0">
              <a:solidFill>
                <a:srgbClr val="FF0000"/>
              </a:solidFill>
              <a:latin typeface="Calibri" pitchFamily="34" charset="0"/>
              <a:ea typeface="+mn-ea"/>
            </a:endParaRPr>
          </a:p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n-ea"/>
              </a:rPr>
              <a:t>-35.7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kern="0" dirty="0">
              <a:solidFill>
                <a:srgbClr val="FF0000"/>
              </a:solidFill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kern="0" dirty="0">
              <a:solidFill>
                <a:srgbClr val="FF0000"/>
              </a:solidFill>
              <a:latin typeface="Calibri" pitchFamily="34" charset="0"/>
              <a:ea typeface="+mn-ea"/>
            </a:endParaRP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7848600" y="1752600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n-ea"/>
              </a:rPr>
              <a:t>-12.9</a:t>
            </a:r>
          </a:p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endParaRPr lang="en-US" kern="0" dirty="0">
              <a:solidFill>
                <a:srgbClr val="FF0000"/>
              </a:solidFill>
              <a:latin typeface="Calibri" pitchFamily="34" charset="0"/>
              <a:ea typeface="+mn-ea"/>
            </a:endParaRPr>
          </a:p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n-ea"/>
              </a:rPr>
              <a:t>-57.1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kern="0" dirty="0">
              <a:solidFill>
                <a:srgbClr val="FF0000"/>
              </a:solidFill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kern="0" dirty="0">
              <a:solidFill>
                <a:srgbClr val="FF0000"/>
              </a:solidFill>
              <a:latin typeface="Calibri" pitchFamily="34" charset="0"/>
              <a:ea typeface="+mn-ea"/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7620000" y="99060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kern="0" dirty="0">
                <a:solidFill>
                  <a:srgbClr val="FF0000"/>
                </a:solidFill>
                <a:latin typeface="Calibri" pitchFamily="34" charset="0"/>
                <a:ea typeface="+mn-ea"/>
              </a:rPr>
              <a:t>Exp.</a:t>
            </a:r>
          </a:p>
          <a:p>
            <a:pPr marL="0" lvl="1" indent="-51435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kern="0" dirty="0">
                <a:solidFill>
                  <a:srgbClr val="FF0000"/>
                </a:solidFill>
                <a:latin typeface="Calibri" pitchFamily="34" charset="0"/>
                <a:ea typeface="+mn-ea"/>
              </a:rPr>
              <a:t>payoffs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50854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/>
      <p:bldP spid="10" grpId="0"/>
      <p:bldP spid="11" grpId="0"/>
      <p:bldP spid="13" grpId="0" build="p"/>
      <p:bldP spid="14" grpId="0"/>
      <p:bldP spid="15" grpId="0"/>
      <p:bldP spid="16" grpId="0"/>
      <p:bldP spid="17" grpId="0"/>
      <p:bldP spid="19" grpId="0" build="p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5391</TotalTime>
  <Words>449</Words>
  <Application>Microsoft Macintosh PowerPoint</Application>
  <PresentationFormat>On-screen Show (4:3)</PresentationFormat>
  <Paragraphs>152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18: Chicken</vt:lpstr>
      <vt:lpstr>Experiment 18: Chicken</vt:lpstr>
      <vt:lpstr>Game of chicken</vt:lpstr>
      <vt:lpstr>Also Chicken: Hawk and Dove</vt:lpstr>
      <vt:lpstr>Experiment 18: Chicken</vt:lpstr>
      <vt:lpstr>Experiment 18: Chicken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2210</cp:revision>
  <cp:lastPrinted>2012-12-18T14:53:29Z</cp:lastPrinted>
  <dcterms:created xsi:type="dcterms:W3CDTF">1601-01-01T00:00:00Z</dcterms:created>
  <dcterms:modified xsi:type="dcterms:W3CDTF">2018-09-05T22:45:47Z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