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7"/>
  </p:notesMasterIdLst>
  <p:handoutMasterIdLst>
    <p:handoutMasterId r:id="rId28"/>
  </p:handoutMasterIdLst>
  <p:sldIdLst>
    <p:sldId id="257" r:id="rId2"/>
    <p:sldId id="258" r:id="rId3"/>
    <p:sldId id="259" r:id="rId4"/>
    <p:sldId id="260" r:id="rId5"/>
    <p:sldId id="261" r:id="rId6"/>
    <p:sldId id="262" r:id="rId7"/>
    <p:sldId id="263" r:id="rId8"/>
    <p:sldId id="264" r:id="rId9"/>
    <p:sldId id="265" r:id="rId10"/>
    <p:sldId id="266" r:id="rId11"/>
    <p:sldId id="267"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S PGothic" charset="-128"/>
        <a:cs typeface="+mn-cs"/>
      </a:defRPr>
    </a:lvl1pPr>
    <a:lvl2pPr marL="457200" algn="l" rtl="0" eaLnBrk="0" fontAlgn="base" hangingPunct="0">
      <a:spcBef>
        <a:spcPct val="0"/>
      </a:spcBef>
      <a:spcAft>
        <a:spcPct val="0"/>
      </a:spcAft>
      <a:defRPr sz="2400" kern="1200">
        <a:solidFill>
          <a:schemeClr val="tx1"/>
        </a:solidFill>
        <a:latin typeface="Times New Roman" charset="0"/>
        <a:ea typeface="MS PGothic" charset="-128"/>
        <a:cs typeface="+mn-cs"/>
      </a:defRPr>
    </a:lvl2pPr>
    <a:lvl3pPr marL="914400" algn="l" rtl="0" eaLnBrk="0" fontAlgn="base" hangingPunct="0">
      <a:spcBef>
        <a:spcPct val="0"/>
      </a:spcBef>
      <a:spcAft>
        <a:spcPct val="0"/>
      </a:spcAft>
      <a:defRPr sz="2400" kern="1200">
        <a:solidFill>
          <a:schemeClr val="tx1"/>
        </a:solidFill>
        <a:latin typeface="Times New Roman" charset="0"/>
        <a:ea typeface="MS PGothic" charset="-128"/>
        <a:cs typeface="+mn-cs"/>
      </a:defRPr>
    </a:lvl3pPr>
    <a:lvl4pPr marL="1371600" algn="l" rtl="0" eaLnBrk="0" fontAlgn="base" hangingPunct="0">
      <a:spcBef>
        <a:spcPct val="0"/>
      </a:spcBef>
      <a:spcAft>
        <a:spcPct val="0"/>
      </a:spcAft>
      <a:defRPr sz="2400" kern="1200">
        <a:solidFill>
          <a:schemeClr val="tx1"/>
        </a:solidFill>
        <a:latin typeface="Times New Roman" charset="0"/>
        <a:ea typeface="MS PGothic" charset="-128"/>
        <a:cs typeface="+mn-cs"/>
      </a:defRPr>
    </a:lvl4pPr>
    <a:lvl5pPr marL="1828800" algn="l" rtl="0" eaLnBrk="0" fontAlgn="base" hangingPunct="0">
      <a:spcBef>
        <a:spcPct val="0"/>
      </a:spcBef>
      <a:spcAft>
        <a:spcPct val="0"/>
      </a:spcAft>
      <a:defRPr sz="2400" kern="1200">
        <a:solidFill>
          <a:schemeClr val="tx1"/>
        </a:solidFill>
        <a:latin typeface="Times New Roman" charset="0"/>
        <a:ea typeface="MS PGothic" charset="-128"/>
        <a:cs typeface="+mn-cs"/>
      </a:defRPr>
    </a:lvl5pPr>
    <a:lvl6pPr marL="2286000" algn="l" defTabSz="914400" rtl="0" eaLnBrk="1" latinLnBrk="0" hangingPunct="1">
      <a:defRPr sz="2400" kern="1200">
        <a:solidFill>
          <a:schemeClr val="tx1"/>
        </a:solidFill>
        <a:latin typeface="Times New Roman" charset="0"/>
        <a:ea typeface="MS PGothic" charset="-128"/>
        <a:cs typeface="+mn-cs"/>
      </a:defRPr>
    </a:lvl6pPr>
    <a:lvl7pPr marL="2743200" algn="l" defTabSz="914400" rtl="0" eaLnBrk="1" latinLnBrk="0" hangingPunct="1">
      <a:defRPr sz="2400" kern="1200">
        <a:solidFill>
          <a:schemeClr val="tx1"/>
        </a:solidFill>
        <a:latin typeface="Times New Roman" charset="0"/>
        <a:ea typeface="MS PGothic" charset="-128"/>
        <a:cs typeface="+mn-cs"/>
      </a:defRPr>
    </a:lvl7pPr>
    <a:lvl8pPr marL="3200400" algn="l" defTabSz="914400" rtl="0" eaLnBrk="1" latinLnBrk="0" hangingPunct="1">
      <a:defRPr sz="2400" kern="1200">
        <a:solidFill>
          <a:schemeClr val="tx1"/>
        </a:solidFill>
        <a:latin typeface="Times New Roman" charset="0"/>
        <a:ea typeface="MS PGothic" charset="-128"/>
        <a:cs typeface="+mn-cs"/>
      </a:defRPr>
    </a:lvl8pPr>
    <a:lvl9pPr marL="3657600" algn="l" defTabSz="914400" rtl="0" eaLnBrk="1" latinLnBrk="0" hangingPunct="1">
      <a:defRPr sz="2400" kern="1200">
        <a:solidFill>
          <a:schemeClr val="tx1"/>
        </a:solidFill>
        <a:latin typeface="Times New Roman" charset="0"/>
        <a:ea typeface="MS P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FFFFFF"/>
    <a:srgbClr val="658CBF"/>
    <a:srgbClr val="102863"/>
    <a:srgbClr val="5399D7"/>
    <a:srgbClr val="002C61"/>
    <a:srgbClr val="83B43A"/>
    <a:srgbClr val="005F3B"/>
    <a:srgbClr val="4B25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40" autoAdjust="0"/>
    <p:restoredTop sz="94643"/>
  </p:normalViewPr>
  <p:slideViewPr>
    <p:cSldViewPr>
      <p:cViewPr varScale="1">
        <p:scale>
          <a:sx n="123" d="100"/>
          <a:sy n="123" d="100"/>
        </p:scale>
        <p:origin x="872"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9890E471-2175-8A4B-9896-266DE1D48ED5}" type="datetimeFigureOut">
              <a:rPr lang="en-US" altLang="en-US"/>
              <a:pPr>
                <a:defRPr/>
              </a:pPr>
              <a:t>9/6/18</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375E2989-F7FD-E44F-B419-D54541E65A7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921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1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fld id="{C4CC4D64-F77E-414E-B0FD-ABE8ABED67A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p:cNvSpPr>
            <a:spLocks noGrp="1" noRot="1" noChangeAspect="1" noTextEdit="1"/>
          </p:cNvSpPr>
          <p:nvPr>
            <p:ph type="sldImg"/>
          </p:nvPr>
        </p:nvSpPr>
        <p:spPr>
          <a:ln/>
        </p:spPr>
      </p:sp>
      <p:sp>
        <p:nvSpPr>
          <p:cNvPr id="61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6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2B8ECE58-C47D-2D47-B1FE-67630F602B2A}" type="slidenum">
              <a:rPr lang="en-US" altLang="x-none" sz="1200">
                <a:latin typeface="Arial" charset="0"/>
              </a:rPr>
              <a:pPr/>
              <a:t>1</a:t>
            </a:fld>
            <a:endParaRPr lang="en-US" altLang="x-none" sz="1200">
              <a:latin typeface="Arial" charset="0"/>
            </a:endParaRPr>
          </a:p>
        </p:txBody>
      </p:sp>
    </p:spTree>
    <p:extLst>
      <p:ext uri="{BB962C8B-B14F-4D97-AF65-F5344CB8AC3E}">
        <p14:creationId xmlns:p14="http://schemas.microsoft.com/office/powerpoint/2010/main" val="13690929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noTextEdit="1"/>
          </p:cNvSpPr>
          <p:nvPr>
            <p:ph type="sldImg"/>
          </p:nvPr>
        </p:nvSpPr>
        <p:spPr>
          <a:ln/>
        </p:spPr>
      </p:sp>
      <p:sp>
        <p:nvSpPr>
          <p:cNvPr id="2457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AT" altLang="x-none" dirty="0">
                <a:ea typeface="ＭＳ Ｐゴシック" charset="-128"/>
              </a:rPr>
              <a:t>Add </a:t>
            </a:r>
            <a:r>
              <a:rPr lang="de-AT" altLang="x-none" dirty="0" err="1">
                <a:ea typeface="ＭＳ Ｐゴシック" charset="-128"/>
              </a:rPr>
              <a:t>data</a:t>
            </a:r>
            <a:r>
              <a:rPr lang="de-AT" altLang="x-none" dirty="0">
                <a:ea typeface="ＭＳ Ｐゴシック" charset="-128"/>
              </a:rPr>
              <a:t> </a:t>
            </a:r>
            <a:r>
              <a:rPr lang="de-AT" altLang="x-none" dirty="0" err="1">
                <a:ea typeface="ＭＳ Ｐゴシック" charset="-128"/>
              </a:rPr>
              <a:t>from</a:t>
            </a:r>
            <a:r>
              <a:rPr lang="de-AT" altLang="x-none" dirty="0">
                <a:ea typeface="ＭＳ Ｐゴシック" charset="-128"/>
              </a:rPr>
              <a:t> </a:t>
            </a:r>
            <a:r>
              <a:rPr lang="de-AT" altLang="x-none" dirty="0" err="1">
                <a:ea typeface="ＭＳ Ｐゴシック" charset="-128"/>
              </a:rPr>
              <a:t>experiment</a:t>
            </a:r>
            <a:endParaRPr lang="x-none" altLang="x-none" dirty="0">
              <a:ea typeface="ＭＳ Ｐゴシック" charset="-128"/>
            </a:endParaRPr>
          </a:p>
          <a:p>
            <a:endParaRPr lang="x-none" altLang="x-none" dirty="0">
              <a:ea typeface="ＭＳ Ｐゴシック" charset="-128"/>
            </a:endParaRPr>
          </a:p>
        </p:txBody>
      </p:sp>
      <p:sp>
        <p:nvSpPr>
          <p:cNvPr id="2457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DEAE07DD-9C46-B149-8C0D-00455E363C8C}" type="slidenum">
              <a:rPr lang="en-US" altLang="x-none" sz="1200">
                <a:latin typeface="Arial" charset="0"/>
              </a:rPr>
              <a:pPr/>
              <a:t>10</a:t>
            </a:fld>
            <a:endParaRPr lang="en-US" altLang="x-none" sz="1200">
              <a:latin typeface="Arial" charset="0"/>
            </a:endParaRPr>
          </a:p>
        </p:txBody>
      </p:sp>
    </p:spTree>
    <p:extLst>
      <p:ext uri="{BB962C8B-B14F-4D97-AF65-F5344CB8AC3E}">
        <p14:creationId xmlns:p14="http://schemas.microsoft.com/office/powerpoint/2010/main" val="11734946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AT" altLang="x-none" dirty="0">
                <a:ea typeface="ＭＳ Ｐゴシック" charset="-128"/>
              </a:rPr>
              <a:t>Add </a:t>
            </a:r>
            <a:r>
              <a:rPr lang="de-AT" altLang="x-none" dirty="0" err="1">
                <a:ea typeface="ＭＳ Ｐゴシック" charset="-128"/>
              </a:rPr>
              <a:t>data</a:t>
            </a:r>
            <a:r>
              <a:rPr lang="de-AT" altLang="x-none" dirty="0">
                <a:ea typeface="ＭＳ Ｐゴシック" charset="-128"/>
              </a:rPr>
              <a:t> </a:t>
            </a:r>
            <a:r>
              <a:rPr lang="de-AT" altLang="x-none" dirty="0" err="1">
                <a:ea typeface="ＭＳ Ｐゴシック" charset="-128"/>
              </a:rPr>
              <a:t>from</a:t>
            </a:r>
            <a:r>
              <a:rPr lang="de-AT" altLang="x-none" dirty="0">
                <a:ea typeface="ＭＳ Ｐゴシック" charset="-128"/>
              </a:rPr>
              <a:t> </a:t>
            </a:r>
            <a:r>
              <a:rPr lang="de-AT" altLang="x-none" dirty="0" err="1">
                <a:ea typeface="ＭＳ Ｐゴシック" charset="-128"/>
              </a:rPr>
              <a:t>experiment</a:t>
            </a:r>
            <a:endParaRPr lang="x-none" altLang="x-none" dirty="0">
              <a:ea typeface="ＭＳ Ｐゴシック" charset="-128"/>
            </a:endParaRPr>
          </a:p>
          <a:p>
            <a:endParaRPr lang="x-none" altLang="x-none" dirty="0">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50D18E3A-391D-594B-B350-854065E06861}" type="slidenum">
              <a:rPr lang="en-US" altLang="x-none" sz="1200">
                <a:latin typeface="Arial" charset="0"/>
              </a:rPr>
              <a:pPr/>
              <a:t>11</a:t>
            </a:fld>
            <a:endParaRPr lang="en-US" altLang="x-none" sz="1200">
              <a:latin typeface="Arial" charset="0"/>
            </a:endParaRPr>
          </a:p>
        </p:txBody>
      </p:sp>
    </p:spTree>
    <p:extLst>
      <p:ext uri="{BB962C8B-B14F-4D97-AF65-F5344CB8AC3E}">
        <p14:creationId xmlns:p14="http://schemas.microsoft.com/office/powerpoint/2010/main" val="17551598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noTextEdit="1"/>
          </p:cNvSpPr>
          <p:nvPr>
            <p:ph type="sldImg"/>
          </p:nvPr>
        </p:nvSpPr>
        <p:spPr>
          <a:ln/>
        </p:spPr>
      </p:sp>
      <p:sp>
        <p:nvSpPr>
          <p:cNvPr id="4301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4301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7B4EB6D2-49CC-3441-880F-B6D6DC104C2F}" type="slidenum">
              <a:rPr lang="en-US" altLang="x-none" sz="1200">
                <a:latin typeface="Arial" charset="0"/>
              </a:rPr>
              <a:pPr/>
              <a:t>12</a:t>
            </a:fld>
            <a:endParaRPr lang="en-US" altLang="x-none" sz="1200">
              <a:latin typeface="Arial" charset="0"/>
            </a:endParaRPr>
          </a:p>
        </p:txBody>
      </p:sp>
    </p:spTree>
    <p:extLst>
      <p:ext uri="{BB962C8B-B14F-4D97-AF65-F5344CB8AC3E}">
        <p14:creationId xmlns:p14="http://schemas.microsoft.com/office/powerpoint/2010/main" val="8599436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noTextEdit="1"/>
          </p:cNvSpPr>
          <p:nvPr>
            <p:ph type="sldImg"/>
          </p:nvPr>
        </p:nvSpPr>
        <p:spPr>
          <a:ln/>
        </p:spPr>
      </p:sp>
      <p:sp>
        <p:nvSpPr>
          <p:cNvPr id="4505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4505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6F58B9CD-021E-7743-8810-AE6DE642529E}" type="slidenum">
              <a:rPr lang="en-US" altLang="x-none" sz="1200">
                <a:latin typeface="Arial" charset="0"/>
              </a:rPr>
              <a:pPr/>
              <a:t>13</a:t>
            </a:fld>
            <a:endParaRPr lang="en-US" altLang="x-none" sz="1200">
              <a:latin typeface="Arial" charset="0"/>
            </a:endParaRPr>
          </a:p>
        </p:txBody>
      </p:sp>
    </p:spTree>
    <p:extLst>
      <p:ext uri="{BB962C8B-B14F-4D97-AF65-F5344CB8AC3E}">
        <p14:creationId xmlns:p14="http://schemas.microsoft.com/office/powerpoint/2010/main" val="19581543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noTextEdit="1"/>
          </p:cNvSpPr>
          <p:nvPr>
            <p:ph type="sldImg"/>
          </p:nvPr>
        </p:nvSpPr>
        <p:spPr>
          <a:ln/>
        </p:spPr>
      </p:sp>
      <p:sp>
        <p:nvSpPr>
          <p:cNvPr id="4710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4710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D3A0A4A9-8FA2-024F-9A46-8ED05C4F19EC}" type="slidenum">
              <a:rPr lang="en-US" altLang="x-none" sz="1200">
                <a:latin typeface="Arial" charset="0"/>
              </a:rPr>
              <a:pPr/>
              <a:t>14</a:t>
            </a:fld>
            <a:endParaRPr lang="en-US" altLang="x-none" sz="1200">
              <a:latin typeface="Arial" charset="0"/>
            </a:endParaRPr>
          </a:p>
        </p:txBody>
      </p:sp>
    </p:spTree>
    <p:extLst>
      <p:ext uri="{BB962C8B-B14F-4D97-AF65-F5344CB8AC3E}">
        <p14:creationId xmlns:p14="http://schemas.microsoft.com/office/powerpoint/2010/main" val="9374469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noTextEdit="1"/>
          </p:cNvSpPr>
          <p:nvPr>
            <p:ph type="sldImg"/>
          </p:nvPr>
        </p:nvSpPr>
        <p:spPr>
          <a:ln/>
        </p:spPr>
      </p:sp>
      <p:sp>
        <p:nvSpPr>
          <p:cNvPr id="4915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4915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561239B1-1B29-7347-BD80-7808EA4F9D8E}" type="slidenum">
              <a:rPr lang="en-US" altLang="x-none" sz="1200">
                <a:latin typeface="Arial" charset="0"/>
              </a:rPr>
              <a:pPr/>
              <a:t>15</a:t>
            </a:fld>
            <a:endParaRPr lang="en-US" altLang="x-none" sz="1200">
              <a:latin typeface="Arial" charset="0"/>
            </a:endParaRPr>
          </a:p>
        </p:txBody>
      </p:sp>
    </p:spTree>
    <p:extLst>
      <p:ext uri="{BB962C8B-B14F-4D97-AF65-F5344CB8AC3E}">
        <p14:creationId xmlns:p14="http://schemas.microsoft.com/office/powerpoint/2010/main" val="7085117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noTextEdit="1"/>
          </p:cNvSpPr>
          <p:nvPr>
            <p:ph type="sldImg"/>
          </p:nvPr>
        </p:nvSpPr>
        <p:spPr>
          <a:ln/>
        </p:spPr>
      </p:sp>
      <p:sp>
        <p:nvSpPr>
          <p:cNvPr id="5120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5120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13968FF8-EA5E-084F-9848-F9D1E80813D6}" type="slidenum">
              <a:rPr lang="en-US" altLang="x-none" sz="1200">
                <a:latin typeface="Arial" charset="0"/>
              </a:rPr>
              <a:pPr/>
              <a:t>16</a:t>
            </a:fld>
            <a:endParaRPr lang="en-US" altLang="x-none" sz="1200">
              <a:latin typeface="Arial" charset="0"/>
            </a:endParaRPr>
          </a:p>
        </p:txBody>
      </p:sp>
    </p:spTree>
    <p:extLst>
      <p:ext uri="{BB962C8B-B14F-4D97-AF65-F5344CB8AC3E}">
        <p14:creationId xmlns:p14="http://schemas.microsoft.com/office/powerpoint/2010/main" val="17989217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noTextEdit="1"/>
          </p:cNvSpPr>
          <p:nvPr>
            <p:ph type="sldImg"/>
          </p:nvPr>
        </p:nvSpPr>
        <p:spPr>
          <a:ln/>
        </p:spPr>
      </p:sp>
      <p:sp>
        <p:nvSpPr>
          <p:cNvPr id="5325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5325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0A5FC429-BB22-1844-B817-9EC90A03241C}" type="slidenum">
              <a:rPr lang="en-US" altLang="x-none" sz="1200">
                <a:latin typeface="Arial" charset="0"/>
              </a:rPr>
              <a:pPr/>
              <a:t>17</a:t>
            </a:fld>
            <a:endParaRPr lang="en-US" altLang="x-none" sz="1200">
              <a:latin typeface="Arial" charset="0"/>
            </a:endParaRPr>
          </a:p>
        </p:txBody>
      </p:sp>
    </p:spTree>
    <p:extLst>
      <p:ext uri="{BB962C8B-B14F-4D97-AF65-F5344CB8AC3E}">
        <p14:creationId xmlns:p14="http://schemas.microsoft.com/office/powerpoint/2010/main" val="9316026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noTextEdit="1"/>
          </p:cNvSpPr>
          <p:nvPr>
            <p:ph type="sldImg"/>
          </p:nvPr>
        </p:nvSpPr>
        <p:spPr>
          <a:ln/>
        </p:spPr>
      </p:sp>
      <p:sp>
        <p:nvSpPr>
          <p:cNvPr id="5529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5529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38E042E3-F40D-C247-859E-9F21A7E00673}" type="slidenum">
              <a:rPr lang="en-US" altLang="x-none" sz="1200">
                <a:latin typeface="Arial" charset="0"/>
              </a:rPr>
              <a:pPr/>
              <a:t>18</a:t>
            </a:fld>
            <a:endParaRPr lang="en-US" altLang="x-none" sz="1200">
              <a:latin typeface="Arial" charset="0"/>
            </a:endParaRPr>
          </a:p>
        </p:txBody>
      </p:sp>
    </p:spTree>
    <p:extLst>
      <p:ext uri="{BB962C8B-B14F-4D97-AF65-F5344CB8AC3E}">
        <p14:creationId xmlns:p14="http://schemas.microsoft.com/office/powerpoint/2010/main" val="19428448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noTextEdit="1"/>
          </p:cNvSpPr>
          <p:nvPr>
            <p:ph type="sldImg"/>
          </p:nvPr>
        </p:nvSpPr>
        <p:spPr>
          <a:ln/>
        </p:spPr>
      </p:sp>
      <p:sp>
        <p:nvSpPr>
          <p:cNvPr id="573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573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33A88AB-437F-E040-A479-8F4D2F4F8DD2}" type="slidenum">
              <a:rPr lang="en-US" altLang="x-none" sz="1200">
                <a:latin typeface="Arial" charset="0"/>
              </a:rPr>
              <a:pPr/>
              <a:t>19</a:t>
            </a:fld>
            <a:endParaRPr lang="en-US" altLang="x-none" sz="1200">
              <a:latin typeface="Arial" charset="0"/>
            </a:endParaRPr>
          </a:p>
        </p:txBody>
      </p:sp>
    </p:spTree>
    <p:extLst>
      <p:ext uri="{BB962C8B-B14F-4D97-AF65-F5344CB8AC3E}">
        <p14:creationId xmlns:p14="http://schemas.microsoft.com/office/powerpoint/2010/main" val="21138386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a:ln/>
        </p:spPr>
      </p:sp>
      <p:sp>
        <p:nvSpPr>
          <p:cNvPr id="819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819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AC515E3D-5C69-4242-ABEE-3530D4DD2A3C}" type="slidenum">
              <a:rPr lang="en-US" altLang="x-none" sz="1200">
                <a:latin typeface="Arial" charset="0"/>
              </a:rPr>
              <a:pPr/>
              <a:t>2</a:t>
            </a:fld>
            <a:endParaRPr lang="en-US" altLang="x-none" sz="1200">
              <a:latin typeface="Arial" charset="0"/>
            </a:endParaRPr>
          </a:p>
        </p:txBody>
      </p:sp>
    </p:spTree>
    <p:extLst>
      <p:ext uri="{BB962C8B-B14F-4D97-AF65-F5344CB8AC3E}">
        <p14:creationId xmlns:p14="http://schemas.microsoft.com/office/powerpoint/2010/main" val="15478640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noTextEdit="1"/>
          </p:cNvSpPr>
          <p:nvPr>
            <p:ph type="sldImg"/>
          </p:nvPr>
        </p:nvSpPr>
        <p:spPr>
          <a:ln/>
        </p:spPr>
      </p:sp>
      <p:sp>
        <p:nvSpPr>
          <p:cNvPr id="5939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5939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D7CD7A81-C92A-E74D-9E39-4403DE7ABA0C}" type="slidenum">
              <a:rPr lang="en-US" altLang="x-none" sz="1200">
                <a:latin typeface="Arial" charset="0"/>
              </a:rPr>
              <a:pPr/>
              <a:t>20</a:t>
            </a:fld>
            <a:endParaRPr lang="en-US" altLang="x-none" sz="1200">
              <a:latin typeface="Arial" charset="0"/>
            </a:endParaRPr>
          </a:p>
        </p:txBody>
      </p:sp>
    </p:spTree>
    <p:extLst>
      <p:ext uri="{BB962C8B-B14F-4D97-AF65-F5344CB8AC3E}">
        <p14:creationId xmlns:p14="http://schemas.microsoft.com/office/powerpoint/2010/main" val="15499372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noTextEdit="1"/>
          </p:cNvSpPr>
          <p:nvPr>
            <p:ph type="sldImg"/>
          </p:nvPr>
        </p:nvSpPr>
        <p:spPr>
          <a:ln/>
        </p:spPr>
      </p:sp>
      <p:sp>
        <p:nvSpPr>
          <p:cNvPr id="6144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6144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58E26568-F0C1-6D42-9489-D58ECF1B7E6E}" type="slidenum">
              <a:rPr lang="en-US" altLang="x-none" sz="1200">
                <a:latin typeface="Arial" charset="0"/>
              </a:rPr>
              <a:pPr/>
              <a:t>21</a:t>
            </a:fld>
            <a:endParaRPr lang="en-US" altLang="x-none" sz="1200">
              <a:latin typeface="Arial" charset="0"/>
            </a:endParaRPr>
          </a:p>
        </p:txBody>
      </p:sp>
    </p:spTree>
    <p:extLst>
      <p:ext uri="{BB962C8B-B14F-4D97-AF65-F5344CB8AC3E}">
        <p14:creationId xmlns:p14="http://schemas.microsoft.com/office/powerpoint/2010/main" val="7820924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noTextEdit="1"/>
          </p:cNvSpPr>
          <p:nvPr>
            <p:ph type="sldImg"/>
          </p:nvPr>
        </p:nvSpPr>
        <p:spPr>
          <a:ln/>
        </p:spPr>
      </p:sp>
      <p:sp>
        <p:nvSpPr>
          <p:cNvPr id="6349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6349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E2C4AA9A-BD2E-AF41-8BCD-C75B88A157AF}" type="slidenum">
              <a:rPr lang="en-US" altLang="x-none" sz="1200">
                <a:latin typeface="Arial" charset="0"/>
              </a:rPr>
              <a:pPr/>
              <a:t>22</a:t>
            </a:fld>
            <a:endParaRPr lang="en-US" altLang="x-none" sz="1200">
              <a:latin typeface="Arial" charset="0"/>
            </a:endParaRPr>
          </a:p>
        </p:txBody>
      </p:sp>
    </p:spTree>
    <p:extLst>
      <p:ext uri="{BB962C8B-B14F-4D97-AF65-F5344CB8AC3E}">
        <p14:creationId xmlns:p14="http://schemas.microsoft.com/office/powerpoint/2010/main" val="18029476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noTextEdit="1"/>
          </p:cNvSpPr>
          <p:nvPr>
            <p:ph type="sldImg"/>
          </p:nvPr>
        </p:nvSpPr>
        <p:spPr>
          <a:ln/>
        </p:spPr>
      </p:sp>
      <p:sp>
        <p:nvSpPr>
          <p:cNvPr id="6553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6553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95D1B40C-1156-D049-8D04-83F9CF1023FB}" type="slidenum">
              <a:rPr lang="en-US" altLang="x-none" sz="1200">
                <a:latin typeface="Arial" charset="0"/>
              </a:rPr>
              <a:pPr/>
              <a:t>23</a:t>
            </a:fld>
            <a:endParaRPr lang="en-US" altLang="x-none" sz="1200">
              <a:latin typeface="Arial" charset="0"/>
            </a:endParaRPr>
          </a:p>
        </p:txBody>
      </p:sp>
    </p:spTree>
    <p:extLst>
      <p:ext uri="{BB962C8B-B14F-4D97-AF65-F5344CB8AC3E}">
        <p14:creationId xmlns:p14="http://schemas.microsoft.com/office/powerpoint/2010/main" val="7757365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noTextEdit="1"/>
          </p:cNvSpPr>
          <p:nvPr>
            <p:ph type="sldImg"/>
          </p:nvPr>
        </p:nvSpPr>
        <p:spPr>
          <a:ln/>
        </p:spPr>
      </p:sp>
      <p:sp>
        <p:nvSpPr>
          <p:cNvPr id="6758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6758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505F641-AB45-1A41-9F38-174ACAE7CC7D}" type="slidenum">
              <a:rPr lang="en-US" altLang="x-none" sz="1200">
                <a:latin typeface="Arial" charset="0"/>
              </a:rPr>
              <a:pPr/>
              <a:t>24</a:t>
            </a:fld>
            <a:endParaRPr lang="en-US" altLang="x-none" sz="1200">
              <a:latin typeface="Arial" charset="0"/>
            </a:endParaRPr>
          </a:p>
        </p:txBody>
      </p:sp>
    </p:spTree>
    <p:extLst>
      <p:ext uri="{BB962C8B-B14F-4D97-AF65-F5344CB8AC3E}">
        <p14:creationId xmlns:p14="http://schemas.microsoft.com/office/powerpoint/2010/main" val="4946131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noTextEdit="1"/>
          </p:cNvSpPr>
          <p:nvPr>
            <p:ph type="sldImg"/>
          </p:nvPr>
        </p:nvSpPr>
        <p:spPr>
          <a:ln/>
        </p:spPr>
      </p:sp>
      <p:sp>
        <p:nvSpPr>
          <p:cNvPr id="6963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6963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A61D2134-E3CA-1D4A-B1E1-047EFAE90F58}" type="slidenum">
              <a:rPr lang="en-US" altLang="x-none" sz="1200">
                <a:latin typeface="Arial" charset="0"/>
              </a:rPr>
              <a:pPr/>
              <a:t>25</a:t>
            </a:fld>
            <a:endParaRPr lang="en-US" altLang="x-none" sz="1200">
              <a:latin typeface="Arial" charset="0"/>
            </a:endParaRPr>
          </a:p>
        </p:txBody>
      </p:sp>
    </p:spTree>
    <p:extLst>
      <p:ext uri="{BB962C8B-B14F-4D97-AF65-F5344CB8AC3E}">
        <p14:creationId xmlns:p14="http://schemas.microsoft.com/office/powerpoint/2010/main" val="733036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Slide Image Placeholder 1"/>
          <p:cNvSpPr>
            <a:spLocks noGrp="1" noRot="1" noChangeAspect="1" noTextEdit="1"/>
          </p:cNvSpPr>
          <p:nvPr>
            <p:ph type="sldImg"/>
          </p:nvPr>
        </p:nvSpPr>
        <p:spPr>
          <a:ln/>
        </p:spPr>
      </p:sp>
      <p:sp>
        <p:nvSpPr>
          <p:cNvPr id="1024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1024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23563AC1-29FB-3942-BCD3-E5F73E63326E}" type="slidenum">
              <a:rPr lang="en-US" altLang="x-none" sz="1200">
                <a:latin typeface="Arial" charset="0"/>
              </a:rPr>
              <a:pPr/>
              <a:t>3</a:t>
            </a:fld>
            <a:endParaRPr lang="en-US" altLang="x-none" sz="1200">
              <a:latin typeface="Arial" charset="0"/>
            </a:endParaRPr>
          </a:p>
        </p:txBody>
      </p:sp>
    </p:spTree>
    <p:extLst>
      <p:ext uri="{BB962C8B-B14F-4D97-AF65-F5344CB8AC3E}">
        <p14:creationId xmlns:p14="http://schemas.microsoft.com/office/powerpoint/2010/main" val="15450407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Slide Image Placeholder 1"/>
          <p:cNvSpPr>
            <a:spLocks noGrp="1" noRot="1" noChangeAspect="1" noTextEdit="1"/>
          </p:cNvSpPr>
          <p:nvPr>
            <p:ph type="sldImg"/>
          </p:nvPr>
        </p:nvSpPr>
        <p:spPr>
          <a:ln/>
        </p:spPr>
      </p:sp>
      <p:sp>
        <p:nvSpPr>
          <p:cNvPr id="1229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1229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815238E-0F39-224E-9F04-71C72D4C39FE}" type="slidenum">
              <a:rPr lang="en-US" altLang="x-none" sz="1200">
                <a:latin typeface="Arial" charset="0"/>
              </a:rPr>
              <a:pPr/>
              <a:t>4</a:t>
            </a:fld>
            <a:endParaRPr lang="en-US" altLang="x-none" sz="1200">
              <a:latin typeface="Arial" charset="0"/>
            </a:endParaRPr>
          </a:p>
        </p:txBody>
      </p:sp>
    </p:spTree>
    <p:extLst>
      <p:ext uri="{BB962C8B-B14F-4D97-AF65-F5344CB8AC3E}">
        <p14:creationId xmlns:p14="http://schemas.microsoft.com/office/powerpoint/2010/main" val="1136269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noTextEdit="1"/>
          </p:cNvSpPr>
          <p:nvPr>
            <p:ph type="sldImg"/>
          </p:nvPr>
        </p:nvSpPr>
        <p:spPr>
          <a:ln/>
        </p:spPr>
      </p:sp>
      <p:sp>
        <p:nvSpPr>
          <p:cNvPr id="1433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1433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FBFA04B6-9F34-6047-A00C-C518E1ED15E5}" type="slidenum">
              <a:rPr lang="en-US" altLang="x-none" sz="1200">
                <a:latin typeface="Arial" charset="0"/>
              </a:rPr>
              <a:pPr/>
              <a:t>5</a:t>
            </a:fld>
            <a:endParaRPr lang="en-US" altLang="x-none" sz="1200">
              <a:latin typeface="Arial" charset="0"/>
            </a:endParaRPr>
          </a:p>
        </p:txBody>
      </p:sp>
    </p:spTree>
    <p:extLst>
      <p:ext uri="{BB962C8B-B14F-4D97-AF65-F5344CB8AC3E}">
        <p14:creationId xmlns:p14="http://schemas.microsoft.com/office/powerpoint/2010/main" val="14104859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379F8F8D-57F5-0842-AD21-C33A28E300FA}" type="slidenum">
              <a:rPr lang="en-US" altLang="x-none" sz="1200">
                <a:latin typeface="Arial" charset="0"/>
              </a:rPr>
              <a:pPr/>
              <a:t>6</a:t>
            </a:fld>
            <a:endParaRPr lang="en-US" altLang="x-none" sz="1200">
              <a:latin typeface="Arial" charset="0"/>
            </a:endParaRPr>
          </a:p>
        </p:txBody>
      </p:sp>
    </p:spTree>
    <p:extLst>
      <p:ext uri="{BB962C8B-B14F-4D97-AF65-F5344CB8AC3E}">
        <p14:creationId xmlns:p14="http://schemas.microsoft.com/office/powerpoint/2010/main" val="12768930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a:ln/>
        </p:spPr>
      </p:sp>
      <p:sp>
        <p:nvSpPr>
          <p:cNvPr id="1843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AT" altLang="x-none" dirty="0">
                <a:ea typeface="ＭＳ Ｐゴシック" charset="-128"/>
              </a:rPr>
              <a:t>Add </a:t>
            </a:r>
            <a:r>
              <a:rPr lang="de-AT" altLang="x-none" dirty="0" err="1">
                <a:ea typeface="ＭＳ Ｐゴシック" charset="-128"/>
              </a:rPr>
              <a:t>data</a:t>
            </a:r>
            <a:r>
              <a:rPr lang="de-AT" altLang="x-none" dirty="0">
                <a:ea typeface="ＭＳ Ｐゴシック" charset="-128"/>
              </a:rPr>
              <a:t> </a:t>
            </a:r>
            <a:r>
              <a:rPr lang="de-AT" altLang="x-none" dirty="0" err="1">
                <a:ea typeface="ＭＳ Ｐゴシック" charset="-128"/>
              </a:rPr>
              <a:t>from</a:t>
            </a:r>
            <a:r>
              <a:rPr lang="de-AT" altLang="x-none" dirty="0">
                <a:ea typeface="ＭＳ Ｐゴシック" charset="-128"/>
              </a:rPr>
              <a:t> </a:t>
            </a:r>
            <a:r>
              <a:rPr lang="de-AT" altLang="x-none" dirty="0" err="1">
                <a:ea typeface="ＭＳ Ｐゴシック" charset="-128"/>
              </a:rPr>
              <a:t>experiment</a:t>
            </a:r>
            <a:endParaRPr lang="x-none" altLang="x-none" dirty="0">
              <a:ea typeface="ＭＳ Ｐゴシック" charset="-128"/>
            </a:endParaRPr>
          </a:p>
          <a:p>
            <a:endParaRPr lang="x-none" altLang="x-none" dirty="0">
              <a:ea typeface="ＭＳ Ｐゴシック" charset="-128"/>
            </a:endParaRPr>
          </a:p>
        </p:txBody>
      </p:sp>
      <p:sp>
        <p:nvSpPr>
          <p:cNvPr id="1843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2A5C1441-3C62-E441-8E1F-BAF8BBA5ECAF}" type="slidenum">
              <a:rPr lang="en-US" altLang="x-none" sz="1200">
                <a:latin typeface="Arial" charset="0"/>
              </a:rPr>
              <a:pPr/>
              <a:t>7</a:t>
            </a:fld>
            <a:endParaRPr lang="en-US" altLang="x-none" sz="1200">
              <a:latin typeface="Arial" charset="0"/>
            </a:endParaRPr>
          </a:p>
        </p:txBody>
      </p:sp>
    </p:spTree>
    <p:extLst>
      <p:ext uri="{BB962C8B-B14F-4D97-AF65-F5344CB8AC3E}">
        <p14:creationId xmlns:p14="http://schemas.microsoft.com/office/powerpoint/2010/main" val="659228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AT" altLang="x-none" dirty="0">
                <a:ea typeface="ＭＳ Ｐゴシック" charset="-128"/>
              </a:rPr>
              <a:t>Add </a:t>
            </a:r>
            <a:r>
              <a:rPr lang="de-AT" altLang="x-none" dirty="0" err="1">
                <a:ea typeface="ＭＳ Ｐゴシック" charset="-128"/>
              </a:rPr>
              <a:t>data</a:t>
            </a:r>
            <a:r>
              <a:rPr lang="de-AT" altLang="x-none" dirty="0">
                <a:ea typeface="ＭＳ Ｐゴシック" charset="-128"/>
              </a:rPr>
              <a:t> </a:t>
            </a:r>
            <a:r>
              <a:rPr lang="de-AT" altLang="x-none" dirty="0" err="1">
                <a:ea typeface="ＭＳ Ｐゴシック" charset="-128"/>
              </a:rPr>
              <a:t>from</a:t>
            </a:r>
            <a:r>
              <a:rPr lang="de-AT" altLang="x-none" dirty="0">
                <a:ea typeface="ＭＳ Ｐゴシック" charset="-128"/>
              </a:rPr>
              <a:t> </a:t>
            </a:r>
            <a:r>
              <a:rPr lang="de-AT" altLang="x-none" dirty="0" err="1">
                <a:ea typeface="ＭＳ Ｐゴシック" charset="-128"/>
              </a:rPr>
              <a:t>experiment</a:t>
            </a:r>
            <a:endParaRPr lang="x-none" altLang="x-none" dirty="0">
              <a:ea typeface="ＭＳ Ｐゴシック" charset="-128"/>
            </a:endParaRPr>
          </a:p>
          <a:p>
            <a:endParaRPr lang="x-none" altLang="x-none" dirty="0">
              <a:ea typeface="ＭＳ Ｐゴシック" charset="-128"/>
            </a:endParaRPr>
          </a:p>
        </p:txBody>
      </p:sp>
      <p:sp>
        <p:nvSpPr>
          <p:cNvPr id="2048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DDA750A2-0211-6242-8488-86D6519680FD}" type="slidenum">
              <a:rPr lang="en-US" altLang="x-none" sz="1200">
                <a:latin typeface="Arial" charset="0"/>
              </a:rPr>
              <a:pPr/>
              <a:t>8</a:t>
            </a:fld>
            <a:endParaRPr lang="en-US" altLang="x-none" sz="1200">
              <a:latin typeface="Arial" charset="0"/>
            </a:endParaRPr>
          </a:p>
        </p:txBody>
      </p:sp>
    </p:spTree>
    <p:extLst>
      <p:ext uri="{BB962C8B-B14F-4D97-AF65-F5344CB8AC3E}">
        <p14:creationId xmlns:p14="http://schemas.microsoft.com/office/powerpoint/2010/main" val="2909611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noTextEdit="1"/>
          </p:cNvSpPr>
          <p:nvPr>
            <p:ph type="sldImg"/>
          </p:nvPr>
        </p:nvSpPr>
        <p:spPr>
          <a:ln/>
        </p:spPr>
      </p:sp>
      <p:sp>
        <p:nvSpPr>
          <p:cNvPr id="2253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AT" altLang="x-none" dirty="0">
                <a:ea typeface="ＭＳ Ｐゴシック" charset="-128"/>
              </a:rPr>
              <a:t>Add </a:t>
            </a:r>
            <a:r>
              <a:rPr lang="de-AT" altLang="x-none" dirty="0" err="1">
                <a:ea typeface="ＭＳ Ｐゴシック" charset="-128"/>
              </a:rPr>
              <a:t>data</a:t>
            </a:r>
            <a:r>
              <a:rPr lang="de-AT" altLang="x-none" dirty="0">
                <a:ea typeface="ＭＳ Ｐゴシック" charset="-128"/>
              </a:rPr>
              <a:t> </a:t>
            </a:r>
            <a:r>
              <a:rPr lang="de-AT" altLang="x-none" dirty="0" err="1">
                <a:ea typeface="ＭＳ Ｐゴシック" charset="-128"/>
              </a:rPr>
              <a:t>from</a:t>
            </a:r>
            <a:r>
              <a:rPr lang="de-AT" altLang="x-none" dirty="0">
                <a:ea typeface="ＭＳ Ｐゴシック" charset="-128"/>
              </a:rPr>
              <a:t> </a:t>
            </a:r>
            <a:r>
              <a:rPr lang="de-AT" altLang="x-none" dirty="0" err="1">
                <a:ea typeface="ＭＳ Ｐゴシック" charset="-128"/>
              </a:rPr>
              <a:t>experiment</a:t>
            </a:r>
            <a:endParaRPr lang="x-none" altLang="x-none" dirty="0">
              <a:ea typeface="ＭＳ Ｐゴシック" charset="-128"/>
            </a:endParaRPr>
          </a:p>
          <a:p>
            <a:endParaRPr lang="x-none" altLang="x-none" dirty="0">
              <a:ea typeface="ＭＳ Ｐゴシック" charset="-128"/>
            </a:endParaRPr>
          </a:p>
        </p:txBody>
      </p:sp>
      <p:sp>
        <p:nvSpPr>
          <p:cNvPr id="2253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DEAE9AF4-305C-C54B-90EC-F9D419AEE2D0}" type="slidenum">
              <a:rPr lang="en-US" altLang="x-none" sz="1200">
                <a:latin typeface="Arial" charset="0"/>
              </a:rPr>
              <a:pPr/>
              <a:t>9</a:t>
            </a:fld>
            <a:endParaRPr lang="en-US" altLang="x-none" sz="1200">
              <a:latin typeface="Arial" charset="0"/>
            </a:endParaRPr>
          </a:p>
        </p:txBody>
      </p:sp>
    </p:spTree>
    <p:extLst>
      <p:ext uri="{BB962C8B-B14F-4D97-AF65-F5344CB8AC3E}">
        <p14:creationId xmlns:p14="http://schemas.microsoft.com/office/powerpoint/2010/main" val="1300967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0" y="6661150"/>
            <a:ext cx="990600" cy="20637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r>
              <a:rPr lang="de-DE" altLang="en-US" sz="1000">
                <a:solidFill>
                  <a:srgbClr val="FFFFFF"/>
                </a:solidFill>
                <a:latin typeface="Calibri" charset="0"/>
              </a:rPr>
              <a:t>© WU IMS </a:t>
            </a:r>
            <a:endParaRPr lang="en-US" altLang="en-US" sz="1000">
              <a:solidFill>
                <a:srgbClr val="FFFFFF"/>
              </a:solidFill>
              <a:latin typeface="Calibri" charset="0"/>
            </a:endParaRPr>
          </a:p>
        </p:txBody>
      </p:sp>
      <p:sp>
        <p:nvSpPr>
          <p:cNvPr id="2" name="Title 1"/>
          <p:cNvSpPr>
            <a:spLocks noGrp="1"/>
          </p:cNvSpPr>
          <p:nvPr>
            <p:ph type="title"/>
          </p:nvPr>
        </p:nvSpPr>
        <p:spPr/>
        <p:txBody>
          <a:bodyPr/>
          <a:lstStyle>
            <a:lvl1pPr>
              <a:defRPr>
                <a:latin typeface="Calibri" pitchFamily="34"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8534400" y="6619875"/>
            <a:ext cx="609600" cy="238125"/>
          </a:xfrm>
        </p:spPr>
        <p:txBody>
          <a:bodyPr/>
          <a:lstStyle>
            <a:lvl1pPr>
              <a:defRPr sz="1400" b="1"/>
            </a:lvl1pPr>
          </a:lstStyle>
          <a:p>
            <a:fld id="{B480994E-7D5A-7141-ADAE-5DB4ADF42F98}" type="slidenum">
              <a:rPr lang="en-US" altLang="en-US"/>
              <a:pPr/>
              <a:t>‹#›</a:t>
            </a:fld>
            <a:endParaRPr lang="en-US" altLang="en-US"/>
          </a:p>
        </p:txBody>
      </p:sp>
    </p:spTree>
    <p:extLst>
      <p:ext uri="{BB962C8B-B14F-4D97-AF65-F5344CB8AC3E}">
        <p14:creationId xmlns:p14="http://schemas.microsoft.com/office/powerpoint/2010/main" val="537180404"/>
      </p:ext>
    </p:extLst>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0424A349-BF72-EB41-8B9C-FDE01CB3008F}"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369798040"/>
      </p:ext>
    </p:extLst>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A03414B6-AEBC-EC4A-A733-1BF2B78F6623}"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377983862"/>
      </p:ext>
    </p:extLst>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6E659CEB-F043-A74E-A105-A551A0F1D097}"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457200" y="0"/>
            <a:ext cx="8229600" cy="838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706562"/>
            <a:ext cx="4040188"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0668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706562"/>
            <a:ext cx="4041775"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518140808"/>
      </p:ext>
    </p:extLst>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52C1C63D-20A9-434B-A822-126A40BD1F47}"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4"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346371471"/>
      </p:ext>
    </p:extLst>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2A205C60-DD8F-FF40-878D-2237FAD25768}"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3"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784629727"/>
      </p:ext>
    </p:extLst>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44DE09EC-9946-FB40-AAB8-AB0D6F30DCC4}"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685800" y="152400"/>
            <a:ext cx="7772400" cy="762000"/>
          </a:xfrm>
        </p:spPr>
        <p:txBody>
          <a:bodyPr/>
          <a:lstStyle/>
          <a:p>
            <a:r>
              <a:rPr lang="en-US"/>
              <a:t>Click to edit Master title style</a:t>
            </a:r>
          </a:p>
        </p:txBody>
      </p:sp>
      <p:sp>
        <p:nvSpPr>
          <p:cNvPr id="3" name="Text Placeholder 2"/>
          <p:cNvSpPr>
            <a:spLocks noGrp="1"/>
          </p:cNvSpPr>
          <p:nvPr>
            <p:ph type="body" sz="half" idx="1"/>
          </p:nvPr>
        </p:nvSpPr>
        <p:spPr>
          <a:xfrm>
            <a:off x="533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367724040"/>
      </p:ext>
    </p:extLst>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74D342B8-51E9-B740-B2C8-04233ED7D96E}"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sz="quarter"/>
          </p:nvPr>
        </p:nvSpPr>
        <p:spPr>
          <a:xfrm>
            <a:off x="685800" y="152400"/>
            <a:ext cx="7772400" cy="762000"/>
          </a:xfrm>
        </p:spPr>
        <p:txBody>
          <a:bodyPr/>
          <a:lstStyle/>
          <a:p>
            <a:r>
              <a:rPr lang="en-US"/>
              <a:t>Click to edit Master title style</a:t>
            </a:r>
          </a:p>
        </p:txBody>
      </p:sp>
      <p:sp>
        <p:nvSpPr>
          <p:cNvPr id="3" name="Content Placeholder 2"/>
          <p:cNvSpPr>
            <a:spLocks noGrp="1"/>
          </p:cNvSpPr>
          <p:nvPr>
            <p:ph sz="quarter" idx="1"/>
          </p:nvPr>
        </p:nvSpPr>
        <p:spPr>
          <a:xfrm>
            <a:off x="533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33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724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2027487861"/>
      </p:ext>
    </p:extLst>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ChangeArrowheads="1"/>
          </p:cNvSpPr>
          <p:nvPr userDrawn="1"/>
        </p:nvSpPr>
        <p:spPr bwMode="auto">
          <a:xfrm>
            <a:off x="0" y="6705600"/>
            <a:ext cx="9144000" cy="152400"/>
          </a:xfrm>
          <a:prstGeom prst="rect">
            <a:avLst/>
          </a:prstGeom>
          <a:solidFill>
            <a:srgbClr val="102863"/>
          </a:solidFill>
          <a:ln w="9525">
            <a:solidFill>
              <a:srgbClr val="005F3B"/>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27" name="Line 4"/>
          <p:cNvSpPr>
            <a:spLocks noChangeShapeType="1"/>
          </p:cNvSpPr>
          <p:nvPr/>
        </p:nvSpPr>
        <p:spPr bwMode="auto">
          <a:xfrm>
            <a:off x="533400" y="990600"/>
            <a:ext cx="8077200" cy="0"/>
          </a:xfrm>
          <a:prstGeom prst="line">
            <a:avLst/>
          </a:prstGeom>
          <a:noFill/>
          <a:ln w="34925">
            <a:solidFill>
              <a:srgbClr val="10286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8" name="Rectangle 5"/>
          <p:cNvSpPr>
            <a:spLocks noGrp="1" noChangeArrowheads="1"/>
          </p:cNvSpPr>
          <p:nvPr>
            <p:ph type="title"/>
          </p:nvPr>
        </p:nvSpPr>
        <p:spPr bwMode="auto">
          <a:xfrm>
            <a:off x="685800" y="1524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1" compatLnSpc="1">
            <a:prstTxWarp prst="textNoShape">
              <a:avLst/>
            </a:prstTxWarp>
          </a:bodyPr>
          <a:lstStyle/>
          <a:p>
            <a:pPr lvl="0"/>
            <a:r>
              <a:rPr lang="en-US" altLang="en-US"/>
              <a:t>Click to edit Master title style</a:t>
            </a:r>
          </a:p>
        </p:txBody>
      </p:sp>
      <p:sp>
        <p:nvSpPr>
          <p:cNvPr id="1029" name="Rectangle 7"/>
          <p:cNvSpPr>
            <a:spLocks noGrp="1" noChangeArrowheads="1"/>
          </p:cNvSpPr>
          <p:nvPr>
            <p:ph type="body" idx="1"/>
          </p:nvPr>
        </p:nvSpPr>
        <p:spPr bwMode="auto">
          <a:xfrm>
            <a:off x="533400" y="1066800"/>
            <a:ext cx="82296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2"/>
          <p:cNvSpPr>
            <a:spLocks noChangeArrowheads="1"/>
          </p:cNvSpPr>
          <p:nvPr userDrawn="1"/>
        </p:nvSpPr>
        <p:spPr bwMode="auto">
          <a:xfrm>
            <a:off x="0" y="6629400"/>
            <a:ext cx="9144000" cy="76200"/>
          </a:xfrm>
          <a:prstGeom prst="rect">
            <a:avLst/>
          </a:prstGeom>
          <a:solidFill>
            <a:srgbClr val="658CBF"/>
          </a:solidFill>
          <a:ln w="9525">
            <a:solidFill>
              <a:srgbClr val="658CBF"/>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31" name="Line 4"/>
          <p:cNvSpPr>
            <a:spLocks noChangeShapeType="1"/>
          </p:cNvSpPr>
          <p:nvPr userDrawn="1"/>
        </p:nvSpPr>
        <p:spPr bwMode="auto">
          <a:xfrm>
            <a:off x="533400" y="958850"/>
            <a:ext cx="8077200" cy="0"/>
          </a:xfrm>
          <a:prstGeom prst="line">
            <a:avLst/>
          </a:prstGeom>
          <a:noFill/>
          <a:ln w="34925">
            <a:solidFill>
              <a:srgbClr val="658CB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6"/>
          <p:cNvSpPr>
            <a:spLocks noGrp="1" noChangeArrowheads="1"/>
          </p:cNvSpPr>
          <p:nvPr>
            <p:ph type="sldNum" sz="quarter" idx="4"/>
          </p:nvPr>
        </p:nvSpPr>
        <p:spPr>
          <a:xfrm>
            <a:off x="0" y="6661150"/>
            <a:ext cx="990600" cy="206375"/>
          </a:xfrm>
          <a:prstGeom prst="rect">
            <a:avLst/>
          </a:prstGeom>
        </p:spPr>
        <p:txBody>
          <a:bodyPr vert="horz" wrap="square" lIns="91440" tIns="45720" rIns="91440" bIns="45720" numCol="1" anchor="t" anchorCtr="0" compatLnSpc="1">
            <a:prstTxWarp prst="textNoShape">
              <a:avLst/>
            </a:prstTxWarp>
          </a:bodyPr>
          <a:lstStyle>
            <a:lvl1pPr>
              <a:defRPr sz="1000">
                <a:solidFill>
                  <a:srgbClr val="FFFFFF"/>
                </a:solidFill>
                <a:latin typeface="Calibri" charset="0"/>
              </a:defRPr>
            </a:lvl1pPr>
          </a:lstStyle>
          <a:p>
            <a:r>
              <a:rPr lang="de-DE" altLang="en-US"/>
              <a:t>© WU IMS </a:t>
            </a:r>
            <a:endParaRPr lang="en-US" altLang="en-US"/>
          </a:p>
        </p:txBody>
      </p:sp>
    </p:spTree>
  </p:cSld>
  <p:clrMap bg1="lt1" tx1="dk1" bg2="lt2" tx2="dk2" accent1="accent1" accent2="accent2" accent3="accent3" accent4="accent4" accent5="accent5" accent6="accent6" hlink="hlink" folHlink="folHlink"/>
  <p:sldLayoutIdLst>
    <p:sldLayoutId id="2147485555" r:id="rId1"/>
    <p:sldLayoutId id="2147485556" r:id="rId2"/>
    <p:sldLayoutId id="2147485557" r:id="rId3"/>
    <p:sldLayoutId id="2147485558" r:id="rId4"/>
    <p:sldLayoutId id="2147485559" r:id="rId5"/>
    <p:sldLayoutId id="2147485560" r:id="rId6"/>
    <p:sldLayoutId id="2147485561" r:id="rId7"/>
    <p:sldLayoutId id="2147485562" r:id="rId8"/>
  </p:sldLayoutIdLst>
  <p:transition spd="med">
    <p:wipe dir="r"/>
  </p:transition>
  <p:hf hdr="0" ftr="0" dt="0"/>
  <p:txStyles>
    <p:titleStyle>
      <a:lvl1pPr algn="ctr" rtl="0" eaLnBrk="0" fontAlgn="base" hangingPunct="0">
        <a:spcBef>
          <a:spcPct val="0"/>
        </a:spcBef>
        <a:spcAft>
          <a:spcPct val="0"/>
        </a:spcAft>
        <a:defRPr sz="4000">
          <a:solidFill>
            <a:srgbClr val="1A1718"/>
          </a:solidFill>
          <a:latin typeface="Calibri" pitchFamily="34" charset="0"/>
          <a:ea typeface="MS PGothic" panose="020B0600070205080204" pitchFamily="34" charset="-128"/>
          <a:cs typeface="ＭＳ Ｐゴシック" charset="0"/>
        </a:defRPr>
      </a:lvl1pPr>
      <a:lvl2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2pPr>
      <a:lvl3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3pPr>
      <a:lvl4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4pPr>
      <a:lvl5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5pPr>
      <a:lvl6pPr marL="457200" algn="ctr" rtl="0" eaLnBrk="1" fontAlgn="base" hangingPunct="1">
        <a:spcBef>
          <a:spcPct val="0"/>
        </a:spcBef>
        <a:spcAft>
          <a:spcPct val="0"/>
        </a:spcAft>
        <a:defRPr sz="4000">
          <a:solidFill>
            <a:srgbClr val="7D0000"/>
          </a:solidFill>
          <a:latin typeface="Times New Roman" pitchFamily="18" charset="0"/>
        </a:defRPr>
      </a:lvl6pPr>
      <a:lvl7pPr marL="914400" algn="ctr" rtl="0" eaLnBrk="1" fontAlgn="base" hangingPunct="1">
        <a:spcBef>
          <a:spcPct val="0"/>
        </a:spcBef>
        <a:spcAft>
          <a:spcPct val="0"/>
        </a:spcAft>
        <a:defRPr sz="4000">
          <a:solidFill>
            <a:srgbClr val="7D0000"/>
          </a:solidFill>
          <a:latin typeface="Times New Roman" pitchFamily="18" charset="0"/>
        </a:defRPr>
      </a:lvl7pPr>
      <a:lvl8pPr marL="1371600" algn="ctr" rtl="0" eaLnBrk="1" fontAlgn="base" hangingPunct="1">
        <a:spcBef>
          <a:spcPct val="0"/>
        </a:spcBef>
        <a:spcAft>
          <a:spcPct val="0"/>
        </a:spcAft>
        <a:defRPr sz="4000">
          <a:solidFill>
            <a:srgbClr val="7D0000"/>
          </a:solidFill>
          <a:latin typeface="Times New Roman" pitchFamily="18" charset="0"/>
        </a:defRPr>
      </a:lvl8pPr>
      <a:lvl9pPr marL="1828800" algn="ctr" rtl="0" eaLnBrk="1" fontAlgn="base" hangingPunct="1">
        <a:spcBef>
          <a:spcPct val="0"/>
        </a:spcBef>
        <a:spcAft>
          <a:spcPct val="0"/>
        </a:spcAft>
        <a:defRPr sz="4000">
          <a:solidFill>
            <a:srgbClr val="7D0000"/>
          </a:solidFill>
          <a:latin typeface="Times New Roman" pitchFamily="18" charset="0"/>
        </a:defRPr>
      </a:lvl9pPr>
    </p:titleStyle>
    <p:body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24</a:t>
            </a:r>
          </a:p>
        </p:txBody>
      </p:sp>
      <p:sp>
        <p:nvSpPr>
          <p:cNvPr id="5122" name="Rectangle 3"/>
          <p:cNvSpPr>
            <a:spLocks noGrp="1" noChangeArrowheads="1"/>
          </p:cNvSpPr>
          <p:nvPr>
            <p:ph idx="1"/>
          </p:nvPr>
        </p:nvSpPr>
        <p:spPr>
          <a:xfrm>
            <a:off x="152400" y="990600"/>
            <a:ext cx="8991600" cy="5410200"/>
          </a:xfrm>
        </p:spPr>
        <p:txBody>
          <a:bodyPr/>
          <a:lstStyle/>
          <a:p>
            <a:pPr eaLnBrk="1" hangingPunct="1">
              <a:lnSpc>
                <a:spcPct val="80000"/>
              </a:lnSpc>
            </a:pPr>
            <a:endParaRPr lang="en-US" altLang="x-none" dirty="0">
              <a:latin typeface="Calibri" charset="0"/>
              <a:ea typeface="ＭＳ Ｐゴシック" charset="-128"/>
            </a:endParaRPr>
          </a:p>
          <a:p>
            <a:pPr eaLnBrk="1" hangingPunct="1">
              <a:lnSpc>
                <a:spcPct val="80000"/>
              </a:lnSpc>
            </a:pPr>
            <a:r>
              <a:rPr lang="en-US" altLang="x-none" b="1" dirty="0">
                <a:latin typeface="Calibri" charset="0"/>
                <a:ea typeface="ＭＳ Ｐゴシック" charset="-128"/>
              </a:rPr>
              <a:t>Chain Store game</a:t>
            </a:r>
          </a:p>
          <a:p>
            <a:pPr marL="971550" lvl="1" indent="-514350" eaLnBrk="1" hangingPunct="1">
              <a:lnSpc>
                <a:spcPct val="80000"/>
              </a:lnSpc>
              <a:buFont typeface="Times New Roman" charset="0"/>
              <a:buAutoNum type="alphaLcParenR"/>
            </a:pPr>
            <a:r>
              <a:rPr lang="en-US" altLang="x-none" dirty="0">
                <a:latin typeface="Calibri" charset="0"/>
                <a:ea typeface="ＭＳ Ｐゴシック" charset="-128"/>
              </a:rPr>
              <a:t>Derive the subgame perfect Nash equilibrium of this game (the basic game with one incumbent and X potential entrants). Are there more Nash equilibria which are not subgame perfect?</a:t>
            </a:r>
          </a:p>
          <a:p>
            <a:pPr marL="971550" lvl="1" indent="-514350" eaLnBrk="1" hangingPunct="1">
              <a:lnSpc>
                <a:spcPct val="80000"/>
              </a:lnSpc>
              <a:buFont typeface="Times New Roman" charset="0"/>
              <a:buAutoNum type="alphaLcParenR"/>
            </a:pPr>
            <a:r>
              <a:rPr lang="en-US" altLang="x-none" dirty="0">
                <a:latin typeface="Calibri" charset="0"/>
                <a:ea typeface="ＭＳ Ｐゴシック" charset="-128"/>
              </a:rPr>
              <a:t>How “reasonable” do you think is the prediction of subgame-perfect rational play in this game? Would there be a more reasonable strategy which you would recommend to somebody playing this game?</a:t>
            </a:r>
          </a:p>
          <a:p>
            <a:pPr marL="971550" lvl="1" indent="-514350" eaLnBrk="1" hangingPunct="1">
              <a:lnSpc>
                <a:spcPct val="80000"/>
              </a:lnSpc>
              <a:buFont typeface="Times New Roman" charset="0"/>
              <a:buAutoNum type="alphaLcParenR"/>
            </a:pPr>
            <a:endParaRPr lang="en-US" altLang="ja-JP" dirty="0">
              <a:latin typeface="Calibri" charset="0"/>
              <a:ea typeface="ＭＳ Ｐゴシック" charset="-128"/>
            </a:endParaRPr>
          </a:p>
          <a:p>
            <a:pPr marL="971550" lvl="1" indent="-514350" eaLnBrk="1" hangingPunct="1">
              <a:lnSpc>
                <a:spcPct val="80000"/>
              </a:lnSpc>
            </a:pPr>
            <a:endParaRPr lang="en-US" altLang="x-none" dirty="0">
              <a:latin typeface="Calibri" charset="0"/>
              <a:ea typeface="ＭＳ Ｐゴシック" charset="-128"/>
            </a:endParaRPr>
          </a:p>
        </p:txBody>
      </p:sp>
    </p:spTree>
    <p:extLst>
      <p:ext uri="{BB962C8B-B14F-4D97-AF65-F5344CB8AC3E}">
        <p14:creationId xmlns:p14="http://schemas.microsoft.com/office/powerpoint/2010/main" val="142676316"/>
      </p:ext>
    </p:extLst>
  </p:cSld>
  <p:clrMapOvr>
    <a:masterClrMapping/>
  </p:clrMapOvr>
  <p:transitio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049338"/>
            <a:ext cx="9144000" cy="558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23554" name="Straight Connector 3"/>
          <p:cNvCxnSpPr>
            <a:cxnSpLocks noChangeShapeType="1"/>
          </p:cNvCxnSpPr>
          <p:nvPr/>
        </p:nvCxnSpPr>
        <p:spPr bwMode="auto">
          <a:xfrm>
            <a:off x="5943600" y="1076325"/>
            <a:ext cx="0" cy="4724400"/>
          </a:xfrm>
          <a:prstGeom prst="line">
            <a:avLst/>
          </a:prstGeom>
          <a:noFill/>
          <a:ln w="50800">
            <a:solidFill>
              <a:srgbClr val="008000"/>
            </a:solidFill>
            <a:prstDash val="sysDash"/>
            <a:round/>
            <a:headEnd/>
            <a:tailEnd/>
          </a:ln>
          <a:extLst>
            <a:ext uri="{909E8E84-426E-40DD-AFC4-6F175D3DCCD1}">
              <a14:hiddenFill xmlns:a14="http://schemas.microsoft.com/office/drawing/2010/main">
                <a:noFill/>
              </a14:hiddenFill>
            </a:ext>
          </a:extLst>
        </p:spPr>
      </p:cxnSp>
      <p:sp>
        <p:nvSpPr>
          <p:cNvPr id="3" name="TextBox 2"/>
          <p:cNvSpPr txBox="1">
            <a:spLocks noChangeArrowheads="1"/>
          </p:cNvSpPr>
          <p:nvPr/>
        </p:nvSpPr>
        <p:spPr bwMode="auto">
          <a:xfrm>
            <a:off x="2057400" y="5329238"/>
            <a:ext cx="3581400" cy="461962"/>
          </a:xfrm>
          <a:prstGeom prst="rect">
            <a:avLst/>
          </a:prstGeom>
          <a:solidFill>
            <a:srgbClr val="008000">
              <a:alpha val="20000"/>
            </a:srgbClr>
          </a:solidFill>
          <a:ln w="25400">
            <a:solidFill>
              <a:srgbClr val="008000"/>
            </a:solidFill>
            <a:prstDash val="sysDash"/>
            <a:miter lim="800000"/>
            <a:headEnd/>
            <a:tailEnd/>
          </a:ln>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eaLnBrk="1" hangingPunct="1">
              <a:spcBef>
                <a:spcPct val="0"/>
              </a:spcBef>
              <a:buClrTx/>
              <a:buFontTx/>
              <a:buNone/>
            </a:pPr>
            <a:r>
              <a:rPr lang="en-US" altLang="x-none" sz="2400"/>
              <a:t>Entrant should enter</a:t>
            </a:r>
          </a:p>
        </p:txBody>
      </p:sp>
      <p:sp>
        <p:nvSpPr>
          <p:cNvPr id="7" name="TextBox 6"/>
          <p:cNvSpPr txBox="1">
            <a:spLocks noChangeArrowheads="1"/>
          </p:cNvSpPr>
          <p:nvPr/>
        </p:nvSpPr>
        <p:spPr bwMode="auto">
          <a:xfrm>
            <a:off x="6553200" y="4953000"/>
            <a:ext cx="2362200" cy="830263"/>
          </a:xfrm>
          <a:prstGeom prst="rect">
            <a:avLst/>
          </a:prstGeom>
          <a:solidFill>
            <a:srgbClr val="008000">
              <a:alpha val="20000"/>
            </a:srgbClr>
          </a:solidFill>
          <a:ln w="25400">
            <a:solidFill>
              <a:srgbClr val="008000"/>
            </a:solidFill>
            <a:prstDash val="sysDash"/>
            <a:miter lim="800000"/>
            <a:headEnd/>
            <a:tailEnd/>
          </a:ln>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eaLnBrk="1" hangingPunct="1">
              <a:spcBef>
                <a:spcPct val="0"/>
              </a:spcBef>
              <a:buClrTx/>
              <a:buFontTx/>
              <a:buNone/>
            </a:pPr>
            <a:r>
              <a:rPr lang="en-US" altLang="x-none" sz="2400"/>
              <a:t>Entrant should</a:t>
            </a:r>
            <a:br>
              <a:rPr lang="en-US" altLang="x-none" sz="2400"/>
            </a:br>
            <a:r>
              <a:rPr lang="en-US" altLang="x-none" sz="2400"/>
              <a:t>not enter</a:t>
            </a:r>
          </a:p>
        </p:txBody>
      </p:sp>
      <p:sp>
        <p:nvSpPr>
          <p:cNvPr id="23557" name="TextBox 8"/>
          <p:cNvSpPr txBox="1">
            <a:spLocks noChangeArrowheads="1"/>
          </p:cNvSpPr>
          <p:nvPr/>
        </p:nvSpPr>
        <p:spPr bwMode="auto">
          <a:xfrm>
            <a:off x="152400" y="-76200"/>
            <a:ext cx="88392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3200"/>
              <a:t>Entrants should enter when the probability that the incumbent fights is less than 50%.</a:t>
            </a:r>
          </a:p>
        </p:txBody>
      </p:sp>
    </p:spTree>
    <p:extLst>
      <p:ext uri="{BB962C8B-B14F-4D97-AF65-F5344CB8AC3E}">
        <p14:creationId xmlns:p14="http://schemas.microsoft.com/office/powerpoint/2010/main" val="1822115208"/>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Picture 1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049338"/>
            <a:ext cx="9144000" cy="558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p:cNvCxnSpPr/>
          <p:nvPr/>
        </p:nvCxnSpPr>
        <p:spPr bwMode="auto">
          <a:xfrm>
            <a:off x="7696200" y="3048000"/>
            <a:ext cx="990600" cy="0"/>
          </a:xfrm>
          <a:prstGeom prst="line">
            <a:avLst/>
          </a:prstGeom>
          <a:solidFill>
            <a:schemeClr val="accent1"/>
          </a:solidFill>
          <a:ln w="50800" cap="flat" cmpd="sng" algn="ctr">
            <a:solidFill>
              <a:schemeClr val="tx2">
                <a:lumMod val="60000"/>
                <a:lumOff val="40000"/>
              </a:schemeClr>
            </a:solidFill>
            <a:prstDash val="sysDash"/>
            <a:round/>
            <a:headEnd type="none" w="med" len="med"/>
            <a:tailEnd type="none"/>
          </a:ln>
          <a:effectLst/>
        </p:spPr>
      </p:cxnSp>
      <p:sp>
        <p:nvSpPr>
          <p:cNvPr id="3" name="TextBox 2"/>
          <p:cNvSpPr txBox="1">
            <a:spLocks noChangeArrowheads="1"/>
          </p:cNvSpPr>
          <p:nvPr/>
        </p:nvSpPr>
        <p:spPr bwMode="auto">
          <a:xfrm>
            <a:off x="6553200" y="1836738"/>
            <a:ext cx="2438400" cy="830262"/>
          </a:xfrm>
          <a:prstGeom prst="rect">
            <a:avLst/>
          </a:prstGeom>
          <a:solidFill>
            <a:srgbClr val="FF0000">
              <a:alpha val="20000"/>
            </a:srgbClr>
          </a:solidFill>
          <a:ln w="25400">
            <a:solidFill>
              <a:srgbClr val="008000"/>
            </a:solidFill>
            <a:prstDash val="sysDash"/>
            <a:miter lim="800000"/>
            <a:headEnd/>
            <a:tailEnd/>
          </a:ln>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eaLnBrk="1" hangingPunct="1">
              <a:spcBef>
                <a:spcPct val="0"/>
              </a:spcBef>
              <a:buClrTx/>
              <a:buFontTx/>
              <a:buNone/>
            </a:pPr>
            <a:r>
              <a:rPr lang="en-US" altLang="x-none" sz="2400"/>
              <a:t>Reputation does not pay for inc.</a:t>
            </a:r>
          </a:p>
        </p:txBody>
      </p:sp>
      <p:sp>
        <p:nvSpPr>
          <p:cNvPr id="7" name="TextBox 6"/>
          <p:cNvSpPr txBox="1">
            <a:spLocks noChangeArrowheads="1"/>
          </p:cNvSpPr>
          <p:nvPr/>
        </p:nvSpPr>
        <p:spPr bwMode="auto">
          <a:xfrm>
            <a:off x="6553200" y="3124200"/>
            <a:ext cx="2438400" cy="830263"/>
          </a:xfrm>
          <a:prstGeom prst="rect">
            <a:avLst/>
          </a:prstGeom>
          <a:solidFill>
            <a:srgbClr val="FF0000">
              <a:alpha val="20000"/>
            </a:srgbClr>
          </a:solidFill>
          <a:ln w="25400">
            <a:solidFill>
              <a:srgbClr val="008000"/>
            </a:solidFill>
            <a:prstDash val="sysDash"/>
            <a:miter lim="800000"/>
            <a:headEnd/>
            <a:tailEnd/>
          </a:ln>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eaLnBrk="1" hangingPunct="1">
              <a:spcBef>
                <a:spcPct val="0"/>
              </a:spcBef>
              <a:buClrTx/>
              <a:buFontTx/>
              <a:buNone/>
            </a:pPr>
            <a:r>
              <a:rPr lang="en-US" altLang="x-none" sz="2400"/>
              <a:t>Reputation pays for incumbent</a:t>
            </a:r>
          </a:p>
        </p:txBody>
      </p:sp>
      <p:cxnSp>
        <p:nvCxnSpPr>
          <p:cNvPr id="12" name="Straight Connector 11"/>
          <p:cNvCxnSpPr/>
          <p:nvPr/>
        </p:nvCxnSpPr>
        <p:spPr bwMode="auto">
          <a:xfrm flipH="1">
            <a:off x="6205538" y="2801938"/>
            <a:ext cx="914400" cy="0"/>
          </a:xfrm>
          <a:prstGeom prst="line">
            <a:avLst/>
          </a:prstGeom>
          <a:solidFill>
            <a:schemeClr val="accent1"/>
          </a:solidFill>
          <a:ln w="50800" cap="flat" cmpd="sng" algn="ctr">
            <a:solidFill>
              <a:schemeClr val="tx2">
                <a:lumMod val="60000"/>
                <a:lumOff val="40000"/>
              </a:schemeClr>
            </a:solidFill>
            <a:prstDash val="sysDash"/>
            <a:round/>
            <a:headEnd type="none" w="med" len="med"/>
            <a:tailEnd type="none"/>
          </a:ln>
          <a:effectLst/>
        </p:spPr>
      </p:cxnSp>
      <p:cxnSp>
        <p:nvCxnSpPr>
          <p:cNvPr id="21" name="Straight Connector 20"/>
          <p:cNvCxnSpPr/>
          <p:nvPr/>
        </p:nvCxnSpPr>
        <p:spPr bwMode="auto">
          <a:xfrm flipH="1">
            <a:off x="4605338" y="1905000"/>
            <a:ext cx="990600" cy="0"/>
          </a:xfrm>
          <a:prstGeom prst="line">
            <a:avLst/>
          </a:prstGeom>
          <a:solidFill>
            <a:schemeClr val="accent1"/>
          </a:solidFill>
          <a:ln w="50800" cap="flat" cmpd="sng" algn="ctr">
            <a:solidFill>
              <a:schemeClr val="tx2">
                <a:lumMod val="60000"/>
                <a:lumOff val="40000"/>
              </a:schemeClr>
            </a:solidFill>
            <a:prstDash val="sysDash"/>
            <a:round/>
            <a:headEnd type="none" w="med" len="med"/>
            <a:tailEnd type="none"/>
          </a:ln>
          <a:effectLst/>
        </p:spPr>
      </p:cxnSp>
      <p:sp>
        <p:nvSpPr>
          <p:cNvPr id="25607" name="TextBox 28"/>
          <p:cNvSpPr txBox="1">
            <a:spLocks noChangeArrowheads="1"/>
          </p:cNvSpPr>
          <p:nvPr/>
        </p:nvSpPr>
        <p:spPr bwMode="auto">
          <a:xfrm>
            <a:off x="7848600" y="2709863"/>
            <a:ext cx="762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000">
                <a:solidFill>
                  <a:srgbClr val="FF0000"/>
                </a:solidFill>
              </a:rPr>
              <a:t>100%</a:t>
            </a:r>
          </a:p>
        </p:txBody>
      </p:sp>
      <p:sp>
        <p:nvSpPr>
          <p:cNvPr id="25608" name="TextBox 30"/>
          <p:cNvSpPr txBox="1">
            <a:spLocks noChangeArrowheads="1"/>
          </p:cNvSpPr>
          <p:nvPr/>
        </p:nvSpPr>
        <p:spPr bwMode="auto">
          <a:xfrm>
            <a:off x="6383338" y="2438400"/>
            <a:ext cx="762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000">
                <a:solidFill>
                  <a:srgbClr val="FF0000"/>
                </a:solidFill>
              </a:rPr>
              <a:t>75%</a:t>
            </a:r>
          </a:p>
        </p:txBody>
      </p:sp>
      <p:sp>
        <p:nvSpPr>
          <p:cNvPr id="25609" name="TextBox 31"/>
          <p:cNvSpPr txBox="1">
            <a:spLocks noChangeArrowheads="1"/>
          </p:cNvSpPr>
          <p:nvPr/>
        </p:nvSpPr>
        <p:spPr bwMode="auto">
          <a:xfrm>
            <a:off x="4800600" y="1524000"/>
            <a:ext cx="762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000">
                <a:solidFill>
                  <a:srgbClr val="FF0000"/>
                </a:solidFill>
              </a:rPr>
              <a:t>25%</a:t>
            </a:r>
          </a:p>
        </p:txBody>
      </p:sp>
      <p:sp>
        <p:nvSpPr>
          <p:cNvPr id="25610" name="TextBox 33"/>
          <p:cNvSpPr txBox="1">
            <a:spLocks noChangeArrowheads="1"/>
          </p:cNvSpPr>
          <p:nvPr/>
        </p:nvSpPr>
        <p:spPr bwMode="auto">
          <a:xfrm>
            <a:off x="0" y="-76200"/>
            <a:ext cx="91440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a:t>Fighting 100% (75%, 25%) of the time after entry is profitable if it scares away 40% (33%, 15%) of potential entrants.</a:t>
            </a:r>
          </a:p>
        </p:txBody>
      </p:sp>
    </p:spTree>
    <p:extLst>
      <p:ext uri="{BB962C8B-B14F-4D97-AF65-F5344CB8AC3E}">
        <p14:creationId xmlns:p14="http://schemas.microsoft.com/office/powerpoint/2010/main" val="434533204"/>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Beliefs, Imitation and Reputation</a:t>
            </a:r>
          </a:p>
        </p:txBody>
      </p:sp>
      <p:sp>
        <p:nvSpPr>
          <p:cNvPr id="20483" name="Rectangle 3"/>
          <p:cNvSpPr>
            <a:spLocks noGrp="1" noChangeArrowheads="1"/>
          </p:cNvSpPr>
          <p:nvPr>
            <p:ph idx="1"/>
          </p:nvPr>
        </p:nvSpPr>
        <p:spPr>
          <a:xfrm>
            <a:off x="457200" y="990600"/>
            <a:ext cx="8534400" cy="5638800"/>
          </a:xfrm>
        </p:spPr>
        <p:txBody>
          <a:bodyPr/>
          <a:lstStyle/>
          <a:p>
            <a:pPr eaLnBrk="1" hangingPunct="1">
              <a:lnSpc>
                <a:spcPct val="80000"/>
              </a:lnSpc>
            </a:pPr>
            <a:r>
              <a:rPr lang="en-US" altLang="x-none">
                <a:latin typeface="Calibri" charset="0"/>
                <a:ea typeface="ＭＳ Ｐゴシック" charset="-128"/>
              </a:rPr>
              <a:t>In the chain store game we have seen that a </a:t>
            </a:r>
            <a:r>
              <a:rPr lang="en-US" altLang="x-none" b="1">
                <a:latin typeface="Calibri" charset="0"/>
                <a:ea typeface="ＭＳ Ｐゴシック" charset="-128"/>
              </a:rPr>
              <a:t>rational solution</a:t>
            </a:r>
            <a:r>
              <a:rPr lang="en-US" altLang="x-none">
                <a:latin typeface="Calibri" charset="0"/>
                <a:ea typeface="ＭＳ Ｐゴシック" charset="-128"/>
              </a:rPr>
              <a:t> of the game by backward induction yields that the chain store should </a:t>
            </a:r>
            <a:r>
              <a:rPr lang="en-US" altLang="x-none" b="1">
                <a:latin typeface="Calibri" charset="0"/>
                <a:ea typeface="ＭＳ Ｐゴシック" charset="-128"/>
              </a:rPr>
              <a:t>never fight</a:t>
            </a:r>
            <a:r>
              <a:rPr lang="en-US" altLang="x-none">
                <a:latin typeface="Calibri" charset="0"/>
                <a:ea typeface="ＭＳ Ｐゴシック" charset="-128"/>
              </a:rPr>
              <a:t>, and all potential entrants </a:t>
            </a:r>
            <a:r>
              <a:rPr lang="en-US" altLang="x-none" b="1">
                <a:latin typeface="Calibri" charset="0"/>
                <a:ea typeface="ＭＳ Ｐゴシック" charset="-128"/>
              </a:rPr>
              <a:t>should always enter</a:t>
            </a:r>
          </a:p>
          <a:p>
            <a:pPr eaLnBrk="1" hangingPunct="1">
              <a:lnSpc>
                <a:spcPct val="80000"/>
              </a:lnSpc>
            </a:pPr>
            <a:r>
              <a:rPr lang="en-US" altLang="x-none">
                <a:latin typeface="Calibri" charset="0"/>
                <a:ea typeface="ＭＳ Ｐゴシック" charset="-128"/>
              </a:rPr>
              <a:t>Just from reasoning, but also from observation of our experimental data, we see that this </a:t>
            </a:r>
            <a:r>
              <a:rPr lang="en-US" altLang="x-none" b="1">
                <a:latin typeface="Calibri" charset="0"/>
                <a:ea typeface="ＭＳ Ｐゴシック" charset="-128"/>
              </a:rPr>
              <a:t>does not seem reasonable</a:t>
            </a:r>
            <a:r>
              <a:rPr lang="en-US" altLang="x-none">
                <a:latin typeface="Calibri" charset="0"/>
                <a:ea typeface="ＭＳ Ｐゴシック" charset="-128"/>
              </a:rPr>
              <a:t> to many people: some chain stores fight and thereby prevent later entrants from entering</a:t>
            </a:r>
          </a:p>
          <a:p>
            <a:pPr eaLnBrk="1" hangingPunct="1">
              <a:lnSpc>
                <a:spcPct val="80000"/>
              </a:lnSpc>
            </a:pPr>
            <a:r>
              <a:rPr lang="en-US" altLang="x-none">
                <a:latin typeface="Calibri" charset="0"/>
                <a:ea typeface="ＭＳ Ｐゴシック" charset="-128"/>
              </a:rPr>
              <a:t>What could explain this behavior?</a:t>
            </a:r>
          </a:p>
          <a:p>
            <a:pPr eaLnBrk="1" hangingPunct="1">
              <a:lnSpc>
                <a:spcPct val="80000"/>
              </a:lnSpc>
            </a:pPr>
            <a:endParaRPr lang="en-US" altLang="x-none">
              <a:latin typeface="Calibri" charset="0"/>
              <a:ea typeface="ＭＳ Ｐゴシック" charset="-128"/>
            </a:endParaRPr>
          </a:p>
          <a:p>
            <a:pPr eaLnBrk="1" hangingPunct="1">
              <a:lnSpc>
                <a:spcPct val="80000"/>
              </a:lnSpc>
            </a:pPr>
            <a:r>
              <a:rPr lang="en-US" altLang="x-none">
                <a:latin typeface="Calibri" charset="0"/>
                <a:ea typeface="ＭＳ Ｐゴシック" charset="-128"/>
              </a:rPr>
              <a:t>Assume that there is a </a:t>
            </a:r>
            <a:r>
              <a:rPr lang="en-US" altLang="x-none" b="1">
                <a:latin typeface="Calibri" charset="0"/>
                <a:ea typeface="ＭＳ Ｐゴシック" charset="-128"/>
              </a:rPr>
              <a:t>small probability </a:t>
            </a:r>
            <a:r>
              <a:rPr lang="en-US" altLang="x-none">
                <a:latin typeface="Calibri" charset="0"/>
                <a:ea typeface="ＭＳ Ｐゴシック" charset="-128"/>
              </a:rPr>
              <a:t>that the chain store manager is </a:t>
            </a:r>
            <a:r>
              <a:rPr lang="en-US" altLang="x-none" b="1">
                <a:latin typeface="Calibri" charset="0"/>
                <a:ea typeface="ＭＳ Ｐゴシック" charset="-128"/>
              </a:rPr>
              <a:t>crazy</a:t>
            </a:r>
            <a:r>
              <a:rPr lang="en-US" altLang="x-none">
                <a:latin typeface="Calibri" charset="0"/>
                <a:ea typeface="ＭＳ Ｐゴシック" charset="-128"/>
              </a:rPr>
              <a:t>. He just loves fighting. Say that probability is 1%, and nobody except the incumbent knows the incumbent</a:t>
            </a:r>
            <a:r>
              <a:rPr lang="en-US" altLang="en-US">
                <a:latin typeface="Calibri" charset="0"/>
                <a:ea typeface="ＭＳ Ｐゴシック" charset="-128"/>
              </a:rPr>
              <a:t>’</a:t>
            </a:r>
            <a:r>
              <a:rPr lang="en-US" altLang="ja-JP">
                <a:latin typeface="Calibri" charset="0"/>
                <a:ea typeface="ＭＳ Ｐゴシック" charset="-128"/>
              </a:rPr>
              <a:t>s type before the game.</a:t>
            </a:r>
            <a:endParaRPr lang="en-US" altLang="x-none">
              <a:latin typeface="Calibri" charset="0"/>
              <a:ea typeface="ＭＳ Ｐゴシック" charset="-128"/>
            </a:endParaRPr>
          </a:p>
        </p:txBody>
      </p:sp>
    </p:spTree>
    <p:extLst>
      <p:ext uri="{BB962C8B-B14F-4D97-AF65-F5344CB8AC3E}">
        <p14:creationId xmlns:p14="http://schemas.microsoft.com/office/powerpoint/2010/main" val="628695156"/>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4"/>
          <p:cNvSpPr>
            <a:spLocks noChangeArrowheads="1"/>
          </p:cNvSpPr>
          <p:nvPr/>
        </p:nvSpPr>
        <p:spPr bwMode="auto">
          <a:xfrm>
            <a:off x="76200" y="152400"/>
            <a:ext cx="8991600" cy="990600"/>
          </a:xfrm>
          <a:prstGeom prst="rect">
            <a:avLst/>
          </a:prstGeom>
          <a:solidFill>
            <a:srgbClr val="FFFFFF"/>
          </a:solidFill>
          <a:ln w="9525">
            <a:solidFill>
              <a:srgbClr val="FFFFFF"/>
            </a:solidFill>
            <a:round/>
            <a:headEnd/>
            <a:tailEnd/>
          </a:ln>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44034" name="TextBox 24"/>
          <p:cNvSpPr txBox="1">
            <a:spLocks noChangeArrowheads="1"/>
          </p:cNvSpPr>
          <p:nvPr/>
        </p:nvSpPr>
        <p:spPr bwMode="auto">
          <a:xfrm>
            <a:off x="152400" y="2971800"/>
            <a:ext cx="1066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I is selfish</a:t>
            </a:r>
          </a:p>
        </p:txBody>
      </p:sp>
      <p:sp>
        <p:nvSpPr>
          <p:cNvPr id="44035" name="TextBox 24"/>
          <p:cNvSpPr txBox="1">
            <a:spLocks noChangeArrowheads="1"/>
          </p:cNvSpPr>
          <p:nvPr/>
        </p:nvSpPr>
        <p:spPr bwMode="auto">
          <a:xfrm>
            <a:off x="152400" y="4114800"/>
            <a:ext cx="1066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I is crazy</a:t>
            </a:r>
          </a:p>
        </p:txBody>
      </p:sp>
      <p:sp>
        <p:nvSpPr>
          <p:cNvPr id="44036" name="Oval 65"/>
          <p:cNvSpPr>
            <a:spLocks noChangeArrowheads="1"/>
          </p:cNvSpPr>
          <p:nvPr/>
        </p:nvSpPr>
        <p:spPr bwMode="auto">
          <a:xfrm>
            <a:off x="23813" y="35052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N</a:t>
            </a:r>
            <a:endParaRPr lang="en-US" altLang="x-none" sz="2400" b="1" baseline="-25000"/>
          </a:p>
        </p:txBody>
      </p:sp>
      <p:cxnSp>
        <p:nvCxnSpPr>
          <p:cNvPr id="44037" name="Straight Connector 11"/>
          <p:cNvCxnSpPr>
            <a:cxnSpLocks noChangeShapeType="1"/>
            <a:stCxn id="44036" idx="0"/>
          </p:cNvCxnSpPr>
          <p:nvPr/>
        </p:nvCxnSpPr>
        <p:spPr bwMode="auto">
          <a:xfrm flipV="1">
            <a:off x="252413" y="2540000"/>
            <a:ext cx="661987" cy="965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4038" name="Straight Connector 11"/>
          <p:cNvCxnSpPr>
            <a:cxnSpLocks noChangeShapeType="1"/>
            <a:stCxn id="44036" idx="4"/>
          </p:cNvCxnSpPr>
          <p:nvPr/>
        </p:nvCxnSpPr>
        <p:spPr bwMode="auto">
          <a:xfrm>
            <a:off x="252413" y="3962400"/>
            <a:ext cx="728662" cy="77787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508014854"/>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4"/>
          <p:cNvSpPr>
            <a:spLocks noChangeArrowheads="1"/>
          </p:cNvSpPr>
          <p:nvPr/>
        </p:nvSpPr>
        <p:spPr bwMode="auto">
          <a:xfrm>
            <a:off x="76200" y="152400"/>
            <a:ext cx="8991600" cy="990600"/>
          </a:xfrm>
          <a:prstGeom prst="rect">
            <a:avLst/>
          </a:prstGeom>
          <a:solidFill>
            <a:srgbClr val="FFFFFF"/>
          </a:solidFill>
          <a:ln w="9525">
            <a:solidFill>
              <a:srgbClr val="FFFFFF"/>
            </a:solidFill>
            <a:round/>
            <a:headEnd/>
            <a:tailEnd/>
          </a:ln>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grpSp>
        <p:nvGrpSpPr>
          <p:cNvPr id="46082" name="Group 119"/>
          <p:cNvGrpSpPr>
            <a:grpSpLocks/>
          </p:cNvGrpSpPr>
          <p:nvPr/>
        </p:nvGrpSpPr>
        <p:grpSpPr bwMode="auto">
          <a:xfrm>
            <a:off x="914400" y="838200"/>
            <a:ext cx="4495800" cy="2100263"/>
            <a:chOff x="304800" y="-24808"/>
            <a:chExt cx="4495800" cy="2099638"/>
          </a:xfrm>
        </p:grpSpPr>
        <p:sp>
          <p:nvSpPr>
            <p:cNvPr id="46100"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46101"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46102" name="Straight Connector 7"/>
            <p:cNvCxnSpPr>
              <a:cxnSpLocks noChangeShapeType="1"/>
              <a:stCxn id="46100" idx="7"/>
              <a:endCxn id="46101"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6103" name="Straight Connector 9"/>
            <p:cNvCxnSpPr>
              <a:cxnSpLocks noChangeShapeType="1"/>
              <a:stCxn id="46100" idx="5"/>
            </p:cNvCxnSpPr>
            <p:nvPr/>
          </p:nvCxnSpPr>
          <p:spPr bwMode="auto">
            <a:xfrm>
              <a:off x="695045" y="1838045"/>
              <a:ext cx="4105555" cy="23678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6104" name="Straight Connector 11"/>
            <p:cNvCxnSpPr>
              <a:cxnSpLocks noChangeShapeType="1"/>
              <a:stCxn id="46101" idx="7"/>
            </p:cNvCxnSpPr>
            <p:nvPr/>
          </p:nvCxnSpPr>
          <p:spPr bwMode="auto">
            <a:xfrm flipV="1">
              <a:off x="1685645" y="-24808"/>
              <a:ext cx="2200555" cy="129917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6105" name="Straight Connector 13"/>
            <p:cNvCxnSpPr>
              <a:cxnSpLocks noChangeShapeType="1"/>
              <a:stCxn id="46101" idx="5"/>
            </p:cNvCxnSpPr>
            <p:nvPr/>
          </p:nvCxnSpPr>
          <p:spPr bwMode="auto">
            <a:xfrm flipV="1">
              <a:off x="1685645" y="990657"/>
              <a:ext cx="2657755" cy="61036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46106"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46107"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46108" name="TextBox 24"/>
            <p:cNvSpPr txBox="1">
              <a:spLocks noChangeArrowheads="1"/>
            </p:cNvSpPr>
            <p:nvPr/>
          </p:nvSpPr>
          <p:spPr bwMode="auto">
            <a:xfrm>
              <a:off x="1828800" y="1041904"/>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46109" name="TextBox 25"/>
            <p:cNvSpPr txBox="1">
              <a:spLocks noChangeArrowheads="1"/>
            </p:cNvSpPr>
            <p:nvPr/>
          </p:nvSpPr>
          <p:spPr bwMode="auto">
            <a:xfrm>
              <a:off x="1752600" y="1422872"/>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grpSp>
      <p:grpSp>
        <p:nvGrpSpPr>
          <p:cNvPr id="46083" name="Group 119"/>
          <p:cNvGrpSpPr>
            <a:grpSpLocks/>
          </p:cNvGrpSpPr>
          <p:nvPr/>
        </p:nvGrpSpPr>
        <p:grpSpPr bwMode="auto">
          <a:xfrm>
            <a:off x="914400" y="4081463"/>
            <a:ext cx="4495800" cy="2116137"/>
            <a:chOff x="304800" y="855731"/>
            <a:chExt cx="4495800" cy="2115962"/>
          </a:xfrm>
        </p:grpSpPr>
        <p:sp>
          <p:nvSpPr>
            <p:cNvPr id="46090"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46091"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46092" name="Straight Connector 7"/>
            <p:cNvCxnSpPr>
              <a:cxnSpLocks noChangeShapeType="1"/>
              <a:stCxn id="46090" idx="7"/>
              <a:endCxn id="46091"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6093" name="Straight Connector 9"/>
            <p:cNvCxnSpPr>
              <a:cxnSpLocks noChangeShapeType="1"/>
              <a:stCxn id="46090" idx="5"/>
            </p:cNvCxnSpPr>
            <p:nvPr/>
          </p:nvCxnSpPr>
          <p:spPr bwMode="auto">
            <a:xfrm>
              <a:off x="695045" y="1838045"/>
              <a:ext cx="4105555" cy="113364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6094" name="Straight Connector 11"/>
            <p:cNvCxnSpPr>
              <a:cxnSpLocks noChangeShapeType="1"/>
              <a:stCxn id="46091" idx="7"/>
            </p:cNvCxnSpPr>
            <p:nvPr/>
          </p:nvCxnSpPr>
          <p:spPr bwMode="auto">
            <a:xfrm flipV="1">
              <a:off x="1685645" y="855731"/>
              <a:ext cx="2200555" cy="4186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6095" name="Straight Connector 13"/>
            <p:cNvCxnSpPr>
              <a:cxnSpLocks noChangeShapeType="1"/>
              <a:stCxn id="46091" idx="5"/>
            </p:cNvCxnSpPr>
            <p:nvPr/>
          </p:nvCxnSpPr>
          <p:spPr bwMode="auto">
            <a:xfrm>
              <a:off x="1685645" y="1601021"/>
              <a:ext cx="2657755" cy="321421"/>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46096"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46097"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46098"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46099" name="TextBox 25"/>
            <p:cNvSpPr txBox="1">
              <a:spLocks noChangeArrowheads="1"/>
            </p:cNvSpPr>
            <p:nvPr/>
          </p:nvSpPr>
          <p:spPr bwMode="auto">
            <a:xfrm>
              <a:off x="1752600" y="1346678"/>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grpSp>
      <p:cxnSp>
        <p:nvCxnSpPr>
          <p:cNvPr id="46084" name="Straight Connector 11"/>
          <p:cNvCxnSpPr>
            <a:cxnSpLocks noChangeShapeType="1"/>
            <a:stCxn id="46100" idx="4"/>
            <a:endCxn id="46090" idx="0"/>
          </p:cNvCxnSpPr>
          <p:nvPr/>
        </p:nvCxnSpPr>
        <p:spPr bwMode="auto">
          <a:xfrm>
            <a:off x="1143000" y="2768600"/>
            <a:ext cx="0" cy="1905000"/>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sp>
        <p:nvSpPr>
          <p:cNvPr id="46085" name="TextBox 24"/>
          <p:cNvSpPr txBox="1">
            <a:spLocks noChangeArrowheads="1"/>
          </p:cNvSpPr>
          <p:nvPr/>
        </p:nvSpPr>
        <p:spPr bwMode="auto">
          <a:xfrm>
            <a:off x="152400" y="2971800"/>
            <a:ext cx="1066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I is selfish</a:t>
            </a:r>
          </a:p>
        </p:txBody>
      </p:sp>
      <p:sp>
        <p:nvSpPr>
          <p:cNvPr id="46086" name="TextBox 24"/>
          <p:cNvSpPr txBox="1">
            <a:spLocks noChangeArrowheads="1"/>
          </p:cNvSpPr>
          <p:nvPr/>
        </p:nvSpPr>
        <p:spPr bwMode="auto">
          <a:xfrm>
            <a:off x="152400" y="4114800"/>
            <a:ext cx="1066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I is crazy</a:t>
            </a:r>
          </a:p>
        </p:txBody>
      </p:sp>
      <p:sp>
        <p:nvSpPr>
          <p:cNvPr id="46087" name="Oval 65"/>
          <p:cNvSpPr>
            <a:spLocks noChangeArrowheads="1"/>
          </p:cNvSpPr>
          <p:nvPr/>
        </p:nvSpPr>
        <p:spPr bwMode="auto">
          <a:xfrm>
            <a:off x="23813" y="35052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N</a:t>
            </a:r>
            <a:endParaRPr lang="en-US" altLang="x-none" sz="2400" b="1" baseline="-25000"/>
          </a:p>
        </p:txBody>
      </p:sp>
      <p:cxnSp>
        <p:nvCxnSpPr>
          <p:cNvPr id="46088" name="Straight Connector 11"/>
          <p:cNvCxnSpPr>
            <a:cxnSpLocks noChangeShapeType="1"/>
            <a:stCxn id="46087" idx="0"/>
            <a:endCxn id="46100" idx="2"/>
          </p:cNvCxnSpPr>
          <p:nvPr/>
        </p:nvCxnSpPr>
        <p:spPr bwMode="auto">
          <a:xfrm flipV="1">
            <a:off x="252413" y="2540000"/>
            <a:ext cx="661987" cy="965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6089" name="Straight Connector 11"/>
          <p:cNvCxnSpPr>
            <a:cxnSpLocks noChangeShapeType="1"/>
            <a:stCxn id="46087" idx="4"/>
            <a:endCxn id="46090" idx="1"/>
          </p:cNvCxnSpPr>
          <p:nvPr/>
        </p:nvCxnSpPr>
        <p:spPr bwMode="auto">
          <a:xfrm>
            <a:off x="252413" y="3962400"/>
            <a:ext cx="728662" cy="77787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513320596"/>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4"/>
          <p:cNvSpPr>
            <a:spLocks noChangeArrowheads="1"/>
          </p:cNvSpPr>
          <p:nvPr/>
        </p:nvSpPr>
        <p:spPr bwMode="auto">
          <a:xfrm>
            <a:off x="76200" y="152400"/>
            <a:ext cx="8991600" cy="990600"/>
          </a:xfrm>
          <a:prstGeom prst="rect">
            <a:avLst/>
          </a:prstGeom>
          <a:solidFill>
            <a:srgbClr val="FFFFFF"/>
          </a:solidFill>
          <a:ln w="9525">
            <a:solidFill>
              <a:srgbClr val="FFFFFF"/>
            </a:solidFill>
            <a:round/>
            <a:headEnd/>
            <a:tailEnd/>
          </a:ln>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grpSp>
        <p:nvGrpSpPr>
          <p:cNvPr id="48130" name="Group 120"/>
          <p:cNvGrpSpPr>
            <a:grpSpLocks/>
          </p:cNvGrpSpPr>
          <p:nvPr/>
        </p:nvGrpSpPr>
        <p:grpSpPr bwMode="auto">
          <a:xfrm>
            <a:off x="4495800" y="93663"/>
            <a:ext cx="2395538" cy="963612"/>
            <a:chOff x="1447800" y="2303556"/>
            <a:chExt cx="2395868" cy="964180"/>
          </a:xfrm>
        </p:grpSpPr>
        <p:sp>
          <p:nvSpPr>
            <p:cNvPr id="48217"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48218"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48219" name="Straight Connector 7"/>
            <p:cNvCxnSpPr>
              <a:cxnSpLocks noChangeShapeType="1"/>
              <a:stCxn id="48217" idx="7"/>
              <a:endCxn id="48218"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220" name="Straight Connector 9"/>
            <p:cNvCxnSpPr>
              <a:cxnSpLocks noChangeShapeType="1"/>
              <a:stCxn id="48217" idx="5"/>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221" name="Straight Connector 11"/>
            <p:cNvCxnSpPr>
              <a:cxnSpLocks noChangeShapeType="1"/>
              <a:stCxn id="48218" idx="7"/>
            </p:cNvCxnSpPr>
            <p:nvPr/>
          </p:nvCxnSpPr>
          <p:spPr bwMode="auto">
            <a:xfrm rot="5400000" flipH="1" flipV="1">
              <a:off x="3145966" y="21679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222" name="Straight Connector 13"/>
            <p:cNvCxnSpPr>
              <a:cxnSpLocks noChangeShapeType="1"/>
              <a:stCxn id="48218" idx="5"/>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48223"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48224"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48225"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48226"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grpSp>
      <p:grpSp>
        <p:nvGrpSpPr>
          <p:cNvPr id="48131" name="Group 119"/>
          <p:cNvGrpSpPr>
            <a:grpSpLocks/>
          </p:cNvGrpSpPr>
          <p:nvPr/>
        </p:nvGrpSpPr>
        <p:grpSpPr bwMode="auto">
          <a:xfrm>
            <a:off x="914400" y="838200"/>
            <a:ext cx="4495800" cy="2100263"/>
            <a:chOff x="304800" y="-24808"/>
            <a:chExt cx="4495800" cy="2099638"/>
          </a:xfrm>
        </p:grpSpPr>
        <p:sp>
          <p:nvSpPr>
            <p:cNvPr id="48207"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48208"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48209" name="Straight Connector 7"/>
            <p:cNvCxnSpPr>
              <a:cxnSpLocks noChangeShapeType="1"/>
              <a:stCxn id="48207" idx="7"/>
              <a:endCxn id="48208"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210" name="Straight Connector 9"/>
            <p:cNvCxnSpPr>
              <a:cxnSpLocks noChangeShapeType="1"/>
              <a:stCxn id="48207" idx="5"/>
              <a:endCxn id="48197" idx="2"/>
            </p:cNvCxnSpPr>
            <p:nvPr/>
          </p:nvCxnSpPr>
          <p:spPr bwMode="auto">
            <a:xfrm>
              <a:off x="695045" y="1838045"/>
              <a:ext cx="4105555" cy="23678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211" name="Straight Connector 11"/>
            <p:cNvCxnSpPr>
              <a:cxnSpLocks noChangeShapeType="1"/>
              <a:stCxn id="48208" idx="7"/>
            </p:cNvCxnSpPr>
            <p:nvPr/>
          </p:nvCxnSpPr>
          <p:spPr bwMode="auto">
            <a:xfrm flipV="1">
              <a:off x="1685645" y="-24808"/>
              <a:ext cx="2200555" cy="129917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212" name="Straight Connector 13"/>
            <p:cNvCxnSpPr>
              <a:cxnSpLocks noChangeShapeType="1"/>
              <a:stCxn id="48208" idx="5"/>
              <a:endCxn id="48167" idx="2"/>
            </p:cNvCxnSpPr>
            <p:nvPr/>
          </p:nvCxnSpPr>
          <p:spPr bwMode="auto">
            <a:xfrm flipV="1">
              <a:off x="1685645" y="990657"/>
              <a:ext cx="2657755" cy="61036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48213"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48214"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48215" name="TextBox 24"/>
            <p:cNvSpPr txBox="1">
              <a:spLocks noChangeArrowheads="1"/>
            </p:cNvSpPr>
            <p:nvPr/>
          </p:nvSpPr>
          <p:spPr bwMode="auto">
            <a:xfrm>
              <a:off x="1828800" y="1041904"/>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48216" name="TextBox 25"/>
            <p:cNvSpPr txBox="1">
              <a:spLocks noChangeArrowheads="1"/>
            </p:cNvSpPr>
            <p:nvPr/>
          </p:nvSpPr>
          <p:spPr bwMode="auto">
            <a:xfrm>
              <a:off x="1752600" y="1422872"/>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grpSp>
      <p:grpSp>
        <p:nvGrpSpPr>
          <p:cNvPr id="48132" name="Group 120"/>
          <p:cNvGrpSpPr>
            <a:grpSpLocks/>
          </p:cNvGrpSpPr>
          <p:nvPr/>
        </p:nvGrpSpPr>
        <p:grpSpPr bwMode="auto">
          <a:xfrm>
            <a:off x="5410200" y="2227263"/>
            <a:ext cx="2395538" cy="963612"/>
            <a:chOff x="1447800" y="2303556"/>
            <a:chExt cx="2395868" cy="964180"/>
          </a:xfrm>
        </p:grpSpPr>
        <p:sp>
          <p:nvSpPr>
            <p:cNvPr id="48197"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48198"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48199" name="Straight Connector 7"/>
            <p:cNvCxnSpPr>
              <a:cxnSpLocks noChangeShapeType="1"/>
              <a:stCxn id="48197" idx="7"/>
              <a:endCxn id="48198"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200" name="Straight Connector 9"/>
            <p:cNvCxnSpPr>
              <a:cxnSpLocks noChangeShapeType="1"/>
              <a:stCxn id="48197" idx="5"/>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201" name="Straight Connector 11"/>
            <p:cNvCxnSpPr>
              <a:cxnSpLocks noChangeShapeType="1"/>
              <a:stCxn id="48198" idx="7"/>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202" name="Straight Connector 13"/>
            <p:cNvCxnSpPr>
              <a:cxnSpLocks noChangeShapeType="1"/>
              <a:stCxn id="48198" idx="5"/>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48203"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48204"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48205"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48206"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grpSp>
      <p:grpSp>
        <p:nvGrpSpPr>
          <p:cNvPr id="48133" name="Group 120"/>
          <p:cNvGrpSpPr>
            <a:grpSpLocks/>
          </p:cNvGrpSpPr>
          <p:nvPr/>
        </p:nvGrpSpPr>
        <p:grpSpPr bwMode="auto">
          <a:xfrm>
            <a:off x="4495800" y="3370263"/>
            <a:ext cx="2395538" cy="963612"/>
            <a:chOff x="1447800" y="2303556"/>
            <a:chExt cx="2395868" cy="964180"/>
          </a:xfrm>
        </p:grpSpPr>
        <p:sp>
          <p:nvSpPr>
            <p:cNvPr id="48187"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48188"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48189" name="Straight Connector 7"/>
            <p:cNvCxnSpPr>
              <a:cxnSpLocks noChangeShapeType="1"/>
              <a:stCxn id="48187" idx="7"/>
              <a:endCxn id="48188"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190" name="Straight Connector 9"/>
            <p:cNvCxnSpPr>
              <a:cxnSpLocks noChangeShapeType="1"/>
              <a:stCxn id="48187" idx="5"/>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191" name="Straight Connector 11"/>
            <p:cNvCxnSpPr>
              <a:cxnSpLocks noChangeShapeType="1"/>
              <a:stCxn id="48188" idx="7"/>
            </p:cNvCxnSpPr>
            <p:nvPr/>
          </p:nvCxnSpPr>
          <p:spPr bwMode="auto">
            <a:xfrm rot="5400000" flipH="1" flipV="1">
              <a:off x="3145966" y="21679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192" name="Straight Connector 13"/>
            <p:cNvCxnSpPr>
              <a:cxnSpLocks noChangeShapeType="1"/>
              <a:stCxn id="48188" idx="5"/>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48193"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48194"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48195"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48196"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grpSp>
      <p:grpSp>
        <p:nvGrpSpPr>
          <p:cNvPr id="48134" name="Group 119"/>
          <p:cNvGrpSpPr>
            <a:grpSpLocks/>
          </p:cNvGrpSpPr>
          <p:nvPr/>
        </p:nvGrpSpPr>
        <p:grpSpPr bwMode="auto">
          <a:xfrm>
            <a:off x="914400" y="4081463"/>
            <a:ext cx="4495800" cy="2116137"/>
            <a:chOff x="304800" y="855731"/>
            <a:chExt cx="4495800" cy="2115962"/>
          </a:xfrm>
        </p:grpSpPr>
        <p:sp>
          <p:nvSpPr>
            <p:cNvPr id="48177"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48178"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48179" name="Straight Connector 7"/>
            <p:cNvCxnSpPr>
              <a:cxnSpLocks noChangeShapeType="1"/>
              <a:stCxn id="48177" idx="7"/>
              <a:endCxn id="48178"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180" name="Straight Connector 9"/>
            <p:cNvCxnSpPr>
              <a:cxnSpLocks noChangeShapeType="1"/>
              <a:stCxn id="48177" idx="5"/>
              <a:endCxn id="48147" idx="2"/>
            </p:cNvCxnSpPr>
            <p:nvPr/>
          </p:nvCxnSpPr>
          <p:spPr bwMode="auto">
            <a:xfrm>
              <a:off x="695045" y="1838045"/>
              <a:ext cx="4105555" cy="113364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181" name="Straight Connector 11"/>
            <p:cNvCxnSpPr>
              <a:cxnSpLocks noChangeShapeType="1"/>
              <a:stCxn id="48178" idx="7"/>
              <a:endCxn id="48187" idx="2"/>
            </p:cNvCxnSpPr>
            <p:nvPr/>
          </p:nvCxnSpPr>
          <p:spPr bwMode="auto">
            <a:xfrm flipV="1">
              <a:off x="1685645" y="855731"/>
              <a:ext cx="2200555" cy="4186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182" name="Straight Connector 13"/>
            <p:cNvCxnSpPr>
              <a:cxnSpLocks noChangeShapeType="1"/>
              <a:stCxn id="48178" idx="5"/>
              <a:endCxn id="48157" idx="2"/>
            </p:cNvCxnSpPr>
            <p:nvPr/>
          </p:nvCxnSpPr>
          <p:spPr bwMode="auto">
            <a:xfrm>
              <a:off x="1685645" y="1601021"/>
              <a:ext cx="2657755" cy="321421"/>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48183"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48184"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48185"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48186" name="TextBox 25"/>
            <p:cNvSpPr txBox="1">
              <a:spLocks noChangeArrowheads="1"/>
            </p:cNvSpPr>
            <p:nvPr/>
          </p:nvSpPr>
          <p:spPr bwMode="auto">
            <a:xfrm>
              <a:off x="1752600" y="1346678"/>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grpSp>
      <p:grpSp>
        <p:nvGrpSpPr>
          <p:cNvPr id="48135" name="Group 120"/>
          <p:cNvGrpSpPr>
            <a:grpSpLocks/>
          </p:cNvGrpSpPr>
          <p:nvPr/>
        </p:nvGrpSpPr>
        <p:grpSpPr bwMode="auto">
          <a:xfrm>
            <a:off x="4953000" y="1143000"/>
            <a:ext cx="2395538" cy="963613"/>
            <a:chOff x="1447800" y="2303556"/>
            <a:chExt cx="2395868" cy="964180"/>
          </a:xfrm>
        </p:grpSpPr>
        <p:sp>
          <p:nvSpPr>
            <p:cNvPr id="48167"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48168"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48169" name="Straight Connector 7"/>
            <p:cNvCxnSpPr>
              <a:cxnSpLocks noChangeShapeType="1"/>
              <a:stCxn id="48167" idx="7"/>
              <a:endCxn id="48168"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170" name="Straight Connector 9"/>
            <p:cNvCxnSpPr>
              <a:cxnSpLocks noChangeShapeType="1"/>
              <a:stCxn id="48167" idx="5"/>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171" name="Straight Connector 11"/>
            <p:cNvCxnSpPr>
              <a:cxnSpLocks noChangeShapeType="1"/>
              <a:stCxn id="48168" idx="7"/>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172" name="Straight Connector 13"/>
            <p:cNvCxnSpPr>
              <a:cxnSpLocks noChangeShapeType="1"/>
              <a:stCxn id="48168" idx="5"/>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48173"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48174"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48175"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48176"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grpSp>
      <p:grpSp>
        <p:nvGrpSpPr>
          <p:cNvPr id="48136" name="Group 120"/>
          <p:cNvGrpSpPr>
            <a:grpSpLocks/>
          </p:cNvGrpSpPr>
          <p:nvPr/>
        </p:nvGrpSpPr>
        <p:grpSpPr bwMode="auto">
          <a:xfrm>
            <a:off x="4953000" y="4437063"/>
            <a:ext cx="2395538" cy="963612"/>
            <a:chOff x="1447800" y="2303556"/>
            <a:chExt cx="2395868" cy="964180"/>
          </a:xfrm>
        </p:grpSpPr>
        <p:sp>
          <p:nvSpPr>
            <p:cNvPr id="48157"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48158"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48159" name="Straight Connector 7"/>
            <p:cNvCxnSpPr>
              <a:cxnSpLocks noChangeShapeType="1"/>
              <a:stCxn id="48157" idx="7"/>
              <a:endCxn id="48158"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160" name="Straight Connector 9"/>
            <p:cNvCxnSpPr>
              <a:cxnSpLocks noChangeShapeType="1"/>
              <a:stCxn id="48157" idx="5"/>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161" name="Straight Connector 11"/>
            <p:cNvCxnSpPr>
              <a:cxnSpLocks noChangeShapeType="1"/>
              <a:stCxn id="48158" idx="7"/>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162" name="Straight Connector 13"/>
            <p:cNvCxnSpPr>
              <a:cxnSpLocks noChangeShapeType="1"/>
              <a:stCxn id="48158" idx="5"/>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48163"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48164"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48165"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48166"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grpSp>
      <p:grpSp>
        <p:nvGrpSpPr>
          <p:cNvPr id="48137" name="Group 120"/>
          <p:cNvGrpSpPr>
            <a:grpSpLocks/>
          </p:cNvGrpSpPr>
          <p:nvPr/>
        </p:nvGrpSpPr>
        <p:grpSpPr bwMode="auto">
          <a:xfrm>
            <a:off x="5410200" y="5486400"/>
            <a:ext cx="2395538" cy="963613"/>
            <a:chOff x="1447800" y="2303556"/>
            <a:chExt cx="2395868" cy="964180"/>
          </a:xfrm>
        </p:grpSpPr>
        <p:sp>
          <p:nvSpPr>
            <p:cNvPr id="48147"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48148"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48149" name="Straight Connector 7"/>
            <p:cNvCxnSpPr>
              <a:cxnSpLocks noChangeShapeType="1"/>
              <a:stCxn id="48147" idx="7"/>
              <a:endCxn id="48148"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150" name="Straight Connector 9"/>
            <p:cNvCxnSpPr>
              <a:cxnSpLocks noChangeShapeType="1"/>
              <a:stCxn id="48147" idx="5"/>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151" name="Straight Connector 11"/>
            <p:cNvCxnSpPr>
              <a:cxnSpLocks noChangeShapeType="1"/>
              <a:stCxn id="48148" idx="7"/>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152" name="Straight Connector 13"/>
            <p:cNvCxnSpPr>
              <a:cxnSpLocks noChangeShapeType="1"/>
              <a:stCxn id="48148" idx="5"/>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48153"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48154"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48155"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48156"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grpSp>
      <p:cxnSp>
        <p:nvCxnSpPr>
          <p:cNvPr id="48138" name="Straight Connector 11"/>
          <p:cNvCxnSpPr>
            <a:cxnSpLocks noChangeShapeType="1"/>
            <a:stCxn id="48207" idx="4"/>
            <a:endCxn id="48177" idx="0"/>
          </p:cNvCxnSpPr>
          <p:nvPr/>
        </p:nvCxnSpPr>
        <p:spPr bwMode="auto">
          <a:xfrm>
            <a:off x="1143000" y="2768600"/>
            <a:ext cx="0" cy="1905000"/>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cxnSp>
        <p:nvCxnSpPr>
          <p:cNvPr id="48139" name="Straight Connector 11"/>
          <p:cNvCxnSpPr>
            <a:cxnSpLocks noChangeShapeType="1"/>
            <a:stCxn id="48217" idx="4"/>
            <a:endCxn id="48187" idx="0"/>
          </p:cNvCxnSpPr>
          <p:nvPr/>
        </p:nvCxnSpPr>
        <p:spPr bwMode="auto">
          <a:xfrm>
            <a:off x="4724400" y="1033463"/>
            <a:ext cx="0" cy="2819400"/>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cxnSp>
        <p:nvCxnSpPr>
          <p:cNvPr id="48140" name="Straight Connector 11"/>
          <p:cNvCxnSpPr>
            <a:cxnSpLocks noChangeShapeType="1"/>
            <a:stCxn id="48167" idx="4"/>
            <a:endCxn id="48157" idx="0"/>
          </p:cNvCxnSpPr>
          <p:nvPr/>
        </p:nvCxnSpPr>
        <p:spPr bwMode="auto">
          <a:xfrm>
            <a:off x="5181600" y="2082800"/>
            <a:ext cx="0" cy="2836863"/>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cxnSp>
        <p:nvCxnSpPr>
          <p:cNvPr id="48141" name="Straight Connector 11"/>
          <p:cNvCxnSpPr>
            <a:cxnSpLocks noChangeShapeType="1"/>
            <a:stCxn id="48197" idx="4"/>
            <a:endCxn id="48147" idx="0"/>
          </p:cNvCxnSpPr>
          <p:nvPr/>
        </p:nvCxnSpPr>
        <p:spPr bwMode="auto">
          <a:xfrm>
            <a:off x="5638800" y="3167063"/>
            <a:ext cx="0" cy="2801937"/>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sp>
        <p:nvSpPr>
          <p:cNvPr id="48142" name="TextBox 24"/>
          <p:cNvSpPr txBox="1">
            <a:spLocks noChangeArrowheads="1"/>
          </p:cNvSpPr>
          <p:nvPr/>
        </p:nvSpPr>
        <p:spPr bwMode="auto">
          <a:xfrm>
            <a:off x="152400" y="2971800"/>
            <a:ext cx="1066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I is selfish</a:t>
            </a:r>
          </a:p>
        </p:txBody>
      </p:sp>
      <p:sp>
        <p:nvSpPr>
          <p:cNvPr id="48143" name="TextBox 24"/>
          <p:cNvSpPr txBox="1">
            <a:spLocks noChangeArrowheads="1"/>
          </p:cNvSpPr>
          <p:nvPr/>
        </p:nvSpPr>
        <p:spPr bwMode="auto">
          <a:xfrm>
            <a:off x="152400" y="4114800"/>
            <a:ext cx="1066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I is crazy</a:t>
            </a:r>
          </a:p>
        </p:txBody>
      </p:sp>
      <p:sp>
        <p:nvSpPr>
          <p:cNvPr id="48144" name="Oval 65"/>
          <p:cNvSpPr>
            <a:spLocks noChangeArrowheads="1"/>
          </p:cNvSpPr>
          <p:nvPr/>
        </p:nvSpPr>
        <p:spPr bwMode="auto">
          <a:xfrm>
            <a:off x="23813" y="35052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N</a:t>
            </a:r>
            <a:endParaRPr lang="en-US" altLang="x-none" sz="2400" b="1" baseline="-25000"/>
          </a:p>
        </p:txBody>
      </p:sp>
      <p:cxnSp>
        <p:nvCxnSpPr>
          <p:cNvPr id="48145" name="Straight Connector 11"/>
          <p:cNvCxnSpPr>
            <a:cxnSpLocks noChangeShapeType="1"/>
            <a:stCxn id="48144" idx="0"/>
            <a:endCxn id="48207" idx="2"/>
          </p:cNvCxnSpPr>
          <p:nvPr/>
        </p:nvCxnSpPr>
        <p:spPr bwMode="auto">
          <a:xfrm flipV="1">
            <a:off x="252413" y="2540000"/>
            <a:ext cx="661987" cy="965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8146" name="Straight Connector 11"/>
          <p:cNvCxnSpPr>
            <a:cxnSpLocks noChangeShapeType="1"/>
            <a:stCxn id="48144" idx="4"/>
            <a:endCxn id="48177" idx="1"/>
          </p:cNvCxnSpPr>
          <p:nvPr/>
        </p:nvCxnSpPr>
        <p:spPr bwMode="auto">
          <a:xfrm>
            <a:off x="252413" y="3962400"/>
            <a:ext cx="728662" cy="77787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731240819"/>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4"/>
          <p:cNvSpPr>
            <a:spLocks noChangeArrowheads="1"/>
          </p:cNvSpPr>
          <p:nvPr/>
        </p:nvSpPr>
        <p:spPr bwMode="auto">
          <a:xfrm>
            <a:off x="76200" y="152400"/>
            <a:ext cx="8991600" cy="990600"/>
          </a:xfrm>
          <a:prstGeom prst="rect">
            <a:avLst/>
          </a:prstGeom>
          <a:solidFill>
            <a:srgbClr val="FFFFFF"/>
          </a:solidFill>
          <a:ln w="9525">
            <a:solidFill>
              <a:srgbClr val="FFFFFF"/>
            </a:solidFill>
            <a:round/>
            <a:headEnd/>
            <a:tailEnd/>
          </a:ln>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grpSp>
        <p:nvGrpSpPr>
          <p:cNvPr id="50178" name="Group 120"/>
          <p:cNvGrpSpPr>
            <a:grpSpLocks/>
          </p:cNvGrpSpPr>
          <p:nvPr/>
        </p:nvGrpSpPr>
        <p:grpSpPr bwMode="auto">
          <a:xfrm>
            <a:off x="4495800" y="93663"/>
            <a:ext cx="3657600" cy="1125537"/>
            <a:chOff x="1447800" y="2303556"/>
            <a:chExt cx="3657600" cy="1125444"/>
          </a:xfrm>
        </p:grpSpPr>
        <p:sp>
          <p:nvSpPr>
            <p:cNvPr id="50280"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0281"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0282" name="Straight Connector 7"/>
            <p:cNvCxnSpPr>
              <a:cxnSpLocks noChangeShapeType="1"/>
              <a:stCxn id="50280" idx="7"/>
              <a:endCxn id="50281"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83" name="Straight Connector 9"/>
            <p:cNvCxnSpPr>
              <a:cxnSpLocks noChangeShapeType="1"/>
              <a:stCxn id="50280" idx="5"/>
              <a:endCxn id="50290"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84" name="Straight Connector 11"/>
            <p:cNvCxnSpPr>
              <a:cxnSpLocks noChangeShapeType="1"/>
              <a:stCxn id="50281" idx="7"/>
              <a:endCxn id="50292" idx="1"/>
            </p:cNvCxnSpPr>
            <p:nvPr/>
          </p:nvCxnSpPr>
          <p:spPr bwMode="auto">
            <a:xfrm rot="5400000" flipH="1" flipV="1">
              <a:off x="3145966" y="21679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85" name="Straight Connector 13"/>
            <p:cNvCxnSpPr>
              <a:cxnSpLocks noChangeShapeType="1"/>
              <a:stCxn id="50281" idx="5"/>
              <a:endCxn id="50291"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0286"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0287"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0288"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0289"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0290"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5, 0+25) </a:t>
              </a:r>
            </a:p>
          </p:txBody>
        </p:sp>
        <p:sp>
          <p:nvSpPr>
            <p:cNvPr id="50291"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10, 0 +10) </a:t>
              </a:r>
            </a:p>
          </p:txBody>
        </p:sp>
        <p:sp>
          <p:nvSpPr>
            <p:cNvPr id="50292" name="TextBox 24"/>
            <p:cNvSpPr txBox="1">
              <a:spLocks noChangeArrowheads="1"/>
            </p:cNvSpPr>
            <p:nvPr/>
          </p:nvSpPr>
          <p:spPr bwMode="auto">
            <a:xfrm>
              <a:off x="3590264" y="23159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0 , 0+0) </a:t>
              </a:r>
            </a:p>
          </p:txBody>
        </p:sp>
      </p:grpSp>
      <p:grpSp>
        <p:nvGrpSpPr>
          <p:cNvPr id="50179" name="Group 119"/>
          <p:cNvGrpSpPr>
            <a:grpSpLocks/>
          </p:cNvGrpSpPr>
          <p:nvPr/>
        </p:nvGrpSpPr>
        <p:grpSpPr bwMode="auto">
          <a:xfrm>
            <a:off x="914400" y="838200"/>
            <a:ext cx="4495800" cy="2100263"/>
            <a:chOff x="304800" y="-24808"/>
            <a:chExt cx="4495800" cy="2099638"/>
          </a:xfrm>
        </p:grpSpPr>
        <p:sp>
          <p:nvSpPr>
            <p:cNvPr id="50270"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50271"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0272" name="Straight Connector 7"/>
            <p:cNvCxnSpPr>
              <a:cxnSpLocks noChangeShapeType="1"/>
              <a:stCxn id="50270" idx="7"/>
              <a:endCxn id="50271"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73" name="Straight Connector 9"/>
            <p:cNvCxnSpPr>
              <a:cxnSpLocks noChangeShapeType="1"/>
              <a:stCxn id="50270" idx="5"/>
              <a:endCxn id="50257" idx="2"/>
            </p:cNvCxnSpPr>
            <p:nvPr/>
          </p:nvCxnSpPr>
          <p:spPr bwMode="auto">
            <a:xfrm>
              <a:off x="695045" y="1838045"/>
              <a:ext cx="4105555" cy="23678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74" name="Straight Connector 11"/>
            <p:cNvCxnSpPr>
              <a:cxnSpLocks noChangeShapeType="1"/>
              <a:stCxn id="50271" idx="7"/>
            </p:cNvCxnSpPr>
            <p:nvPr/>
          </p:nvCxnSpPr>
          <p:spPr bwMode="auto">
            <a:xfrm flipV="1">
              <a:off x="1685645" y="-24808"/>
              <a:ext cx="2200555" cy="129917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75" name="Straight Connector 13"/>
            <p:cNvCxnSpPr>
              <a:cxnSpLocks noChangeShapeType="1"/>
              <a:stCxn id="50271" idx="5"/>
              <a:endCxn id="50221" idx="2"/>
            </p:cNvCxnSpPr>
            <p:nvPr/>
          </p:nvCxnSpPr>
          <p:spPr bwMode="auto">
            <a:xfrm flipV="1">
              <a:off x="1685645" y="990657"/>
              <a:ext cx="2657755" cy="61036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0276"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0277"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0278" name="TextBox 24"/>
            <p:cNvSpPr txBox="1">
              <a:spLocks noChangeArrowheads="1"/>
            </p:cNvSpPr>
            <p:nvPr/>
          </p:nvSpPr>
          <p:spPr bwMode="auto">
            <a:xfrm>
              <a:off x="1828800" y="1041904"/>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0279" name="TextBox 25"/>
            <p:cNvSpPr txBox="1">
              <a:spLocks noChangeArrowheads="1"/>
            </p:cNvSpPr>
            <p:nvPr/>
          </p:nvSpPr>
          <p:spPr bwMode="auto">
            <a:xfrm>
              <a:off x="1752600" y="1422872"/>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grpSp>
      <p:grpSp>
        <p:nvGrpSpPr>
          <p:cNvPr id="50180" name="Group 120"/>
          <p:cNvGrpSpPr>
            <a:grpSpLocks/>
          </p:cNvGrpSpPr>
          <p:nvPr/>
        </p:nvGrpSpPr>
        <p:grpSpPr bwMode="auto">
          <a:xfrm>
            <a:off x="5410200" y="2227263"/>
            <a:ext cx="3657600" cy="1125537"/>
            <a:chOff x="1447800" y="2303556"/>
            <a:chExt cx="3657600" cy="1125444"/>
          </a:xfrm>
        </p:grpSpPr>
        <p:sp>
          <p:nvSpPr>
            <p:cNvPr id="50257"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0258"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0259" name="Straight Connector 7"/>
            <p:cNvCxnSpPr>
              <a:cxnSpLocks noChangeShapeType="1"/>
              <a:stCxn id="50257" idx="7"/>
              <a:endCxn id="50258"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60" name="Straight Connector 9"/>
            <p:cNvCxnSpPr>
              <a:cxnSpLocks noChangeShapeType="1"/>
              <a:stCxn id="50257" idx="5"/>
              <a:endCxn id="50267"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61" name="Straight Connector 11"/>
            <p:cNvCxnSpPr>
              <a:cxnSpLocks noChangeShapeType="1"/>
              <a:stCxn id="50258" idx="7"/>
              <a:endCxn id="50269" idx="1"/>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62" name="Straight Connector 13"/>
            <p:cNvCxnSpPr>
              <a:cxnSpLocks noChangeShapeType="1"/>
              <a:stCxn id="50258" idx="5"/>
              <a:endCxn id="50268"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0263"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0264"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0265"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0266"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0267"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25 +25) </a:t>
              </a:r>
            </a:p>
          </p:txBody>
        </p:sp>
        <p:sp>
          <p:nvSpPr>
            <p:cNvPr id="50268"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10, 25 +10) </a:t>
              </a:r>
            </a:p>
          </p:txBody>
        </p:sp>
        <p:sp>
          <p:nvSpPr>
            <p:cNvPr id="50269" name="TextBox 24"/>
            <p:cNvSpPr txBox="1">
              <a:spLocks noChangeArrowheads="1"/>
            </p:cNvSpPr>
            <p:nvPr/>
          </p:nvSpPr>
          <p:spPr bwMode="auto">
            <a:xfrm>
              <a:off x="3590264" y="2315958"/>
              <a:ext cx="1286536" cy="33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0 , 25 +0) </a:t>
              </a:r>
            </a:p>
          </p:txBody>
        </p:sp>
      </p:grpSp>
      <p:grpSp>
        <p:nvGrpSpPr>
          <p:cNvPr id="50181" name="Group 120"/>
          <p:cNvGrpSpPr>
            <a:grpSpLocks/>
          </p:cNvGrpSpPr>
          <p:nvPr/>
        </p:nvGrpSpPr>
        <p:grpSpPr bwMode="auto">
          <a:xfrm>
            <a:off x="4495800" y="3370263"/>
            <a:ext cx="3657600" cy="1125537"/>
            <a:chOff x="1447800" y="2303556"/>
            <a:chExt cx="3657600" cy="1125444"/>
          </a:xfrm>
        </p:grpSpPr>
        <p:sp>
          <p:nvSpPr>
            <p:cNvPr id="50244"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0245"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0246" name="Straight Connector 7"/>
            <p:cNvCxnSpPr>
              <a:cxnSpLocks noChangeShapeType="1"/>
              <a:stCxn id="50244" idx="7"/>
              <a:endCxn id="50245"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47" name="Straight Connector 9"/>
            <p:cNvCxnSpPr>
              <a:cxnSpLocks noChangeShapeType="1"/>
              <a:stCxn id="50244" idx="5"/>
              <a:endCxn id="50254"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48" name="Straight Connector 11"/>
            <p:cNvCxnSpPr>
              <a:cxnSpLocks noChangeShapeType="1"/>
              <a:stCxn id="50245" idx="7"/>
              <a:endCxn id="50256" idx="1"/>
            </p:cNvCxnSpPr>
            <p:nvPr/>
          </p:nvCxnSpPr>
          <p:spPr bwMode="auto">
            <a:xfrm rot="5400000" flipH="1" flipV="1">
              <a:off x="3145966" y="21679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49" name="Straight Connector 13"/>
            <p:cNvCxnSpPr>
              <a:cxnSpLocks noChangeShapeType="1"/>
              <a:stCxn id="50245" idx="5"/>
              <a:endCxn id="50255"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0250"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0251"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0252"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0253"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0254"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(0, 5, </a:t>
              </a:r>
              <a:r>
                <a:rPr lang="en-US" altLang="x-none" sz="1600" b="1">
                  <a:solidFill>
                    <a:srgbClr val="0000FF"/>
                  </a:solidFill>
                </a:rPr>
                <a:t>15</a:t>
              </a:r>
              <a:r>
                <a:rPr lang="en-US" altLang="x-none" sz="1600"/>
                <a:t> +25) </a:t>
              </a:r>
            </a:p>
          </p:txBody>
        </p:sp>
        <p:sp>
          <p:nvSpPr>
            <p:cNvPr id="50255"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(0, 10, </a:t>
              </a:r>
              <a:r>
                <a:rPr lang="en-US" altLang="x-none" sz="1600" b="1">
                  <a:solidFill>
                    <a:srgbClr val="0000FF"/>
                  </a:solidFill>
                </a:rPr>
                <a:t>15</a:t>
              </a:r>
              <a:r>
                <a:rPr lang="en-US" altLang="x-none" sz="1600"/>
                <a:t>+10) </a:t>
              </a:r>
            </a:p>
          </p:txBody>
        </p:sp>
        <p:sp>
          <p:nvSpPr>
            <p:cNvPr id="50256" name="TextBox 24"/>
            <p:cNvSpPr txBox="1">
              <a:spLocks noChangeArrowheads="1"/>
            </p:cNvSpPr>
            <p:nvPr/>
          </p:nvSpPr>
          <p:spPr bwMode="auto">
            <a:xfrm>
              <a:off x="3590264" y="23159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(0, 0 , </a:t>
              </a:r>
              <a:r>
                <a:rPr lang="en-US" altLang="x-none" sz="1600" b="1">
                  <a:solidFill>
                    <a:srgbClr val="0000FF"/>
                  </a:solidFill>
                </a:rPr>
                <a:t>15</a:t>
              </a:r>
              <a:r>
                <a:rPr lang="en-US" altLang="x-none" sz="1600"/>
                <a:t>+</a:t>
              </a:r>
              <a:r>
                <a:rPr lang="en-US" altLang="x-none" sz="1600" b="1">
                  <a:solidFill>
                    <a:srgbClr val="0000FF"/>
                  </a:solidFill>
                </a:rPr>
                <a:t>15</a:t>
              </a:r>
              <a:r>
                <a:rPr lang="en-US" altLang="x-none" sz="1600"/>
                <a:t>) </a:t>
              </a:r>
            </a:p>
          </p:txBody>
        </p:sp>
      </p:grpSp>
      <p:grpSp>
        <p:nvGrpSpPr>
          <p:cNvPr id="50182" name="Group 119"/>
          <p:cNvGrpSpPr>
            <a:grpSpLocks/>
          </p:cNvGrpSpPr>
          <p:nvPr/>
        </p:nvGrpSpPr>
        <p:grpSpPr bwMode="auto">
          <a:xfrm>
            <a:off x="914400" y="4081463"/>
            <a:ext cx="4495800" cy="2116137"/>
            <a:chOff x="304800" y="855731"/>
            <a:chExt cx="4495800" cy="2115962"/>
          </a:xfrm>
        </p:grpSpPr>
        <p:sp>
          <p:nvSpPr>
            <p:cNvPr id="50234"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50235"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0236" name="Straight Connector 7"/>
            <p:cNvCxnSpPr>
              <a:cxnSpLocks noChangeShapeType="1"/>
              <a:stCxn id="50234" idx="7"/>
              <a:endCxn id="50235"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37" name="Straight Connector 9"/>
            <p:cNvCxnSpPr>
              <a:cxnSpLocks noChangeShapeType="1"/>
              <a:stCxn id="50234" idx="5"/>
              <a:endCxn id="50195" idx="2"/>
            </p:cNvCxnSpPr>
            <p:nvPr/>
          </p:nvCxnSpPr>
          <p:spPr bwMode="auto">
            <a:xfrm>
              <a:off x="695045" y="1838045"/>
              <a:ext cx="4105555" cy="113364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38" name="Straight Connector 11"/>
            <p:cNvCxnSpPr>
              <a:cxnSpLocks noChangeShapeType="1"/>
              <a:stCxn id="50235" idx="7"/>
              <a:endCxn id="50244" idx="2"/>
            </p:cNvCxnSpPr>
            <p:nvPr/>
          </p:nvCxnSpPr>
          <p:spPr bwMode="auto">
            <a:xfrm flipV="1">
              <a:off x="1685645" y="855731"/>
              <a:ext cx="2200555" cy="4186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39" name="Straight Connector 13"/>
            <p:cNvCxnSpPr>
              <a:cxnSpLocks noChangeShapeType="1"/>
              <a:stCxn id="50235" idx="5"/>
              <a:endCxn id="50208" idx="2"/>
            </p:cNvCxnSpPr>
            <p:nvPr/>
          </p:nvCxnSpPr>
          <p:spPr bwMode="auto">
            <a:xfrm>
              <a:off x="1685645" y="1601021"/>
              <a:ext cx="2657755" cy="321421"/>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0240"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0241"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0242"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0243" name="TextBox 25"/>
            <p:cNvSpPr txBox="1">
              <a:spLocks noChangeArrowheads="1"/>
            </p:cNvSpPr>
            <p:nvPr/>
          </p:nvSpPr>
          <p:spPr bwMode="auto">
            <a:xfrm>
              <a:off x="1752600" y="1346678"/>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grpSp>
      <p:grpSp>
        <p:nvGrpSpPr>
          <p:cNvPr id="50183" name="Group 120"/>
          <p:cNvGrpSpPr>
            <a:grpSpLocks/>
          </p:cNvGrpSpPr>
          <p:nvPr/>
        </p:nvGrpSpPr>
        <p:grpSpPr bwMode="auto">
          <a:xfrm>
            <a:off x="4953000" y="1143000"/>
            <a:ext cx="3657600" cy="1125538"/>
            <a:chOff x="1447800" y="2303556"/>
            <a:chExt cx="3657600" cy="1125444"/>
          </a:xfrm>
        </p:grpSpPr>
        <p:sp>
          <p:nvSpPr>
            <p:cNvPr id="50221"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0222"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0223" name="Straight Connector 7"/>
            <p:cNvCxnSpPr>
              <a:cxnSpLocks noChangeShapeType="1"/>
              <a:stCxn id="50221" idx="7"/>
              <a:endCxn id="50222"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24" name="Straight Connector 9"/>
            <p:cNvCxnSpPr>
              <a:cxnSpLocks noChangeShapeType="1"/>
              <a:stCxn id="50221" idx="5"/>
              <a:endCxn id="50231"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25" name="Straight Connector 11"/>
            <p:cNvCxnSpPr>
              <a:cxnSpLocks noChangeShapeType="1"/>
              <a:stCxn id="50222" idx="7"/>
              <a:endCxn id="50233" idx="1"/>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26" name="Straight Connector 13"/>
            <p:cNvCxnSpPr>
              <a:cxnSpLocks noChangeShapeType="1"/>
              <a:stCxn id="50222" idx="5"/>
              <a:endCxn id="50232"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0227"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0228"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0229"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0230"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0231"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5, 10 +25) </a:t>
              </a:r>
            </a:p>
          </p:txBody>
        </p:sp>
        <p:sp>
          <p:nvSpPr>
            <p:cNvPr id="50232"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10, 10+10) </a:t>
              </a:r>
            </a:p>
          </p:txBody>
        </p:sp>
        <p:sp>
          <p:nvSpPr>
            <p:cNvPr id="50233" name="TextBox 24"/>
            <p:cNvSpPr txBox="1">
              <a:spLocks noChangeArrowheads="1"/>
            </p:cNvSpPr>
            <p:nvPr/>
          </p:nvSpPr>
          <p:spPr bwMode="auto">
            <a:xfrm>
              <a:off x="3590264" y="2315958"/>
              <a:ext cx="1286536" cy="33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0 , 10+0) </a:t>
              </a:r>
            </a:p>
          </p:txBody>
        </p:sp>
      </p:grpSp>
      <p:grpSp>
        <p:nvGrpSpPr>
          <p:cNvPr id="50184" name="Group 120"/>
          <p:cNvGrpSpPr>
            <a:grpSpLocks/>
          </p:cNvGrpSpPr>
          <p:nvPr/>
        </p:nvGrpSpPr>
        <p:grpSpPr bwMode="auto">
          <a:xfrm>
            <a:off x="4953000" y="4437063"/>
            <a:ext cx="3657600" cy="1125537"/>
            <a:chOff x="1447800" y="2303556"/>
            <a:chExt cx="3657600" cy="1125444"/>
          </a:xfrm>
        </p:grpSpPr>
        <p:sp>
          <p:nvSpPr>
            <p:cNvPr id="50208"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0209"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0210" name="Straight Connector 7"/>
            <p:cNvCxnSpPr>
              <a:cxnSpLocks noChangeShapeType="1"/>
              <a:stCxn id="50208" idx="7"/>
              <a:endCxn id="50209"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11" name="Straight Connector 9"/>
            <p:cNvCxnSpPr>
              <a:cxnSpLocks noChangeShapeType="1"/>
              <a:stCxn id="50208" idx="5"/>
              <a:endCxn id="50218"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12" name="Straight Connector 11"/>
            <p:cNvCxnSpPr>
              <a:cxnSpLocks noChangeShapeType="1"/>
              <a:stCxn id="50209" idx="7"/>
              <a:endCxn id="50220" idx="1"/>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13" name="Straight Connector 13"/>
            <p:cNvCxnSpPr>
              <a:cxnSpLocks noChangeShapeType="1"/>
              <a:stCxn id="50209" idx="5"/>
              <a:endCxn id="50219"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0214"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0215"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0216"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0217"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0218"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5, 10 +25) </a:t>
              </a:r>
            </a:p>
          </p:txBody>
        </p:sp>
        <p:sp>
          <p:nvSpPr>
            <p:cNvPr id="50219"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10, 10+10) </a:t>
              </a:r>
            </a:p>
          </p:txBody>
        </p:sp>
        <p:sp>
          <p:nvSpPr>
            <p:cNvPr id="50220" name="TextBox 24"/>
            <p:cNvSpPr txBox="1">
              <a:spLocks noChangeArrowheads="1"/>
            </p:cNvSpPr>
            <p:nvPr/>
          </p:nvSpPr>
          <p:spPr bwMode="auto">
            <a:xfrm>
              <a:off x="3590264" y="2315958"/>
              <a:ext cx="1438936" cy="33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0 , 10+</a:t>
              </a:r>
              <a:r>
                <a:rPr lang="en-US" altLang="x-none" sz="1600" b="1">
                  <a:solidFill>
                    <a:srgbClr val="0000FF"/>
                  </a:solidFill>
                </a:rPr>
                <a:t>15</a:t>
              </a:r>
              <a:r>
                <a:rPr lang="en-US" altLang="x-none" sz="1600"/>
                <a:t>) </a:t>
              </a:r>
            </a:p>
          </p:txBody>
        </p:sp>
      </p:grpSp>
      <p:grpSp>
        <p:nvGrpSpPr>
          <p:cNvPr id="50185" name="Group 120"/>
          <p:cNvGrpSpPr>
            <a:grpSpLocks/>
          </p:cNvGrpSpPr>
          <p:nvPr/>
        </p:nvGrpSpPr>
        <p:grpSpPr bwMode="auto">
          <a:xfrm>
            <a:off x="5410200" y="5486400"/>
            <a:ext cx="3657600" cy="1125538"/>
            <a:chOff x="1447800" y="2303556"/>
            <a:chExt cx="3657600" cy="1125444"/>
          </a:xfrm>
        </p:grpSpPr>
        <p:sp>
          <p:nvSpPr>
            <p:cNvPr id="50195"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0196"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0197" name="Straight Connector 7"/>
            <p:cNvCxnSpPr>
              <a:cxnSpLocks noChangeShapeType="1"/>
              <a:stCxn id="50195" idx="7"/>
              <a:endCxn id="50196"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198" name="Straight Connector 9"/>
            <p:cNvCxnSpPr>
              <a:cxnSpLocks noChangeShapeType="1"/>
              <a:stCxn id="50195" idx="5"/>
              <a:endCxn id="50205"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199" name="Straight Connector 11"/>
            <p:cNvCxnSpPr>
              <a:cxnSpLocks noChangeShapeType="1"/>
              <a:stCxn id="50196" idx="7"/>
              <a:endCxn id="50207" idx="1"/>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00" name="Straight Connector 13"/>
            <p:cNvCxnSpPr>
              <a:cxnSpLocks noChangeShapeType="1"/>
              <a:stCxn id="50196" idx="5"/>
              <a:endCxn id="50206"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0201"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0202"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0203"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0204"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0205"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25+25) </a:t>
              </a:r>
            </a:p>
          </p:txBody>
        </p:sp>
        <p:sp>
          <p:nvSpPr>
            <p:cNvPr id="50206"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10, 25+10) </a:t>
              </a:r>
            </a:p>
          </p:txBody>
        </p:sp>
        <p:sp>
          <p:nvSpPr>
            <p:cNvPr id="50207" name="TextBox 24"/>
            <p:cNvSpPr txBox="1">
              <a:spLocks noChangeArrowheads="1"/>
            </p:cNvSpPr>
            <p:nvPr/>
          </p:nvSpPr>
          <p:spPr bwMode="auto">
            <a:xfrm>
              <a:off x="3590264" y="2315958"/>
              <a:ext cx="1515136" cy="33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0 , 25 +</a:t>
              </a:r>
              <a:r>
                <a:rPr lang="en-US" altLang="x-none" sz="1600" b="1">
                  <a:solidFill>
                    <a:srgbClr val="0000FF"/>
                  </a:solidFill>
                </a:rPr>
                <a:t>15</a:t>
              </a:r>
              <a:r>
                <a:rPr lang="en-US" altLang="x-none" sz="1600"/>
                <a:t>) </a:t>
              </a:r>
            </a:p>
          </p:txBody>
        </p:sp>
      </p:grpSp>
      <p:cxnSp>
        <p:nvCxnSpPr>
          <p:cNvPr id="50186" name="Straight Connector 11"/>
          <p:cNvCxnSpPr>
            <a:cxnSpLocks noChangeShapeType="1"/>
            <a:stCxn id="50270" idx="4"/>
            <a:endCxn id="50234" idx="0"/>
          </p:cNvCxnSpPr>
          <p:nvPr/>
        </p:nvCxnSpPr>
        <p:spPr bwMode="auto">
          <a:xfrm>
            <a:off x="1143000" y="2768600"/>
            <a:ext cx="0" cy="1905000"/>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cxnSp>
        <p:nvCxnSpPr>
          <p:cNvPr id="50187" name="Straight Connector 11"/>
          <p:cNvCxnSpPr>
            <a:cxnSpLocks noChangeShapeType="1"/>
            <a:stCxn id="50280" idx="4"/>
            <a:endCxn id="50244" idx="0"/>
          </p:cNvCxnSpPr>
          <p:nvPr/>
        </p:nvCxnSpPr>
        <p:spPr bwMode="auto">
          <a:xfrm>
            <a:off x="4724400" y="1033463"/>
            <a:ext cx="0" cy="2819400"/>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cxnSp>
        <p:nvCxnSpPr>
          <p:cNvPr id="50188" name="Straight Connector 11"/>
          <p:cNvCxnSpPr>
            <a:cxnSpLocks noChangeShapeType="1"/>
            <a:stCxn id="50221" idx="4"/>
            <a:endCxn id="50208" idx="0"/>
          </p:cNvCxnSpPr>
          <p:nvPr/>
        </p:nvCxnSpPr>
        <p:spPr bwMode="auto">
          <a:xfrm>
            <a:off x="5181600" y="2082800"/>
            <a:ext cx="0" cy="2836863"/>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cxnSp>
        <p:nvCxnSpPr>
          <p:cNvPr id="50189" name="Straight Connector 11"/>
          <p:cNvCxnSpPr>
            <a:cxnSpLocks noChangeShapeType="1"/>
            <a:stCxn id="50257" idx="4"/>
            <a:endCxn id="50195" idx="0"/>
          </p:cNvCxnSpPr>
          <p:nvPr/>
        </p:nvCxnSpPr>
        <p:spPr bwMode="auto">
          <a:xfrm>
            <a:off x="5638800" y="3167063"/>
            <a:ext cx="0" cy="2801937"/>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sp>
        <p:nvSpPr>
          <p:cNvPr id="50190" name="TextBox 24"/>
          <p:cNvSpPr txBox="1">
            <a:spLocks noChangeArrowheads="1"/>
          </p:cNvSpPr>
          <p:nvPr/>
        </p:nvSpPr>
        <p:spPr bwMode="auto">
          <a:xfrm>
            <a:off x="152400" y="2971800"/>
            <a:ext cx="1066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I is selfish</a:t>
            </a:r>
          </a:p>
        </p:txBody>
      </p:sp>
      <p:sp>
        <p:nvSpPr>
          <p:cNvPr id="50191" name="TextBox 24"/>
          <p:cNvSpPr txBox="1">
            <a:spLocks noChangeArrowheads="1"/>
          </p:cNvSpPr>
          <p:nvPr/>
        </p:nvSpPr>
        <p:spPr bwMode="auto">
          <a:xfrm>
            <a:off x="152400" y="4114800"/>
            <a:ext cx="1066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I is crazy</a:t>
            </a:r>
          </a:p>
        </p:txBody>
      </p:sp>
      <p:sp>
        <p:nvSpPr>
          <p:cNvPr id="50192" name="Oval 65"/>
          <p:cNvSpPr>
            <a:spLocks noChangeArrowheads="1"/>
          </p:cNvSpPr>
          <p:nvPr/>
        </p:nvSpPr>
        <p:spPr bwMode="auto">
          <a:xfrm>
            <a:off x="23813" y="35052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N</a:t>
            </a:r>
            <a:endParaRPr lang="en-US" altLang="x-none" sz="2400" b="1" baseline="-25000"/>
          </a:p>
        </p:txBody>
      </p:sp>
      <p:cxnSp>
        <p:nvCxnSpPr>
          <p:cNvPr id="50193" name="Straight Connector 11"/>
          <p:cNvCxnSpPr>
            <a:cxnSpLocks noChangeShapeType="1"/>
            <a:stCxn id="50192" idx="0"/>
            <a:endCxn id="50270" idx="2"/>
          </p:cNvCxnSpPr>
          <p:nvPr/>
        </p:nvCxnSpPr>
        <p:spPr bwMode="auto">
          <a:xfrm flipV="1">
            <a:off x="252413" y="2540000"/>
            <a:ext cx="661987" cy="965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194" name="Straight Connector 11"/>
          <p:cNvCxnSpPr>
            <a:cxnSpLocks noChangeShapeType="1"/>
            <a:stCxn id="50192" idx="4"/>
            <a:endCxn id="50234" idx="1"/>
          </p:cNvCxnSpPr>
          <p:nvPr/>
        </p:nvCxnSpPr>
        <p:spPr bwMode="auto">
          <a:xfrm>
            <a:off x="252413" y="3962400"/>
            <a:ext cx="728662" cy="77787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59823495"/>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4"/>
          <p:cNvSpPr>
            <a:spLocks noChangeArrowheads="1"/>
          </p:cNvSpPr>
          <p:nvPr/>
        </p:nvSpPr>
        <p:spPr bwMode="auto">
          <a:xfrm>
            <a:off x="76200" y="152400"/>
            <a:ext cx="8991600" cy="990600"/>
          </a:xfrm>
          <a:prstGeom prst="rect">
            <a:avLst/>
          </a:prstGeom>
          <a:solidFill>
            <a:srgbClr val="FFFFFF"/>
          </a:solidFill>
          <a:ln w="9525">
            <a:solidFill>
              <a:srgbClr val="FFFFFF"/>
            </a:solidFill>
            <a:round/>
            <a:headEnd/>
            <a:tailEnd/>
          </a:ln>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grpSp>
        <p:nvGrpSpPr>
          <p:cNvPr id="52226" name="Group 120"/>
          <p:cNvGrpSpPr>
            <a:grpSpLocks/>
          </p:cNvGrpSpPr>
          <p:nvPr/>
        </p:nvGrpSpPr>
        <p:grpSpPr bwMode="auto">
          <a:xfrm>
            <a:off x="4495800" y="93663"/>
            <a:ext cx="3657600" cy="1125537"/>
            <a:chOff x="1447800" y="2303556"/>
            <a:chExt cx="3657600" cy="1125444"/>
          </a:xfrm>
        </p:grpSpPr>
        <p:sp>
          <p:nvSpPr>
            <p:cNvPr id="52338"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2339"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2340" name="Straight Connector 7"/>
            <p:cNvCxnSpPr>
              <a:cxnSpLocks noChangeShapeType="1"/>
              <a:stCxn id="52338" idx="7"/>
              <a:endCxn id="52339"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341" name="Straight Connector 9"/>
            <p:cNvCxnSpPr>
              <a:cxnSpLocks noChangeShapeType="1"/>
              <a:stCxn id="52338" idx="5"/>
              <a:endCxn id="52348"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342" name="Straight Connector 11"/>
            <p:cNvCxnSpPr>
              <a:cxnSpLocks noChangeShapeType="1"/>
              <a:stCxn id="52339" idx="7"/>
              <a:endCxn id="52350" idx="1"/>
            </p:cNvCxnSpPr>
            <p:nvPr/>
          </p:nvCxnSpPr>
          <p:spPr bwMode="auto">
            <a:xfrm rot="5400000" flipH="1" flipV="1">
              <a:off x="3145966" y="21679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343" name="Straight Connector 13"/>
            <p:cNvCxnSpPr>
              <a:cxnSpLocks noChangeShapeType="1"/>
              <a:stCxn id="52339" idx="5"/>
              <a:endCxn id="52349"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2344"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2345"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2346"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2347"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2348"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5, 0+25) </a:t>
              </a:r>
            </a:p>
          </p:txBody>
        </p:sp>
        <p:sp>
          <p:nvSpPr>
            <p:cNvPr id="52349"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10, 0 +10) </a:t>
              </a:r>
            </a:p>
          </p:txBody>
        </p:sp>
        <p:sp>
          <p:nvSpPr>
            <p:cNvPr id="52350" name="TextBox 24"/>
            <p:cNvSpPr txBox="1">
              <a:spLocks noChangeArrowheads="1"/>
            </p:cNvSpPr>
            <p:nvPr/>
          </p:nvSpPr>
          <p:spPr bwMode="auto">
            <a:xfrm>
              <a:off x="3590264" y="23159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0 , 0+0) </a:t>
              </a:r>
            </a:p>
          </p:txBody>
        </p:sp>
      </p:grpSp>
      <p:grpSp>
        <p:nvGrpSpPr>
          <p:cNvPr id="52227" name="Group 119"/>
          <p:cNvGrpSpPr>
            <a:grpSpLocks/>
          </p:cNvGrpSpPr>
          <p:nvPr/>
        </p:nvGrpSpPr>
        <p:grpSpPr bwMode="auto">
          <a:xfrm>
            <a:off x="914400" y="838200"/>
            <a:ext cx="4495800" cy="2100263"/>
            <a:chOff x="304800" y="-24808"/>
            <a:chExt cx="4495800" cy="2099638"/>
          </a:xfrm>
        </p:grpSpPr>
        <p:sp>
          <p:nvSpPr>
            <p:cNvPr id="52328"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52329"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2330" name="Straight Connector 7"/>
            <p:cNvCxnSpPr>
              <a:cxnSpLocks noChangeShapeType="1"/>
              <a:stCxn id="52328" idx="7"/>
              <a:endCxn id="52329"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331" name="Straight Connector 9"/>
            <p:cNvCxnSpPr>
              <a:cxnSpLocks noChangeShapeType="1"/>
              <a:stCxn id="52328" idx="5"/>
              <a:endCxn id="52315" idx="2"/>
            </p:cNvCxnSpPr>
            <p:nvPr/>
          </p:nvCxnSpPr>
          <p:spPr bwMode="auto">
            <a:xfrm>
              <a:off x="695045" y="1838045"/>
              <a:ext cx="4105555" cy="23678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332" name="Straight Connector 11"/>
            <p:cNvCxnSpPr>
              <a:cxnSpLocks noChangeShapeType="1"/>
              <a:stCxn id="52329" idx="7"/>
            </p:cNvCxnSpPr>
            <p:nvPr/>
          </p:nvCxnSpPr>
          <p:spPr bwMode="auto">
            <a:xfrm flipV="1">
              <a:off x="1685645" y="-24808"/>
              <a:ext cx="2200555" cy="129917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333" name="Straight Connector 13"/>
            <p:cNvCxnSpPr>
              <a:cxnSpLocks noChangeShapeType="1"/>
              <a:stCxn id="52329" idx="5"/>
              <a:endCxn id="52279" idx="2"/>
            </p:cNvCxnSpPr>
            <p:nvPr/>
          </p:nvCxnSpPr>
          <p:spPr bwMode="auto">
            <a:xfrm flipV="1">
              <a:off x="1685645" y="990657"/>
              <a:ext cx="2657755" cy="61036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2334"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2335"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2336" name="TextBox 24"/>
            <p:cNvSpPr txBox="1">
              <a:spLocks noChangeArrowheads="1"/>
            </p:cNvSpPr>
            <p:nvPr/>
          </p:nvSpPr>
          <p:spPr bwMode="auto">
            <a:xfrm>
              <a:off x="1828800" y="1041904"/>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2337" name="TextBox 25"/>
            <p:cNvSpPr txBox="1">
              <a:spLocks noChangeArrowheads="1"/>
            </p:cNvSpPr>
            <p:nvPr/>
          </p:nvSpPr>
          <p:spPr bwMode="auto">
            <a:xfrm>
              <a:off x="1752600" y="1422872"/>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grpSp>
      <p:grpSp>
        <p:nvGrpSpPr>
          <p:cNvPr id="52228" name="Group 120"/>
          <p:cNvGrpSpPr>
            <a:grpSpLocks/>
          </p:cNvGrpSpPr>
          <p:nvPr/>
        </p:nvGrpSpPr>
        <p:grpSpPr bwMode="auto">
          <a:xfrm>
            <a:off x="5410200" y="2227263"/>
            <a:ext cx="3657600" cy="1125537"/>
            <a:chOff x="1447800" y="2303556"/>
            <a:chExt cx="3657600" cy="1125444"/>
          </a:xfrm>
        </p:grpSpPr>
        <p:sp>
          <p:nvSpPr>
            <p:cNvPr id="52315"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2316"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2317" name="Straight Connector 7"/>
            <p:cNvCxnSpPr>
              <a:cxnSpLocks noChangeShapeType="1"/>
              <a:stCxn id="52315" idx="7"/>
              <a:endCxn id="52316"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318" name="Straight Connector 9"/>
            <p:cNvCxnSpPr>
              <a:cxnSpLocks noChangeShapeType="1"/>
              <a:stCxn id="52315" idx="5"/>
              <a:endCxn id="52325"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319" name="Straight Connector 11"/>
            <p:cNvCxnSpPr>
              <a:cxnSpLocks noChangeShapeType="1"/>
              <a:stCxn id="52316" idx="7"/>
              <a:endCxn id="52327" idx="1"/>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320" name="Straight Connector 13"/>
            <p:cNvCxnSpPr>
              <a:cxnSpLocks noChangeShapeType="1"/>
              <a:stCxn id="52316" idx="5"/>
              <a:endCxn id="52326"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2321"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2322"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2323"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2324"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2325"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25 +25) </a:t>
              </a:r>
            </a:p>
          </p:txBody>
        </p:sp>
        <p:sp>
          <p:nvSpPr>
            <p:cNvPr id="52326"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10, 25 +10) </a:t>
              </a:r>
            </a:p>
          </p:txBody>
        </p:sp>
        <p:sp>
          <p:nvSpPr>
            <p:cNvPr id="52327" name="TextBox 24"/>
            <p:cNvSpPr txBox="1">
              <a:spLocks noChangeArrowheads="1"/>
            </p:cNvSpPr>
            <p:nvPr/>
          </p:nvSpPr>
          <p:spPr bwMode="auto">
            <a:xfrm>
              <a:off x="3590264" y="2315958"/>
              <a:ext cx="1286536" cy="33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0 , 25 +0) </a:t>
              </a:r>
            </a:p>
          </p:txBody>
        </p:sp>
      </p:grpSp>
      <p:grpSp>
        <p:nvGrpSpPr>
          <p:cNvPr id="52229" name="Group 120"/>
          <p:cNvGrpSpPr>
            <a:grpSpLocks/>
          </p:cNvGrpSpPr>
          <p:nvPr/>
        </p:nvGrpSpPr>
        <p:grpSpPr bwMode="auto">
          <a:xfrm>
            <a:off x="4495800" y="3370263"/>
            <a:ext cx="3657600" cy="1125537"/>
            <a:chOff x="1447800" y="2303556"/>
            <a:chExt cx="3657600" cy="1125444"/>
          </a:xfrm>
        </p:grpSpPr>
        <p:sp>
          <p:nvSpPr>
            <p:cNvPr id="52302"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2303"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2304" name="Straight Connector 7"/>
            <p:cNvCxnSpPr>
              <a:cxnSpLocks noChangeShapeType="1"/>
              <a:stCxn id="52302" idx="7"/>
              <a:endCxn id="52303"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305" name="Straight Connector 9"/>
            <p:cNvCxnSpPr>
              <a:cxnSpLocks noChangeShapeType="1"/>
              <a:stCxn id="52302" idx="5"/>
              <a:endCxn id="52312"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306" name="Straight Connector 11"/>
            <p:cNvCxnSpPr>
              <a:cxnSpLocks noChangeShapeType="1"/>
              <a:stCxn id="52303" idx="7"/>
              <a:endCxn id="52314" idx="1"/>
            </p:cNvCxnSpPr>
            <p:nvPr/>
          </p:nvCxnSpPr>
          <p:spPr bwMode="auto">
            <a:xfrm rot="5400000" flipH="1" flipV="1">
              <a:off x="3145966" y="21679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307" name="Straight Connector 13"/>
            <p:cNvCxnSpPr>
              <a:cxnSpLocks noChangeShapeType="1"/>
              <a:stCxn id="52303" idx="5"/>
              <a:endCxn id="52313"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2308"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2309"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2310"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2311"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2312"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(0, 5, </a:t>
              </a:r>
              <a:r>
                <a:rPr lang="en-US" altLang="x-none" sz="1600" b="1">
                  <a:solidFill>
                    <a:srgbClr val="0000FF"/>
                  </a:solidFill>
                </a:rPr>
                <a:t>15</a:t>
              </a:r>
              <a:r>
                <a:rPr lang="en-US" altLang="x-none" sz="1600"/>
                <a:t> +25) </a:t>
              </a:r>
            </a:p>
          </p:txBody>
        </p:sp>
        <p:sp>
          <p:nvSpPr>
            <p:cNvPr id="52313"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(0, 10, </a:t>
              </a:r>
              <a:r>
                <a:rPr lang="en-US" altLang="x-none" sz="1600" b="1">
                  <a:solidFill>
                    <a:srgbClr val="0000FF"/>
                  </a:solidFill>
                </a:rPr>
                <a:t>15</a:t>
              </a:r>
              <a:r>
                <a:rPr lang="en-US" altLang="x-none" sz="1600"/>
                <a:t>+10) </a:t>
              </a:r>
            </a:p>
          </p:txBody>
        </p:sp>
        <p:sp>
          <p:nvSpPr>
            <p:cNvPr id="52314" name="TextBox 24"/>
            <p:cNvSpPr txBox="1">
              <a:spLocks noChangeArrowheads="1"/>
            </p:cNvSpPr>
            <p:nvPr/>
          </p:nvSpPr>
          <p:spPr bwMode="auto">
            <a:xfrm>
              <a:off x="3590264" y="23159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(0, 0 , </a:t>
              </a:r>
              <a:r>
                <a:rPr lang="en-US" altLang="x-none" sz="1600" b="1">
                  <a:solidFill>
                    <a:srgbClr val="0000FF"/>
                  </a:solidFill>
                </a:rPr>
                <a:t>15</a:t>
              </a:r>
              <a:r>
                <a:rPr lang="en-US" altLang="x-none" sz="1600"/>
                <a:t>+</a:t>
              </a:r>
              <a:r>
                <a:rPr lang="en-US" altLang="x-none" sz="1600" b="1">
                  <a:solidFill>
                    <a:srgbClr val="0000FF"/>
                  </a:solidFill>
                </a:rPr>
                <a:t>15</a:t>
              </a:r>
              <a:r>
                <a:rPr lang="en-US" altLang="x-none" sz="1600"/>
                <a:t>) </a:t>
              </a:r>
            </a:p>
          </p:txBody>
        </p:sp>
      </p:grpSp>
      <p:grpSp>
        <p:nvGrpSpPr>
          <p:cNvPr id="52230" name="Group 119"/>
          <p:cNvGrpSpPr>
            <a:grpSpLocks/>
          </p:cNvGrpSpPr>
          <p:nvPr/>
        </p:nvGrpSpPr>
        <p:grpSpPr bwMode="auto">
          <a:xfrm>
            <a:off x="914400" y="4081463"/>
            <a:ext cx="4495800" cy="2116137"/>
            <a:chOff x="304800" y="855731"/>
            <a:chExt cx="4495800" cy="2115962"/>
          </a:xfrm>
        </p:grpSpPr>
        <p:sp>
          <p:nvSpPr>
            <p:cNvPr id="52292"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52293"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2294" name="Straight Connector 7"/>
            <p:cNvCxnSpPr>
              <a:cxnSpLocks noChangeShapeType="1"/>
              <a:stCxn id="52292" idx="7"/>
              <a:endCxn id="52293"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95" name="Straight Connector 9"/>
            <p:cNvCxnSpPr>
              <a:cxnSpLocks noChangeShapeType="1"/>
              <a:stCxn id="52292" idx="5"/>
              <a:endCxn id="52253" idx="2"/>
            </p:cNvCxnSpPr>
            <p:nvPr/>
          </p:nvCxnSpPr>
          <p:spPr bwMode="auto">
            <a:xfrm>
              <a:off x="695045" y="1838045"/>
              <a:ext cx="4105555" cy="113364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96" name="Straight Connector 11"/>
            <p:cNvCxnSpPr>
              <a:cxnSpLocks noChangeShapeType="1"/>
              <a:stCxn id="52293" idx="7"/>
              <a:endCxn id="52302" idx="2"/>
            </p:cNvCxnSpPr>
            <p:nvPr/>
          </p:nvCxnSpPr>
          <p:spPr bwMode="auto">
            <a:xfrm flipV="1">
              <a:off x="1685645" y="855731"/>
              <a:ext cx="2200555" cy="4186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97" name="Straight Connector 13"/>
            <p:cNvCxnSpPr>
              <a:cxnSpLocks noChangeShapeType="1"/>
              <a:stCxn id="52293" idx="5"/>
              <a:endCxn id="52266" idx="2"/>
            </p:cNvCxnSpPr>
            <p:nvPr/>
          </p:nvCxnSpPr>
          <p:spPr bwMode="auto">
            <a:xfrm>
              <a:off x="1685645" y="1601021"/>
              <a:ext cx="2657755" cy="321421"/>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2298"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2299"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2300"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2301" name="TextBox 25"/>
            <p:cNvSpPr txBox="1">
              <a:spLocks noChangeArrowheads="1"/>
            </p:cNvSpPr>
            <p:nvPr/>
          </p:nvSpPr>
          <p:spPr bwMode="auto">
            <a:xfrm>
              <a:off x="1752600" y="1346678"/>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grpSp>
      <p:grpSp>
        <p:nvGrpSpPr>
          <p:cNvPr id="52231" name="Group 120"/>
          <p:cNvGrpSpPr>
            <a:grpSpLocks/>
          </p:cNvGrpSpPr>
          <p:nvPr/>
        </p:nvGrpSpPr>
        <p:grpSpPr bwMode="auto">
          <a:xfrm>
            <a:off x="4953000" y="1143000"/>
            <a:ext cx="3657600" cy="1125538"/>
            <a:chOff x="1447800" y="2303556"/>
            <a:chExt cx="3657600" cy="1125444"/>
          </a:xfrm>
        </p:grpSpPr>
        <p:sp>
          <p:nvSpPr>
            <p:cNvPr id="52279"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2280"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2281" name="Straight Connector 7"/>
            <p:cNvCxnSpPr>
              <a:cxnSpLocks noChangeShapeType="1"/>
              <a:stCxn id="52279" idx="7"/>
              <a:endCxn id="52280"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82" name="Straight Connector 9"/>
            <p:cNvCxnSpPr>
              <a:cxnSpLocks noChangeShapeType="1"/>
              <a:stCxn id="52279" idx="5"/>
              <a:endCxn id="52289"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83" name="Straight Connector 11"/>
            <p:cNvCxnSpPr>
              <a:cxnSpLocks noChangeShapeType="1"/>
              <a:stCxn id="52280" idx="7"/>
              <a:endCxn id="52291" idx="1"/>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84" name="Straight Connector 13"/>
            <p:cNvCxnSpPr>
              <a:cxnSpLocks noChangeShapeType="1"/>
              <a:stCxn id="52280" idx="5"/>
              <a:endCxn id="52290"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2285"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2286"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2287"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2288"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2289"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5, 10 +25) </a:t>
              </a:r>
            </a:p>
          </p:txBody>
        </p:sp>
        <p:sp>
          <p:nvSpPr>
            <p:cNvPr id="52290"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10, 10+10) </a:t>
              </a:r>
            </a:p>
          </p:txBody>
        </p:sp>
        <p:sp>
          <p:nvSpPr>
            <p:cNvPr id="52291" name="TextBox 24"/>
            <p:cNvSpPr txBox="1">
              <a:spLocks noChangeArrowheads="1"/>
            </p:cNvSpPr>
            <p:nvPr/>
          </p:nvSpPr>
          <p:spPr bwMode="auto">
            <a:xfrm>
              <a:off x="3590264" y="2315958"/>
              <a:ext cx="1286536" cy="33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0 , 10+0) </a:t>
              </a:r>
            </a:p>
          </p:txBody>
        </p:sp>
      </p:grpSp>
      <p:grpSp>
        <p:nvGrpSpPr>
          <p:cNvPr id="52232" name="Group 120"/>
          <p:cNvGrpSpPr>
            <a:grpSpLocks/>
          </p:cNvGrpSpPr>
          <p:nvPr/>
        </p:nvGrpSpPr>
        <p:grpSpPr bwMode="auto">
          <a:xfrm>
            <a:off x="4953000" y="4437063"/>
            <a:ext cx="3657600" cy="1125537"/>
            <a:chOff x="1447800" y="2303556"/>
            <a:chExt cx="3657600" cy="1125444"/>
          </a:xfrm>
        </p:grpSpPr>
        <p:sp>
          <p:nvSpPr>
            <p:cNvPr id="52266"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2267"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2268" name="Straight Connector 7"/>
            <p:cNvCxnSpPr>
              <a:cxnSpLocks noChangeShapeType="1"/>
              <a:stCxn id="52266" idx="7"/>
              <a:endCxn id="52267"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69" name="Straight Connector 9"/>
            <p:cNvCxnSpPr>
              <a:cxnSpLocks noChangeShapeType="1"/>
              <a:stCxn id="52266" idx="5"/>
              <a:endCxn id="52276"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70" name="Straight Connector 11"/>
            <p:cNvCxnSpPr>
              <a:cxnSpLocks noChangeShapeType="1"/>
              <a:stCxn id="52267" idx="7"/>
              <a:endCxn id="52278" idx="1"/>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71" name="Straight Connector 13"/>
            <p:cNvCxnSpPr>
              <a:cxnSpLocks noChangeShapeType="1"/>
              <a:stCxn id="52267" idx="5"/>
              <a:endCxn id="52277"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2272"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2273"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2274"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2275"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2276"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5, 10 +25) </a:t>
              </a:r>
            </a:p>
          </p:txBody>
        </p:sp>
        <p:sp>
          <p:nvSpPr>
            <p:cNvPr id="52277"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10, 10+10) </a:t>
              </a:r>
            </a:p>
          </p:txBody>
        </p:sp>
        <p:sp>
          <p:nvSpPr>
            <p:cNvPr id="52278" name="TextBox 24"/>
            <p:cNvSpPr txBox="1">
              <a:spLocks noChangeArrowheads="1"/>
            </p:cNvSpPr>
            <p:nvPr/>
          </p:nvSpPr>
          <p:spPr bwMode="auto">
            <a:xfrm>
              <a:off x="3590264" y="2315958"/>
              <a:ext cx="1438936" cy="33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0 , 10+</a:t>
              </a:r>
              <a:r>
                <a:rPr lang="en-US" altLang="x-none" sz="1600" b="1">
                  <a:solidFill>
                    <a:srgbClr val="0000FF"/>
                  </a:solidFill>
                </a:rPr>
                <a:t>15</a:t>
              </a:r>
              <a:r>
                <a:rPr lang="en-US" altLang="x-none" sz="1600"/>
                <a:t>) </a:t>
              </a:r>
            </a:p>
          </p:txBody>
        </p:sp>
      </p:grpSp>
      <p:grpSp>
        <p:nvGrpSpPr>
          <p:cNvPr id="52233" name="Group 120"/>
          <p:cNvGrpSpPr>
            <a:grpSpLocks/>
          </p:cNvGrpSpPr>
          <p:nvPr/>
        </p:nvGrpSpPr>
        <p:grpSpPr bwMode="auto">
          <a:xfrm>
            <a:off x="5410200" y="5486400"/>
            <a:ext cx="3657600" cy="1125538"/>
            <a:chOff x="1447800" y="2303556"/>
            <a:chExt cx="3657600" cy="1125444"/>
          </a:xfrm>
        </p:grpSpPr>
        <p:sp>
          <p:nvSpPr>
            <p:cNvPr id="52253"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2254"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2255" name="Straight Connector 7"/>
            <p:cNvCxnSpPr>
              <a:cxnSpLocks noChangeShapeType="1"/>
              <a:stCxn id="52253" idx="7"/>
              <a:endCxn id="52254"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56" name="Straight Connector 9"/>
            <p:cNvCxnSpPr>
              <a:cxnSpLocks noChangeShapeType="1"/>
              <a:stCxn id="52253" idx="5"/>
              <a:endCxn id="52263"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57" name="Straight Connector 11"/>
            <p:cNvCxnSpPr>
              <a:cxnSpLocks noChangeShapeType="1"/>
              <a:stCxn id="52254" idx="7"/>
              <a:endCxn id="52265" idx="1"/>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58" name="Straight Connector 13"/>
            <p:cNvCxnSpPr>
              <a:cxnSpLocks noChangeShapeType="1"/>
              <a:stCxn id="52254" idx="5"/>
              <a:endCxn id="52264"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2259"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2260"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2261"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2262"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2263"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25+25) </a:t>
              </a:r>
            </a:p>
          </p:txBody>
        </p:sp>
        <p:sp>
          <p:nvSpPr>
            <p:cNvPr id="52264"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10, 25+10) </a:t>
              </a:r>
            </a:p>
          </p:txBody>
        </p:sp>
        <p:sp>
          <p:nvSpPr>
            <p:cNvPr id="52265" name="TextBox 24"/>
            <p:cNvSpPr txBox="1">
              <a:spLocks noChangeArrowheads="1"/>
            </p:cNvSpPr>
            <p:nvPr/>
          </p:nvSpPr>
          <p:spPr bwMode="auto">
            <a:xfrm>
              <a:off x="3590264" y="2315958"/>
              <a:ext cx="1515136" cy="33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0 , 25 +</a:t>
              </a:r>
              <a:r>
                <a:rPr lang="en-US" altLang="x-none" sz="1600" b="1">
                  <a:solidFill>
                    <a:srgbClr val="0000FF"/>
                  </a:solidFill>
                </a:rPr>
                <a:t>15</a:t>
              </a:r>
              <a:r>
                <a:rPr lang="en-US" altLang="x-none" sz="1600"/>
                <a:t>) </a:t>
              </a:r>
            </a:p>
          </p:txBody>
        </p:sp>
      </p:grpSp>
      <p:cxnSp>
        <p:nvCxnSpPr>
          <p:cNvPr id="52234" name="Straight Connector 11"/>
          <p:cNvCxnSpPr>
            <a:cxnSpLocks noChangeShapeType="1"/>
            <a:stCxn id="52328" idx="4"/>
            <a:endCxn id="52292" idx="0"/>
          </p:cNvCxnSpPr>
          <p:nvPr/>
        </p:nvCxnSpPr>
        <p:spPr bwMode="auto">
          <a:xfrm>
            <a:off x="1143000" y="2768600"/>
            <a:ext cx="0" cy="1905000"/>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cxnSp>
        <p:nvCxnSpPr>
          <p:cNvPr id="52235" name="Straight Connector 11"/>
          <p:cNvCxnSpPr>
            <a:cxnSpLocks noChangeShapeType="1"/>
            <a:stCxn id="52338" idx="4"/>
            <a:endCxn id="52302" idx="0"/>
          </p:cNvCxnSpPr>
          <p:nvPr/>
        </p:nvCxnSpPr>
        <p:spPr bwMode="auto">
          <a:xfrm>
            <a:off x="4724400" y="1033463"/>
            <a:ext cx="0" cy="2819400"/>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cxnSp>
        <p:nvCxnSpPr>
          <p:cNvPr id="52236" name="Straight Connector 11"/>
          <p:cNvCxnSpPr>
            <a:cxnSpLocks noChangeShapeType="1"/>
            <a:stCxn id="52279" idx="4"/>
            <a:endCxn id="52266" idx="0"/>
          </p:cNvCxnSpPr>
          <p:nvPr/>
        </p:nvCxnSpPr>
        <p:spPr bwMode="auto">
          <a:xfrm>
            <a:off x="5181600" y="2082800"/>
            <a:ext cx="0" cy="2836863"/>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cxnSp>
        <p:nvCxnSpPr>
          <p:cNvPr id="52237" name="Straight Connector 11"/>
          <p:cNvCxnSpPr>
            <a:cxnSpLocks noChangeShapeType="1"/>
            <a:stCxn id="52315" idx="4"/>
            <a:endCxn id="52253" idx="0"/>
          </p:cNvCxnSpPr>
          <p:nvPr/>
        </p:nvCxnSpPr>
        <p:spPr bwMode="auto">
          <a:xfrm>
            <a:off x="5638800" y="3167063"/>
            <a:ext cx="0" cy="2801937"/>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sp>
        <p:nvSpPr>
          <p:cNvPr id="52238" name="TextBox 24"/>
          <p:cNvSpPr txBox="1">
            <a:spLocks noChangeArrowheads="1"/>
          </p:cNvSpPr>
          <p:nvPr/>
        </p:nvSpPr>
        <p:spPr bwMode="auto">
          <a:xfrm>
            <a:off x="152400" y="2971800"/>
            <a:ext cx="1066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I is selfish</a:t>
            </a:r>
          </a:p>
        </p:txBody>
      </p:sp>
      <p:sp>
        <p:nvSpPr>
          <p:cNvPr id="52239" name="TextBox 24"/>
          <p:cNvSpPr txBox="1">
            <a:spLocks noChangeArrowheads="1"/>
          </p:cNvSpPr>
          <p:nvPr/>
        </p:nvSpPr>
        <p:spPr bwMode="auto">
          <a:xfrm>
            <a:off x="152400" y="4114800"/>
            <a:ext cx="1066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I is crazy</a:t>
            </a:r>
          </a:p>
        </p:txBody>
      </p:sp>
      <p:sp>
        <p:nvSpPr>
          <p:cNvPr id="52240" name="Oval 65"/>
          <p:cNvSpPr>
            <a:spLocks noChangeArrowheads="1"/>
          </p:cNvSpPr>
          <p:nvPr/>
        </p:nvSpPr>
        <p:spPr bwMode="auto">
          <a:xfrm>
            <a:off x="23813" y="35052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N</a:t>
            </a:r>
            <a:endParaRPr lang="en-US" altLang="x-none" sz="2400" b="1" baseline="-25000"/>
          </a:p>
        </p:txBody>
      </p:sp>
      <p:cxnSp>
        <p:nvCxnSpPr>
          <p:cNvPr id="52241" name="Straight Connector 11"/>
          <p:cNvCxnSpPr>
            <a:cxnSpLocks noChangeShapeType="1"/>
            <a:stCxn id="52240" idx="0"/>
            <a:endCxn id="52328" idx="2"/>
          </p:cNvCxnSpPr>
          <p:nvPr/>
        </p:nvCxnSpPr>
        <p:spPr bwMode="auto">
          <a:xfrm flipV="1">
            <a:off x="252413" y="2540000"/>
            <a:ext cx="661987" cy="965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42" name="Straight Connector 11"/>
          <p:cNvCxnSpPr>
            <a:cxnSpLocks noChangeShapeType="1"/>
            <a:stCxn id="52240" idx="4"/>
            <a:endCxn id="52292" idx="1"/>
          </p:cNvCxnSpPr>
          <p:nvPr/>
        </p:nvCxnSpPr>
        <p:spPr bwMode="auto">
          <a:xfrm>
            <a:off x="252413" y="3962400"/>
            <a:ext cx="728662" cy="77787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89" name="Straight Connector 188"/>
          <p:cNvCxnSpPr>
            <a:cxnSpLocks noChangeShapeType="1"/>
          </p:cNvCxnSpPr>
          <p:nvPr/>
        </p:nvCxnSpPr>
        <p:spPr bwMode="auto">
          <a:xfrm rot="10800000" flipV="1">
            <a:off x="5943600" y="3505200"/>
            <a:ext cx="695325" cy="1555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90" name="Straight Connector 189"/>
          <p:cNvCxnSpPr>
            <a:cxnSpLocks noChangeShapeType="1"/>
          </p:cNvCxnSpPr>
          <p:nvPr/>
        </p:nvCxnSpPr>
        <p:spPr bwMode="auto">
          <a:xfrm rot="10800000" flipV="1">
            <a:off x="6324600" y="4572000"/>
            <a:ext cx="695325" cy="1555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91" name="Straight Connector 190"/>
          <p:cNvCxnSpPr>
            <a:cxnSpLocks noChangeShapeType="1"/>
          </p:cNvCxnSpPr>
          <p:nvPr/>
        </p:nvCxnSpPr>
        <p:spPr bwMode="auto">
          <a:xfrm rot="10800000" flipV="1">
            <a:off x="6781800" y="5638800"/>
            <a:ext cx="695325" cy="1555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92" name="Straight Connector 191"/>
          <p:cNvCxnSpPr>
            <a:cxnSpLocks noChangeShapeType="1"/>
            <a:stCxn id="52302" idx="2"/>
          </p:cNvCxnSpPr>
          <p:nvPr/>
        </p:nvCxnSpPr>
        <p:spPr bwMode="auto">
          <a:xfrm flipH="1">
            <a:off x="2286000" y="4081463"/>
            <a:ext cx="2209800" cy="417512"/>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94" name="Straight Connector 193"/>
          <p:cNvCxnSpPr>
            <a:cxnSpLocks noChangeShapeType="1"/>
          </p:cNvCxnSpPr>
          <p:nvPr/>
        </p:nvCxnSpPr>
        <p:spPr bwMode="auto">
          <a:xfrm flipH="1">
            <a:off x="5867400" y="762000"/>
            <a:ext cx="685800" cy="31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96" name="Straight Connector 195"/>
          <p:cNvCxnSpPr>
            <a:cxnSpLocks noChangeShapeType="1"/>
          </p:cNvCxnSpPr>
          <p:nvPr/>
        </p:nvCxnSpPr>
        <p:spPr bwMode="auto">
          <a:xfrm flipH="1">
            <a:off x="6324600" y="1828800"/>
            <a:ext cx="685800" cy="31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97" name="Straight Connector 196"/>
          <p:cNvCxnSpPr>
            <a:cxnSpLocks noChangeShapeType="1"/>
          </p:cNvCxnSpPr>
          <p:nvPr/>
        </p:nvCxnSpPr>
        <p:spPr bwMode="auto">
          <a:xfrm flipH="1">
            <a:off x="6858000" y="2895600"/>
            <a:ext cx="685800" cy="31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98" name="Straight Connector 197"/>
          <p:cNvCxnSpPr>
            <a:cxnSpLocks noChangeShapeType="1"/>
          </p:cNvCxnSpPr>
          <p:nvPr/>
        </p:nvCxnSpPr>
        <p:spPr bwMode="auto">
          <a:xfrm flipH="1">
            <a:off x="2362200" y="1905000"/>
            <a:ext cx="2514600" cy="5365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sp>
        <p:nvSpPr>
          <p:cNvPr id="52251" name="Rectangle 3"/>
          <p:cNvSpPr>
            <a:spLocks noGrp="1" noChangeArrowheads="1"/>
          </p:cNvSpPr>
          <p:nvPr>
            <p:ph idx="1"/>
          </p:nvPr>
        </p:nvSpPr>
        <p:spPr>
          <a:xfrm>
            <a:off x="76200" y="76200"/>
            <a:ext cx="4724400" cy="533400"/>
          </a:xfrm>
        </p:spPr>
        <p:txBody>
          <a:bodyPr/>
          <a:lstStyle/>
          <a:p>
            <a:pPr marL="0" indent="0" eaLnBrk="1" hangingPunct="1">
              <a:lnSpc>
                <a:spcPct val="80000"/>
              </a:lnSpc>
              <a:buFont typeface="Wingdings" charset="2"/>
              <a:buNone/>
            </a:pPr>
            <a:r>
              <a:rPr lang="en-US" altLang="x-none" b="1">
                <a:solidFill>
                  <a:srgbClr val="0000FF"/>
                </a:solidFill>
                <a:latin typeface="Calibri" charset="0"/>
                <a:ea typeface="ＭＳ Ｐゴシック" charset="-128"/>
              </a:rPr>
              <a:t>Crazy I earns 15 from fighting.</a:t>
            </a:r>
            <a:endParaRPr lang="en-US" altLang="x-none">
              <a:solidFill>
                <a:srgbClr val="0000FF"/>
              </a:solidFill>
              <a:latin typeface="Calibri" charset="0"/>
              <a:ea typeface="ＭＳ Ｐゴシック" charset="-128"/>
            </a:endParaRPr>
          </a:p>
        </p:txBody>
      </p:sp>
      <p:sp>
        <p:nvSpPr>
          <p:cNvPr id="130" name="TextBox 24"/>
          <p:cNvSpPr txBox="1">
            <a:spLocks noChangeArrowheads="1"/>
          </p:cNvSpPr>
          <p:nvPr/>
        </p:nvSpPr>
        <p:spPr bwMode="auto">
          <a:xfrm>
            <a:off x="3276600" y="1752600"/>
            <a:ext cx="381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b="1">
                <a:solidFill>
                  <a:srgbClr val="FF0000"/>
                </a:solidFill>
              </a:rPr>
              <a:t>?</a:t>
            </a:r>
          </a:p>
        </p:txBody>
      </p:sp>
    </p:spTree>
    <p:extLst>
      <p:ext uri="{BB962C8B-B14F-4D97-AF65-F5344CB8AC3E}">
        <p14:creationId xmlns:p14="http://schemas.microsoft.com/office/powerpoint/2010/main" val="54997892"/>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8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92"/>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98"/>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4"/>
          <p:cNvSpPr>
            <a:spLocks noChangeArrowheads="1"/>
          </p:cNvSpPr>
          <p:nvPr/>
        </p:nvSpPr>
        <p:spPr bwMode="auto">
          <a:xfrm>
            <a:off x="76200" y="152400"/>
            <a:ext cx="8991600" cy="990600"/>
          </a:xfrm>
          <a:prstGeom prst="rect">
            <a:avLst/>
          </a:prstGeom>
          <a:solidFill>
            <a:srgbClr val="FFFFFF"/>
          </a:solidFill>
          <a:ln w="9525">
            <a:solidFill>
              <a:srgbClr val="FFFFFF"/>
            </a:solidFill>
            <a:round/>
            <a:headEnd/>
            <a:tailEnd/>
          </a:ln>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grpSp>
        <p:nvGrpSpPr>
          <p:cNvPr id="54274" name="Group 120"/>
          <p:cNvGrpSpPr>
            <a:grpSpLocks/>
          </p:cNvGrpSpPr>
          <p:nvPr/>
        </p:nvGrpSpPr>
        <p:grpSpPr bwMode="auto">
          <a:xfrm>
            <a:off x="4495800" y="93663"/>
            <a:ext cx="3657600" cy="1125537"/>
            <a:chOff x="1447800" y="2303556"/>
            <a:chExt cx="3657600" cy="1125444"/>
          </a:xfrm>
        </p:grpSpPr>
        <p:sp>
          <p:nvSpPr>
            <p:cNvPr id="54389"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4390"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4391" name="Straight Connector 7"/>
            <p:cNvCxnSpPr>
              <a:cxnSpLocks noChangeShapeType="1"/>
              <a:stCxn id="54389" idx="7"/>
              <a:endCxn id="54390"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92" name="Straight Connector 9"/>
            <p:cNvCxnSpPr>
              <a:cxnSpLocks noChangeShapeType="1"/>
              <a:stCxn id="54389" idx="5"/>
              <a:endCxn id="54399"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93" name="Straight Connector 11"/>
            <p:cNvCxnSpPr>
              <a:cxnSpLocks noChangeShapeType="1"/>
              <a:stCxn id="54390" idx="7"/>
              <a:endCxn id="54401" idx="1"/>
            </p:cNvCxnSpPr>
            <p:nvPr/>
          </p:nvCxnSpPr>
          <p:spPr bwMode="auto">
            <a:xfrm rot="5400000" flipH="1" flipV="1">
              <a:off x="3145966" y="21679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94" name="Straight Connector 13"/>
            <p:cNvCxnSpPr>
              <a:cxnSpLocks noChangeShapeType="1"/>
              <a:stCxn id="54390" idx="5"/>
              <a:endCxn id="54400"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4395"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4396"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4397"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4398"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4399"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5, 0+25) </a:t>
              </a:r>
            </a:p>
          </p:txBody>
        </p:sp>
        <p:sp>
          <p:nvSpPr>
            <p:cNvPr id="54400"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10, 0 +10) </a:t>
              </a:r>
            </a:p>
          </p:txBody>
        </p:sp>
        <p:sp>
          <p:nvSpPr>
            <p:cNvPr id="54401" name="TextBox 24"/>
            <p:cNvSpPr txBox="1">
              <a:spLocks noChangeArrowheads="1"/>
            </p:cNvSpPr>
            <p:nvPr/>
          </p:nvSpPr>
          <p:spPr bwMode="auto">
            <a:xfrm>
              <a:off x="3590264" y="23159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0 , 0+0) </a:t>
              </a:r>
            </a:p>
          </p:txBody>
        </p:sp>
      </p:grpSp>
      <p:grpSp>
        <p:nvGrpSpPr>
          <p:cNvPr id="54275" name="Group 119"/>
          <p:cNvGrpSpPr>
            <a:grpSpLocks/>
          </p:cNvGrpSpPr>
          <p:nvPr/>
        </p:nvGrpSpPr>
        <p:grpSpPr bwMode="auto">
          <a:xfrm>
            <a:off x="914400" y="838200"/>
            <a:ext cx="4495800" cy="2100263"/>
            <a:chOff x="304800" y="-24808"/>
            <a:chExt cx="4495800" cy="2099638"/>
          </a:xfrm>
        </p:grpSpPr>
        <p:sp>
          <p:nvSpPr>
            <p:cNvPr id="54379"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54380"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4381" name="Straight Connector 7"/>
            <p:cNvCxnSpPr>
              <a:cxnSpLocks noChangeShapeType="1"/>
              <a:stCxn id="54379" idx="7"/>
              <a:endCxn id="54380"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82" name="Straight Connector 9"/>
            <p:cNvCxnSpPr>
              <a:cxnSpLocks noChangeShapeType="1"/>
              <a:stCxn id="54379" idx="5"/>
              <a:endCxn id="54366" idx="2"/>
            </p:cNvCxnSpPr>
            <p:nvPr/>
          </p:nvCxnSpPr>
          <p:spPr bwMode="auto">
            <a:xfrm>
              <a:off x="695045" y="1838045"/>
              <a:ext cx="4105555" cy="23678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83" name="Straight Connector 11"/>
            <p:cNvCxnSpPr>
              <a:cxnSpLocks noChangeShapeType="1"/>
              <a:stCxn id="54380" idx="7"/>
            </p:cNvCxnSpPr>
            <p:nvPr/>
          </p:nvCxnSpPr>
          <p:spPr bwMode="auto">
            <a:xfrm flipV="1">
              <a:off x="1685645" y="-24808"/>
              <a:ext cx="2200555" cy="129917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84" name="Straight Connector 13"/>
            <p:cNvCxnSpPr>
              <a:cxnSpLocks noChangeShapeType="1"/>
              <a:stCxn id="54380" idx="5"/>
              <a:endCxn id="123962" idx="2"/>
            </p:cNvCxnSpPr>
            <p:nvPr/>
          </p:nvCxnSpPr>
          <p:spPr bwMode="auto">
            <a:xfrm flipV="1">
              <a:off x="1685645" y="990657"/>
              <a:ext cx="2657755" cy="610364"/>
            </a:xfrm>
            <a:prstGeom prst="line">
              <a:avLst/>
            </a:prstGeom>
            <a:noFill/>
            <a:ln w="88900">
              <a:solidFill>
                <a:srgbClr val="FF0000"/>
              </a:solidFill>
              <a:round/>
              <a:headEnd/>
              <a:tailEnd/>
            </a:ln>
            <a:extLst>
              <a:ext uri="{909E8E84-426E-40DD-AFC4-6F175D3DCCD1}">
                <a14:hiddenFill xmlns:a14="http://schemas.microsoft.com/office/drawing/2010/main">
                  <a:noFill/>
                </a14:hiddenFill>
              </a:ext>
            </a:extLst>
          </p:spPr>
        </p:cxnSp>
        <p:sp>
          <p:nvSpPr>
            <p:cNvPr id="54385"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4386"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4387" name="TextBox 24"/>
            <p:cNvSpPr txBox="1">
              <a:spLocks noChangeArrowheads="1"/>
            </p:cNvSpPr>
            <p:nvPr/>
          </p:nvSpPr>
          <p:spPr bwMode="auto">
            <a:xfrm>
              <a:off x="1828800" y="1041904"/>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4388" name="TextBox 25"/>
            <p:cNvSpPr txBox="1">
              <a:spLocks noChangeArrowheads="1"/>
            </p:cNvSpPr>
            <p:nvPr/>
          </p:nvSpPr>
          <p:spPr bwMode="auto">
            <a:xfrm>
              <a:off x="1752600" y="1422872"/>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grpSp>
      <p:grpSp>
        <p:nvGrpSpPr>
          <p:cNvPr id="54276" name="Group 120"/>
          <p:cNvGrpSpPr>
            <a:grpSpLocks/>
          </p:cNvGrpSpPr>
          <p:nvPr/>
        </p:nvGrpSpPr>
        <p:grpSpPr bwMode="auto">
          <a:xfrm>
            <a:off x="5410200" y="2227263"/>
            <a:ext cx="3657600" cy="1125537"/>
            <a:chOff x="1447800" y="2303556"/>
            <a:chExt cx="3657600" cy="1125444"/>
          </a:xfrm>
        </p:grpSpPr>
        <p:sp>
          <p:nvSpPr>
            <p:cNvPr id="54366"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4367"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4368" name="Straight Connector 7"/>
            <p:cNvCxnSpPr>
              <a:cxnSpLocks noChangeShapeType="1"/>
              <a:stCxn id="54366" idx="7"/>
              <a:endCxn id="54367"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69" name="Straight Connector 9"/>
            <p:cNvCxnSpPr>
              <a:cxnSpLocks noChangeShapeType="1"/>
              <a:stCxn id="54366" idx="5"/>
              <a:endCxn id="54376"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70" name="Straight Connector 11"/>
            <p:cNvCxnSpPr>
              <a:cxnSpLocks noChangeShapeType="1"/>
              <a:stCxn id="54367" idx="7"/>
              <a:endCxn id="54378" idx="1"/>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71" name="Straight Connector 13"/>
            <p:cNvCxnSpPr>
              <a:cxnSpLocks noChangeShapeType="1"/>
              <a:stCxn id="54367" idx="5"/>
              <a:endCxn id="54377"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4372"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4373"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4374"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4375"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4376"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25 +25) </a:t>
              </a:r>
            </a:p>
          </p:txBody>
        </p:sp>
        <p:sp>
          <p:nvSpPr>
            <p:cNvPr id="54377"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10, 25 +10) </a:t>
              </a:r>
            </a:p>
          </p:txBody>
        </p:sp>
        <p:sp>
          <p:nvSpPr>
            <p:cNvPr id="54378" name="TextBox 24"/>
            <p:cNvSpPr txBox="1">
              <a:spLocks noChangeArrowheads="1"/>
            </p:cNvSpPr>
            <p:nvPr/>
          </p:nvSpPr>
          <p:spPr bwMode="auto">
            <a:xfrm>
              <a:off x="3590264" y="2315958"/>
              <a:ext cx="1286536" cy="33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0 , 25 +0) </a:t>
              </a:r>
            </a:p>
          </p:txBody>
        </p:sp>
      </p:grpSp>
      <p:grpSp>
        <p:nvGrpSpPr>
          <p:cNvPr id="54277" name="Group 120"/>
          <p:cNvGrpSpPr>
            <a:grpSpLocks/>
          </p:cNvGrpSpPr>
          <p:nvPr/>
        </p:nvGrpSpPr>
        <p:grpSpPr bwMode="auto">
          <a:xfrm>
            <a:off x="4495800" y="3370263"/>
            <a:ext cx="3657600" cy="1125537"/>
            <a:chOff x="1447800" y="2303556"/>
            <a:chExt cx="3657600" cy="1125444"/>
          </a:xfrm>
        </p:grpSpPr>
        <p:sp>
          <p:nvSpPr>
            <p:cNvPr id="54353"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4354"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4355" name="Straight Connector 7"/>
            <p:cNvCxnSpPr>
              <a:cxnSpLocks noChangeShapeType="1"/>
              <a:stCxn id="54353" idx="7"/>
              <a:endCxn id="54354"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56" name="Straight Connector 9"/>
            <p:cNvCxnSpPr>
              <a:cxnSpLocks noChangeShapeType="1"/>
              <a:stCxn id="54353" idx="5"/>
              <a:endCxn id="54363"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57" name="Straight Connector 11"/>
            <p:cNvCxnSpPr>
              <a:cxnSpLocks noChangeShapeType="1"/>
              <a:stCxn id="54354" idx="7"/>
              <a:endCxn id="54365" idx="1"/>
            </p:cNvCxnSpPr>
            <p:nvPr/>
          </p:nvCxnSpPr>
          <p:spPr bwMode="auto">
            <a:xfrm rot="5400000" flipH="1" flipV="1">
              <a:off x="3145966" y="21679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58" name="Straight Connector 13"/>
            <p:cNvCxnSpPr>
              <a:cxnSpLocks noChangeShapeType="1"/>
              <a:stCxn id="54354" idx="5"/>
              <a:endCxn id="54364"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4359"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4360"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4361"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4362"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4363"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solidFill>
                    <a:srgbClr val="000000"/>
                  </a:solidFill>
                </a:rPr>
                <a:t>(0, 5, 15 +25) </a:t>
              </a:r>
            </a:p>
          </p:txBody>
        </p:sp>
        <p:sp>
          <p:nvSpPr>
            <p:cNvPr id="54364"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solidFill>
                    <a:srgbClr val="000000"/>
                  </a:solidFill>
                </a:rPr>
                <a:t>(0, 10, 15+10) </a:t>
              </a:r>
            </a:p>
          </p:txBody>
        </p:sp>
        <p:sp>
          <p:nvSpPr>
            <p:cNvPr id="54365" name="TextBox 24"/>
            <p:cNvSpPr txBox="1">
              <a:spLocks noChangeArrowheads="1"/>
            </p:cNvSpPr>
            <p:nvPr/>
          </p:nvSpPr>
          <p:spPr bwMode="auto">
            <a:xfrm>
              <a:off x="3590264" y="23159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0 , 15+15) </a:t>
              </a:r>
            </a:p>
          </p:txBody>
        </p:sp>
      </p:grpSp>
      <p:grpSp>
        <p:nvGrpSpPr>
          <p:cNvPr id="54278" name="Group 119"/>
          <p:cNvGrpSpPr>
            <a:grpSpLocks/>
          </p:cNvGrpSpPr>
          <p:nvPr/>
        </p:nvGrpSpPr>
        <p:grpSpPr bwMode="auto">
          <a:xfrm>
            <a:off x="914400" y="4081463"/>
            <a:ext cx="4495800" cy="2116137"/>
            <a:chOff x="304800" y="855731"/>
            <a:chExt cx="4495800" cy="2115962"/>
          </a:xfrm>
        </p:grpSpPr>
        <p:sp>
          <p:nvSpPr>
            <p:cNvPr id="54343"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54344"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4345" name="Straight Connector 7"/>
            <p:cNvCxnSpPr>
              <a:cxnSpLocks noChangeShapeType="1"/>
              <a:stCxn id="54343" idx="7"/>
              <a:endCxn id="54344"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46" name="Straight Connector 9"/>
            <p:cNvCxnSpPr>
              <a:cxnSpLocks noChangeShapeType="1"/>
              <a:stCxn id="54343" idx="5"/>
              <a:endCxn id="54304" idx="2"/>
            </p:cNvCxnSpPr>
            <p:nvPr/>
          </p:nvCxnSpPr>
          <p:spPr bwMode="auto">
            <a:xfrm>
              <a:off x="695045" y="1838045"/>
              <a:ext cx="4105555" cy="113364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47" name="Straight Connector 11"/>
            <p:cNvCxnSpPr>
              <a:cxnSpLocks noChangeShapeType="1"/>
              <a:stCxn id="54344" idx="7"/>
              <a:endCxn id="54353" idx="2"/>
            </p:cNvCxnSpPr>
            <p:nvPr/>
          </p:nvCxnSpPr>
          <p:spPr bwMode="auto">
            <a:xfrm flipV="1">
              <a:off x="1685645" y="855731"/>
              <a:ext cx="2200555" cy="4186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48" name="Straight Connector 13"/>
            <p:cNvCxnSpPr>
              <a:cxnSpLocks noChangeShapeType="1"/>
              <a:stCxn id="54344" idx="5"/>
              <a:endCxn id="54317" idx="2"/>
            </p:cNvCxnSpPr>
            <p:nvPr/>
          </p:nvCxnSpPr>
          <p:spPr bwMode="auto">
            <a:xfrm>
              <a:off x="1685645" y="1601021"/>
              <a:ext cx="2657755" cy="321421"/>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4349"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4350"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4351"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4352" name="TextBox 25"/>
            <p:cNvSpPr txBox="1">
              <a:spLocks noChangeArrowheads="1"/>
            </p:cNvSpPr>
            <p:nvPr/>
          </p:nvSpPr>
          <p:spPr bwMode="auto">
            <a:xfrm>
              <a:off x="1752600" y="1346678"/>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grpSp>
      <p:grpSp>
        <p:nvGrpSpPr>
          <p:cNvPr id="54279" name="Group 120"/>
          <p:cNvGrpSpPr>
            <a:grpSpLocks/>
          </p:cNvGrpSpPr>
          <p:nvPr/>
        </p:nvGrpSpPr>
        <p:grpSpPr bwMode="auto">
          <a:xfrm>
            <a:off x="4953000" y="1143000"/>
            <a:ext cx="3657600" cy="1125538"/>
            <a:chOff x="1447800" y="2303556"/>
            <a:chExt cx="3657600" cy="1125444"/>
          </a:xfrm>
        </p:grpSpPr>
        <p:sp>
          <p:nvSpPr>
            <p:cNvPr id="123962" name="Oval 80"/>
            <p:cNvSpPr>
              <a:spLocks noChangeArrowheads="1"/>
            </p:cNvSpPr>
            <p:nvPr/>
          </p:nvSpPr>
          <p:spPr bwMode="auto">
            <a:xfrm>
              <a:off x="1447800" y="2786116"/>
              <a:ext cx="457200" cy="457162"/>
            </a:xfrm>
            <a:prstGeom prst="ellipse">
              <a:avLst/>
            </a:prstGeom>
            <a:solidFill>
              <a:schemeClr val="accent1">
                <a:lumMod val="60000"/>
                <a:lumOff val="40000"/>
              </a:schemeClr>
            </a:solidFill>
            <a:ln w="38100">
              <a:solidFill>
                <a:schemeClr val="tx1"/>
              </a:solidFill>
              <a:round/>
              <a:headEnd/>
              <a:tailEnd/>
            </a:ln>
          </p:spPr>
          <p:txBody>
            <a:bodyPr lIns="0" tIns="0" rIns="0" bIns="0" anchor="ctr"/>
            <a:lstStyle/>
            <a:p>
              <a:pPr algn="ctr">
                <a:defRPr/>
              </a:pPr>
              <a:r>
                <a:rPr lang="en-US" b="1" dirty="0">
                  <a:latin typeface="Calibri" charset="0"/>
                  <a:ea typeface="ＭＳ Ｐゴシック" charset="0"/>
                  <a:cs typeface="ＭＳ Ｐゴシック" charset="0"/>
                </a:rPr>
                <a:t>E</a:t>
              </a:r>
              <a:r>
                <a:rPr lang="en-US" b="1" baseline="-25000" dirty="0">
                  <a:latin typeface="Calibri" charset="0"/>
                  <a:ea typeface="ＭＳ Ｐゴシック" charset="0"/>
                  <a:cs typeface="ＭＳ Ｐゴシック" charset="0"/>
                </a:rPr>
                <a:t>2</a:t>
              </a:r>
            </a:p>
          </p:txBody>
        </p:sp>
        <p:sp>
          <p:nvSpPr>
            <p:cNvPr id="54331"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4332" name="Straight Connector 7"/>
            <p:cNvCxnSpPr>
              <a:cxnSpLocks noChangeShapeType="1"/>
              <a:stCxn id="123962" idx="7"/>
              <a:endCxn id="54331"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33" name="Straight Connector 9"/>
            <p:cNvCxnSpPr>
              <a:cxnSpLocks noChangeShapeType="1"/>
              <a:stCxn id="123962" idx="5"/>
              <a:endCxn id="54340"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34" name="Straight Connector 11"/>
            <p:cNvCxnSpPr>
              <a:cxnSpLocks noChangeShapeType="1"/>
              <a:stCxn id="54331" idx="7"/>
              <a:endCxn id="54342" idx="1"/>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35" name="Straight Connector 13"/>
            <p:cNvCxnSpPr>
              <a:cxnSpLocks noChangeShapeType="1"/>
              <a:stCxn id="54331" idx="5"/>
              <a:endCxn id="54341"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4336"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4337"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4338"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4339"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4340"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a:t>
              </a:r>
              <a:r>
                <a:rPr lang="en-US" altLang="x-none" sz="1600" b="1">
                  <a:solidFill>
                    <a:srgbClr val="0000FF"/>
                  </a:solidFill>
                </a:rPr>
                <a:t>5</a:t>
              </a:r>
              <a:r>
                <a:rPr lang="en-US" altLang="x-none" sz="1600"/>
                <a:t>, 10 +25) </a:t>
              </a:r>
            </a:p>
          </p:txBody>
        </p:sp>
        <p:sp>
          <p:nvSpPr>
            <p:cNvPr id="54341"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a:t>
              </a:r>
              <a:r>
                <a:rPr lang="en-US" altLang="x-none" sz="1600" b="1">
                  <a:solidFill>
                    <a:srgbClr val="0000FF"/>
                  </a:solidFill>
                </a:rPr>
                <a:t>10</a:t>
              </a:r>
              <a:r>
                <a:rPr lang="en-US" altLang="x-none" sz="1600"/>
                <a:t>, 10+10) </a:t>
              </a:r>
            </a:p>
          </p:txBody>
        </p:sp>
        <p:sp>
          <p:nvSpPr>
            <p:cNvPr id="54342" name="TextBox 24"/>
            <p:cNvSpPr txBox="1">
              <a:spLocks noChangeArrowheads="1"/>
            </p:cNvSpPr>
            <p:nvPr/>
          </p:nvSpPr>
          <p:spPr bwMode="auto">
            <a:xfrm>
              <a:off x="3590264" y="2315958"/>
              <a:ext cx="1286536" cy="33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0 , 10+0) </a:t>
              </a:r>
            </a:p>
          </p:txBody>
        </p:sp>
      </p:grpSp>
      <p:grpSp>
        <p:nvGrpSpPr>
          <p:cNvPr id="54280" name="Group 120"/>
          <p:cNvGrpSpPr>
            <a:grpSpLocks/>
          </p:cNvGrpSpPr>
          <p:nvPr/>
        </p:nvGrpSpPr>
        <p:grpSpPr bwMode="auto">
          <a:xfrm>
            <a:off x="4953000" y="4437063"/>
            <a:ext cx="3657600" cy="1125537"/>
            <a:chOff x="1447800" y="2303556"/>
            <a:chExt cx="3657600" cy="1125444"/>
          </a:xfrm>
        </p:grpSpPr>
        <p:sp>
          <p:nvSpPr>
            <p:cNvPr id="54317"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4318"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4319" name="Straight Connector 7"/>
            <p:cNvCxnSpPr>
              <a:cxnSpLocks noChangeShapeType="1"/>
              <a:stCxn id="54317" idx="7"/>
              <a:endCxn id="54318"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20" name="Straight Connector 9"/>
            <p:cNvCxnSpPr>
              <a:cxnSpLocks noChangeShapeType="1"/>
              <a:stCxn id="54317" idx="5"/>
              <a:endCxn id="54327"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21" name="Straight Connector 11"/>
            <p:cNvCxnSpPr>
              <a:cxnSpLocks noChangeShapeType="1"/>
              <a:stCxn id="54318" idx="7"/>
              <a:endCxn id="54329" idx="1"/>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22" name="Straight Connector 13"/>
            <p:cNvCxnSpPr>
              <a:cxnSpLocks noChangeShapeType="1"/>
              <a:stCxn id="54318" idx="5"/>
              <a:endCxn id="54328"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4323"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4324"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4325"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4326"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4327"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5, 10 +25) </a:t>
              </a:r>
            </a:p>
          </p:txBody>
        </p:sp>
        <p:sp>
          <p:nvSpPr>
            <p:cNvPr id="54328"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10, 10+10) </a:t>
              </a:r>
            </a:p>
          </p:txBody>
        </p:sp>
        <p:sp>
          <p:nvSpPr>
            <p:cNvPr id="54329" name="TextBox 24"/>
            <p:cNvSpPr txBox="1">
              <a:spLocks noChangeArrowheads="1"/>
            </p:cNvSpPr>
            <p:nvPr/>
          </p:nvSpPr>
          <p:spPr bwMode="auto">
            <a:xfrm>
              <a:off x="3590264" y="2315958"/>
              <a:ext cx="1438936" cy="33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solidFill>
                    <a:srgbClr val="000000"/>
                  </a:solidFill>
                </a:rPr>
                <a:t>(10, 0 , 10+15) </a:t>
              </a:r>
            </a:p>
          </p:txBody>
        </p:sp>
      </p:grpSp>
      <p:grpSp>
        <p:nvGrpSpPr>
          <p:cNvPr id="54281" name="Group 120"/>
          <p:cNvGrpSpPr>
            <a:grpSpLocks/>
          </p:cNvGrpSpPr>
          <p:nvPr/>
        </p:nvGrpSpPr>
        <p:grpSpPr bwMode="auto">
          <a:xfrm>
            <a:off x="5410200" y="5486400"/>
            <a:ext cx="3657600" cy="1125538"/>
            <a:chOff x="1447800" y="2303556"/>
            <a:chExt cx="3657600" cy="1125444"/>
          </a:xfrm>
        </p:grpSpPr>
        <p:sp>
          <p:nvSpPr>
            <p:cNvPr id="54304"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4305"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4306" name="Straight Connector 7"/>
            <p:cNvCxnSpPr>
              <a:cxnSpLocks noChangeShapeType="1"/>
              <a:stCxn id="54304" idx="7"/>
              <a:endCxn id="54305"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07" name="Straight Connector 9"/>
            <p:cNvCxnSpPr>
              <a:cxnSpLocks noChangeShapeType="1"/>
              <a:stCxn id="54304" idx="5"/>
              <a:endCxn id="54314"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08" name="Straight Connector 11"/>
            <p:cNvCxnSpPr>
              <a:cxnSpLocks noChangeShapeType="1"/>
              <a:stCxn id="54305" idx="7"/>
              <a:endCxn id="54316" idx="1"/>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309" name="Straight Connector 13"/>
            <p:cNvCxnSpPr>
              <a:cxnSpLocks noChangeShapeType="1"/>
              <a:stCxn id="54305" idx="5"/>
              <a:endCxn id="54315"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4310"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4311"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4312"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4313"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4314"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25+25) </a:t>
              </a:r>
            </a:p>
          </p:txBody>
        </p:sp>
        <p:sp>
          <p:nvSpPr>
            <p:cNvPr id="54315"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10, 25+10) </a:t>
              </a:r>
            </a:p>
          </p:txBody>
        </p:sp>
        <p:sp>
          <p:nvSpPr>
            <p:cNvPr id="54316" name="TextBox 24"/>
            <p:cNvSpPr txBox="1">
              <a:spLocks noChangeArrowheads="1"/>
            </p:cNvSpPr>
            <p:nvPr/>
          </p:nvSpPr>
          <p:spPr bwMode="auto">
            <a:xfrm>
              <a:off x="3590264" y="2315958"/>
              <a:ext cx="1515136" cy="33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solidFill>
                    <a:srgbClr val="000000"/>
                  </a:solidFill>
                </a:rPr>
                <a:t>(5, 0 , 25 +15) </a:t>
              </a:r>
            </a:p>
          </p:txBody>
        </p:sp>
      </p:grpSp>
      <p:cxnSp>
        <p:nvCxnSpPr>
          <p:cNvPr id="54282" name="Straight Connector 11"/>
          <p:cNvCxnSpPr>
            <a:cxnSpLocks noChangeShapeType="1"/>
            <a:stCxn id="54379" idx="4"/>
            <a:endCxn id="54343" idx="0"/>
          </p:cNvCxnSpPr>
          <p:nvPr/>
        </p:nvCxnSpPr>
        <p:spPr bwMode="auto">
          <a:xfrm>
            <a:off x="1143000" y="2768600"/>
            <a:ext cx="0" cy="1905000"/>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cxnSp>
        <p:nvCxnSpPr>
          <p:cNvPr id="54283" name="Straight Connector 11"/>
          <p:cNvCxnSpPr>
            <a:cxnSpLocks noChangeShapeType="1"/>
            <a:stCxn id="54389" idx="4"/>
            <a:endCxn id="54353" idx="0"/>
          </p:cNvCxnSpPr>
          <p:nvPr/>
        </p:nvCxnSpPr>
        <p:spPr bwMode="auto">
          <a:xfrm>
            <a:off x="4724400" y="1033463"/>
            <a:ext cx="0" cy="2819400"/>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cxnSp>
        <p:nvCxnSpPr>
          <p:cNvPr id="54284" name="Straight Connector 11"/>
          <p:cNvCxnSpPr>
            <a:cxnSpLocks noChangeShapeType="1"/>
            <a:stCxn id="123962" idx="4"/>
            <a:endCxn id="54317" idx="0"/>
          </p:cNvCxnSpPr>
          <p:nvPr/>
        </p:nvCxnSpPr>
        <p:spPr bwMode="auto">
          <a:xfrm>
            <a:off x="5181600" y="2082800"/>
            <a:ext cx="0" cy="2836863"/>
          </a:xfrm>
          <a:prstGeom prst="line">
            <a:avLst/>
          </a:prstGeom>
          <a:noFill/>
          <a:ln w="38100">
            <a:solidFill>
              <a:srgbClr val="0000FF"/>
            </a:solidFill>
            <a:prstDash val="sysDot"/>
            <a:round/>
            <a:headEnd/>
            <a:tailEnd/>
          </a:ln>
          <a:extLst>
            <a:ext uri="{909E8E84-426E-40DD-AFC4-6F175D3DCCD1}">
              <a14:hiddenFill xmlns:a14="http://schemas.microsoft.com/office/drawing/2010/main">
                <a:noFill/>
              </a14:hiddenFill>
            </a:ext>
          </a:extLst>
        </p:spPr>
      </p:cxnSp>
      <p:cxnSp>
        <p:nvCxnSpPr>
          <p:cNvPr id="54285" name="Straight Connector 11"/>
          <p:cNvCxnSpPr>
            <a:cxnSpLocks noChangeShapeType="1"/>
            <a:stCxn id="54366" idx="4"/>
            <a:endCxn id="54304" idx="0"/>
          </p:cNvCxnSpPr>
          <p:nvPr/>
        </p:nvCxnSpPr>
        <p:spPr bwMode="auto">
          <a:xfrm>
            <a:off x="5638800" y="3167063"/>
            <a:ext cx="0" cy="2801937"/>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sp>
        <p:nvSpPr>
          <p:cNvPr id="54286" name="TextBox 24"/>
          <p:cNvSpPr txBox="1">
            <a:spLocks noChangeArrowheads="1"/>
          </p:cNvSpPr>
          <p:nvPr/>
        </p:nvSpPr>
        <p:spPr bwMode="auto">
          <a:xfrm>
            <a:off x="152400" y="2971800"/>
            <a:ext cx="1066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I is selfish</a:t>
            </a:r>
          </a:p>
        </p:txBody>
      </p:sp>
      <p:sp>
        <p:nvSpPr>
          <p:cNvPr id="54287" name="TextBox 24"/>
          <p:cNvSpPr txBox="1">
            <a:spLocks noChangeArrowheads="1"/>
          </p:cNvSpPr>
          <p:nvPr/>
        </p:nvSpPr>
        <p:spPr bwMode="auto">
          <a:xfrm>
            <a:off x="152400" y="4114800"/>
            <a:ext cx="1066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I is crazy</a:t>
            </a:r>
          </a:p>
        </p:txBody>
      </p:sp>
      <p:sp>
        <p:nvSpPr>
          <p:cNvPr id="54288" name="Oval 65"/>
          <p:cNvSpPr>
            <a:spLocks noChangeArrowheads="1"/>
          </p:cNvSpPr>
          <p:nvPr/>
        </p:nvSpPr>
        <p:spPr bwMode="auto">
          <a:xfrm>
            <a:off x="23813" y="35052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N</a:t>
            </a:r>
            <a:endParaRPr lang="en-US" altLang="x-none" sz="2400" b="1" baseline="-25000"/>
          </a:p>
        </p:txBody>
      </p:sp>
      <p:cxnSp>
        <p:nvCxnSpPr>
          <p:cNvPr id="54289" name="Straight Connector 11"/>
          <p:cNvCxnSpPr>
            <a:cxnSpLocks noChangeShapeType="1"/>
            <a:stCxn id="54288" idx="0"/>
            <a:endCxn id="54379" idx="2"/>
          </p:cNvCxnSpPr>
          <p:nvPr/>
        </p:nvCxnSpPr>
        <p:spPr bwMode="auto">
          <a:xfrm flipV="1">
            <a:off x="252413" y="2540000"/>
            <a:ext cx="661987" cy="965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290" name="Straight Connector 11"/>
          <p:cNvCxnSpPr>
            <a:cxnSpLocks noChangeShapeType="1"/>
            <a:stCxn id="54288" idx="4"/>
            <a:endCxn id="54343" idx="1"/>
          </p:cNvCxnSpPr>
          <p:nvPr/>
        </p:nvCxnSpPr>
        <p:spPr bwMode="auto">
          <a:xfrm>
            <a:off x="252413" y="3962400"/>
            <a:ext cx="728662" cy="77787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4291" name="Straight Connector 188"/>
          <p:cNvCxnSpPr>
            <a:cxnSpLocks noChangeShapeType="1"/>
          </p:cNvCxnSpPr>
          <p:nvPr/>
        </p:nvCxnSpPr>
        <p:spPr bwMode="auto">
          <a:xfrm rot="10800000" flipV="1">
            <a:off x="5943600" y="3505200"/>
            <a:ext cx="695325" cy="1555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4292" name="Straight Connector 189"/>
          <p:cNvCxnSpPr>
            <a:cxnSpLocks noChangeShapeType="1"/>
          </p:cNvCxnSpPr>
          <p:nvPr/>
        </p:nvCxnSpPr>
        <p:spPr bwMode="auto">
          <a:xfrm rot="10800000" flipV="1">
            <a:off x="6324600" y="4572000"/>
            <a:ext cx="695325" cy="1555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4293" name="Straight Connector 190"/>
          <p:cNvCxnSpPr>
            <a:cxnSpLocks noChangeShapeType="1"/>
          </p:cNvCxnSpPr>
          <p:nvPr/>
        </p:nvCxnSpPr>
        <p:spPr bwMode="auto">
          <a:xfrm rot="10800000" flipV="1">
            <a:off x="6781800" y="5638800"/>
            <a:ext cx="695325" cy="1555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4294" name="Straight Connector 191"/>
          <p:cNvCxnSpPr>
            <a:cxnSpLocks noChangeShapeType="1"/>
            <a:stCxn id="54353" idx="2"/>
          </p:cNvCxnSpPr>
          <p:nvPr/>
        </p:nvCxnSpPr>
        <p:spPr bwMode="auto">
          <a:xfrm flipH="1">
            <a:off x="2286000" y="4081463"/>
            <a:ext cx="2209800" cy="417512"/>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4295" name="Straight Connector 193"/>
          <p:cNvCxnSpPr>
            <a:cxnSpLocks noChangeShapeType="1"/>
          </p:cNvCxnSpPr>
          <p:nvPr/>
        </p:nvCxnSpPr>
        <p:spPr bwMode="auto">
          <a:xfrm flipH="1">
            <a:off x="5867400" y="762000"/>
            <a:ext cx="685800" cy="31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4296" name="Straight Connector 195"/>
          <p:cNvCxnSpPr>
            <a:cxnSpLocks noChangeShapeType="1"/>
          </p:cNvCxnSpPr>
          <p:nvPr/>
        </p:nvCxnSpPr>
        <p:spPr bwMode="auto">
          <a:xfrm flipH="1">
            <a:off x="6324600" y="1828800"/>
            <a:ext cx="685800" cy="31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4297" name="Straight Connector 196"/>
          <p:cNvCxnSpPr>
            <a:cxnSpLocks noChangeShapeType="1"/>
          </p:cNvCxnSpPr>
          <p:nvPr/>
        </p:nvCxnSpPr>
        <p:spPr bwMode="auto">
          <a:xfrm flipH="1">
            <a:off x="6858000" y="2895600"/>
            <a:ext cx="685800" cy="31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4298" name="Straight Connector 132"/>
          <p:cNvCxnSpPr>
            <a:cxnSpLocks noChangeShapeType="1"/>
          </p:cNvCxnSpPr>
          <p:nvPr/>
        </p:nvCxnSpPr>
        <p:spPr bwMode="auto">
          <a:xfrm flipH="1">
            <a:off x="5334000" y="1600200"/>
            <a:ext cx="609600" cy="79375"/>
          </a:xfrm>
          <a:prstGeom prst="line">
            <a:avLst/>
          </a:prstGeom>
          <a:noFill/>
          <a:ln w="38100">
            <a:solidFill>
              <a:srgbClr val="3333FF"/>
            </a:solidFill>
            <a:round/>
            <a:headEnd/>
            <a:tailEnd/>
          </a:ln>
          <a:extLst>
            <a:ext uri="{909E8E84-426E-40DD-AFC4-6F175D3DCCD1}">
              <a14:hiddenFill xmlns:a14="http://schemas.microsoft.com/office/drawing/2010/main">
                <a:noFill/>
              </a14:hiddenFill>
            </a:ext>
          </a:extLst>
        </p:spPr>
      </p:cxnSp>
      <p:cxnSp>
        <p:nvCxnSpPr>
          <p:cNvPr id="54299" name="Straight Connector 133"/>
          <p:cNvCxnSpPr>
            <a:cxnSpLocks noChangeShapeType="1"/>
          </p:cNvCxnSpPr>
          <p:nvPr/>
        </p:nvCxnSpPr>
        <p:spPr bwMode="auto">
          <a:xfrm flipH="1">
            <a:off x="5334000" y="4876800"/>
            <a:ext cx="609600" cy="79375"/>
          </a:xfrm>
          <a:prstGeom prst="line">
            <a:avLst/>
          </a:prstGeom>
          <a:noFill/>
          <a:ln w="38100">
            <a:solidFill>
              <a:srgbClr val="3333FF"/>
            </a:solidFill>
            <a:round/>
            <a:headEnd/>
            <a:tailEnd/>
          </a:ln>
          <a:extLst>
            <a:ext uri="{909E8E84-426E-40DD-AFC4-6F175D3DCCD1}">
              <a14:hiddenFill xmlns:a14="http://schemas.microsoft.com/office/drawing/2010/main">
                <a:noFill/>
              </a14:hiddenFill>
            </a:ext>
          </a:extLst>
        </p:spPr>
      </p:cxnSp>
      <p:sp>
        <p:nvSpPr>
          <p:cNvPr id="54300" name="Rectangle 3"/>
          <p:cNvSpPr>
            <a:spLocks noGrp="1" noChangeArrowheads="1"/>
          </p:cNvSpPr>
          <p:nvPr>
            <p:ph idx="1"/>
          </p:nvPr>
        </p:nvSpPr>
        <p:spPr>
          <a:xfrm>
            <a:off x="76200" y="76200"/>
            <a:ext cx="4724400" cy="533400"/>
          </a:xfrm>
        </p:spPr>
        <p:txBody>
          <a:bodyPr/>
          <a:lstStyle/>
          <a:p>
            <a:pPr marL="0" indent="0" eaLnBrk="1" hangingPunct="1">
              <a:lnSpc>
                <a:spcPct val="80000"/>
              </a:lnSpc>
              <a:buFont typeface="Wingdings" charset="2"/>
              <a:buNone/>
            </a:pPr>
            <a:r>
              <a:rPr lang="en-US" altLang="x-none" b="1">
                <a:solidFill>
                  <a:srgbClr val="0000FF"/>
                </a:solidFill>
                <a:latin typeface="Calibri" charset="0"/>
                <a:ea typeface="ＭＳ Ｐゴシック" charset="-128"/>
              </a:rPr>
              <a:t>Crazy I earns 15 from fighting.</a:t>
            </a:r>
            <a:endParaRPr lang="en-US" altLang="x-none">
              <a:solidFill>
                <a:srgbClr val="0000FF"/>
              </a:solidFill>
              <a:latin typeface="Calibri" charset="0"/>
              <a:ea typeface="ＭＳ Ｐゴシック" charset="-128"/>
            </a:endParaRPr>
          </a:p>
        </p:txBody>
      </p:sp>
      <p:sp>
        <p:nvSpPr>
          <p:cNvPr id="54301" name="Rectangle 3"/>
          <p:cNvSpPr txBox="1">
            <a:spLocks noChangeArrowheads="1"/>
          </p:cNvSpPr>
          <p:nvPr/>
        </p:nvSpPr>
        <p:spPr bwMode="auto">
          <a:xfrm>
            <a:off x="36513" y="457200"/>
            <a:ext cx="4724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lnSpc>
                <a:spcPct val="80000"/>
              </a:lnSpc>
              <a:buFont typeface="Wingdings" charset="2"/>
              <a:buNone/>
            </a:pPr>
            <a:r>
              <a:rPr lang="en-US" altLang="x-none" b="1"/>
              <a:t>E2 may learn from I</a:t>
            </a:r>
            <a:r>
              <a:rPr lang="en-US" altLang="en-US" b="1"/>
              <a:t>’</a:t>
            </a:r>
            <a:r>
              <a:rPr lang="en-US" altLang="x-none" b="1"/>
              <a:t>s fighting in round 1.</a:t>
            </a:r>
          </a:p>
        </p:txBody>
      </p:sp>
      <p:sp>
        <p:nvSpPr>
          <p:cNvPr id="2" name="Multiply 1"/>
          <p:cNvSpPr/>
          <p:nvPr/>
        </p:nvSpPr>
        <p:spPr bwMode="auto">
          <a:xfrm>
            <a:off x="4800600" y="4724400"/>
            <a:ext cx="838200" cy="914400"/>
          </a:xfrm>
          <a:prstGeom prst="mathMultiply">
            <a:avLst/>
          </a:prstGeom>
          <a:solidFill>
            <a:schemeClr val="accent1"/>
          </a:solidFill>
          <a:ln w="9525" cap="flat" cmpd="sng" algn="ctr">
            <a:solidFill>
              <a:schemeClr val="tx1"/>
            </a:solidFill>
            <a:prstDash val="solid"/>
            <a:round/>
            <a:headEnd type="none" w="med" len="med"/>
            <a:tailEnd type="none" w="med" len="med"/>
          </a:ln>
          <a:effectLst/>
        </p:spPr>
        <p:txBody>
          <a:bodyPr/>
          <a:lstStyle/>
          <a:p>
            <a:pPr>
              <a:defRPr/>
            </a:pPr>
            <a:endParaRPr lang="en-US">
              <a:latin typeface="Times New Roman" pitchFamily="18" charset="0"/>
              <a:ea typeface="ＭＳ Ｐゴシック" charset="0"/>
              <a:cs typeface="ＭＳ Ｐゴシック" charset="0"/>
            </a:endParaRPr>
          </a:p>
        </p:txBody>
      </p:sp>
      <p:sp>
        <p:nvSpPr>
          <p:cNvPr id="54303" name="Rectangle 3"/>
          <p:cNvSpPr txBox="1">
            <a:spLocks noChangeArrowheads="1"/>
          </p:cNvSpPr>
          <p:nvPr/>
        </p:nvSpPr>
        <p:spPr bwMode="auto">
          <a:xfrm>
            <a:off x="-76200" y="5791200"/>
            <a:ext cx="4800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lnSpc>
                <a:spcPct val="80000"/>
              </a:lnSpc>
              <a:buFont typeface="Wingdings" charset="2"/>
              <a:buNone/>
            </a:pPr>
            <a:r>
              <a:rPr lang="en-US" altLang="x-none" b="1"/>
              <a:t>If I doesn</a:t>
            </a:r>
            <a:r>
              <a:rPr lang="en-US" altLang="en-US" b="1"/>
              <a:t>’</a:t>
            </a:r>
            <a:r>
              <a:rPr lang="en-US" altLang="x-none" b="1"/>
              <a:t>t fight in round 1,</a:t>
            </a:r>
          </a:p>
          <a:p>
            <a:pPr eaLnBrk="1" hangingPunct="1">
              <a:lnSpc>
                <a:spcPct val="80000"/>
              </a:lnSpc>
              <a:buFont typeface="Wingdings" charset="2"/>
              <a:buNone/>
            </a:pPr>
            <a:r>
              <a:rPr lang="en-US" altLang="x-none" b="1"/>
              <a:t>then E2 should enter </a:t>
            </a:r>
            <a:r>
              <a:rPr lang="is-IS" altLang="x-none" b="1"/>
              <a:t>…</a:t>
            </a:r>
            <a:endParaRPr lang="en-US" altLang="x-none" b="1"/>
          </a:p>
        </p:txBody>
      </p:sp>
    </p:spTree>
    <p:extLst>
      <p:ext uri="{BB962C8B-B14F-4D97-AF65-F5344CB8AC3E}">
        <p14:creationId xmlns:p14="http://schemas.microsoft.com/office/powerpoint/2010/main" val="142199361"/>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4"/>
          <p:cNvSpPr>
            <a:spLocks noChangeArrowheads="1"/>
          </p:cNvSpPr>
          <p:nvPr/>
        </p:nvSpPr>
        <p:spPr bwMode="auto">
          <a:xfrm>
            <a:off x="76200" y="152400"/>
            <a:ext cx="8991600" cy="990600"/>
          </a:xfrm>
          <a:prstGeom prst="rect">
            <a:avLst/>
          </a:prstGeom>
          <a:solidFill>
            <a:srgbClr val="FFFFFF"/>
          </a:solidFill>
          <a:ln w="9525">
            <a:solidFill>
              <a:srgbClr val="FFFFFF"/>
            </a:solidFill>
            <a:round/>
            <a:headEnd/>
            <a:tailEnd/>
          </a:ln>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grpSp>
        <p:nvGrpSpPr>
          <p:cNvPr id="56322" name="Group 120"/>
          <p:cNvGrpSpPr>
            <a:grpSpLocks/>
          </p:cNvGrpSpPr>
          <p:nvPr/>
        </p:nvGrpSpPr>
        <p:grpSpPr bwMode="auto">
          <a:xfrm>
            <a:off x="4495800" y="93663"/>
            <a:ext cx="3657600" cy="1125537"/>
            <a:chOff x="1447800" y="2303556"/>
            <a:chExt cx="3657600" cy="1125444"/>
          </a:xfrm>
        </p:grpSpPr>
        <p:sp>
          <p:nvSpPr>
            <p:cNvPr id="56437"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6438"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6439" name="Straight Connector 7"/>
            <p:cNvCxnSpPr>
              <a:cxnSpLocks noChangeShapeType="1"/>
              <a:stCxn id="56437" idx="7"/>
              <a:endCxn id="56438"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440" name="Straight Connector 9"/>
            <p:cNvCxnSpPr>
              <a:cxnSpLocks noChangeShapeType="1"/>
              <a:stCxn id="56437" idx="5"/>
              <a:endCxn id="56447"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441" name="Straight Connector 11"/>
            <p:cNvCxnSpPr>
              <a:cxnSpLocks noChangeShapeType="1"/>
              <a:stCxn id="56438" idx="7"/>
              <a:endCxn id="56449" idx="1"/>
            </p:cNvCxnSpPr>
            <p:nvPr/>
          </p:nvCxnSpPr>
          <p:spPr bwMode="auto">
            <a:xfrm rot="5400000" flipH="1" flipV="1">
              <a:off x="3145966" y="21679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442" name="Straight Connector 13"/>
            <p:cNvCxnSpPr>
              <a:cxnSpLocks noChangeShapeType="1"/>
              <a:stCxn id="56438" idx="5"/>
              <a:endCxn id="56448"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6443"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6444"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6445"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6446"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6447"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5, 0+25) </a:t>
              </a:r>
            </a:p>
          </p:txBody>
        </p:sp>
        <p:sp>
          <p:nvSpPr>
            <p:cNvPr id="56448"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10, 0 +10) </a:t>
              </a:r>
            </a:p>
          </p:txBody>
        </p:sp>
        <p:sp>
          <p:nvSpPr>
            <p:cNvPr id="56449" name="TextBox 24"/>
            <p:cNvSpPr txBox="1">
              <a:spLocks noChangeArrowheads="1"/>
            </p:cNvSpPr>
            <p:nvPr/>
          </p:nvSpPr>
          <p:spPr bwMode="auto">
            <a:xfrm>
              <a:off x="3590264" y="23159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0 , 0+0) </a:t>
              </a:r>
            </a:p>
          </p:txBody>
        </p:sp>
      </p:grpSp>
      <p:grpSp>
        <p:nvGrpSpPr>
          <p:cNvPr id="56323" name="Group 119"/>
          <p:cNvGrpSpPr>
            <a:grpSpLocks/>
          </p:cNvGrpSpPr>
          <p:nvPr/>
        </p:nvGrpSpPr>
        <p:grpSpPr bwMode="auto">
          <a:xfrm>
            <a:off x="914400" y="838200"/>
            <a:ext cx="4495800" cy="2100263"/>
            <a:chOff x="304800" y="-24808"/>
            <a:chExt cx="4495800" cy="2099638"/>
          </a:xfrm>
        </p:grpSpPr>
        <p:sp>
          <p:nvSpPr>
            <p:cNvPr id="56427"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56428"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6429" name="Straight Connector 7"/>
            <p:cNvCxnSpPr>
              <a:cxnSpLocks noChangeShapeType="1"/>
              <a:stCxn id="56427" idx="7"/>
              <a:endCxn id="56428"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430" name="Straight Connector 9"/>
            <p:cNvCxnSpPr>
              <a:cxnSpLocks noChangeShapeType="1"/>
              <a:stCxn id="56427" idx="5"/>
              <a:endCxn id="56414" idx="2"/>
            </p:cNvCxnSpPr>
            <p:nvPr/>
          </p:nvCxnSpPr>
          <p:spPr bwMode="auto">
            <a:xfrm>
              <a:off x="695045" y="1838045"/>
              <a:ext cx="4105555" cy="23678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431" name="Straight Connector 11"/>
            <p:cNvCxnSpPr>
              <a:cxnSpLocks noChangeShapeType="1"/>
              <a:stCxn id="56428" idx="7"/>
            </p:cNvCxnSpPr>
            <p:nvPr/>
          </p:nvCxnSpPr>
          <p:spPr bwMode="auto">
            <a:xfrm flipV="1">
              <a:off x="1685645" y="-24808"/>
              <a:ext cx="2200555" cy="1299172"/>
            </a:xfrm>
            <a:prstGeom prst="line">
              <a:avLst/>
            </a:prstGeom>
            <a:noFill/>
            <a:ln w="88900">
              <a:solidFill>
                <a:srgbClr val="FF0000"/>
              </a:solidFill>
              <a:round/>
              <a:headEnd/>
              <a:tailEnd/>
            </a:ln>
            <a:extLst>
              <a:ext uri="{909E8E84-426E-40DD-AFC4-6F175D3DCCD1}">
                <a14:hiddenFill xmlns:a14="http://schemas.microsoft.com/office/drawing/2010/main">
                  <a:noFill/>
                </a14:hiddenFill>
              </a:ext>
            </a:extLst>
          </p:spPr>
        </p:cxnSp>
        <p:cxnSp>
          <p:nvCxnSpPr>
            <p:cNvPr id="56432" name="Straight Connector 13"/>
            <p:cNvCxnSpPr>
              <a:cxnSpLocks noChangeShapeType="1"/>
              <a:stCxn id="56428" idx="5"/>
              <a:endCxn id="56378" idx="2"/>
            </p:cNvCxnSpPr>
            <p:nvPr/>
          </p:nvCxnSpPr>
          <p:spPr bwMode="auto">
            <a:xfrm flipV="1">
              <a:off x="1685645" y="990657"/>
              <a:ext cx="2657755" cy="61036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6433"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6434"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6435" name="TextBox 24"/>
            <p:cNvSpPr txBox="1">
              <a:spLocks noChangeArrowheads="1"/>
            </p:cNvSpPr>
            <p:nvPr/>
          </p:nvSpPr>
          <p:spPr bwMode="auto">
            <a:xfrm>
              <a:off x="1828800" y="1041904"/>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6436" name="TextBox 25"/>
            <p:cNvSpPr txBox="1">
              <a:spLocks noChangeArrowheads="1"/>
            </p:cNvSpPr>
            <p:nvPr/>
          </p:nvSpPr>
          <p:spPr bwMode="auto">
            <a:xfrm>
              <a:off x="1752600" y="1422872"/>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grpSp>
      <p:grpSp>
        <p:nvGrpSpPr>
          <p:cNvPr id="56324" name="Group 120"/>
          <p:cNvGrpSpPr>
            <a:grpSpLocks/>
          </p:cNvGrpSpPr>
          <p:nvPr/>
        </p:nvGrpSpPr>
        <p:grpSpPr bwMode="auto">
          <a:xfrm>
            <a:off x="5410200" y="2227263"/>
            <a:ext cx="3657600" cy="1125537"/>
            <a:chOff x="1447800" y="2303556"/>
            <a:chExt cx="3657600" cy="1125444"/>
          </a:xfrm>
        </p:grpSpPr>
        <p:sp>
          <p:nvSpPr>
            <p:cNvPr id="56414"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6415"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6416" name="Straight Connector 7"/>
            <p:cNvCxnSpPr>
              <a:cxnSpLocks noChangeShapeType="1"/>
              <a:stCxn id="56414" idx="7"/>
              <a:endCxn id="56415"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417" name="Straight Connector 9"/>
            <p:cNvCxnSpPr>
              <a:cxnSpLocks noChangeShapeType="1"/>
              <a:stCxn id="56414" idx="5"/>
              <a:endCxn id="56424"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418" name="Straight Connector 11"/>
            <p:cNvCxnSpPr>
              <a:cxnSpLocks noChangeShapeType="1"/>
              <a:stCxn id="56415" idx="7"/>
              <a:endCxn id="56426" idx="1"/>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419" name="Straight Connector 13"/>
            <p:cNvCxnSpPr>
              <a:cxnSpLocks noChangeShapeType="1"/>
              <a:stCxn id="56415" idx="5"/>
              <a:endCxn id="56425"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6420"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6421"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6422"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6423"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6424"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25 +25) </a:t>
              </a:r>
            </a:p>
          </p:txBody>
        </p:sp>
        <p:sp>
          <p:nvSpPr>
            <p:cNvPr id="56425"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10, 25 +10) </a:t>
              </a:r>
            </a:p>
          </p:txBody>
        </p:sp>
        <p:sp>
          <p:nvSpPr>
            <p:cNvPr id="56426" name="TextBox 24"/>
            <p:cNvSpPr txBox="1">
              <a:spLocks noChangeArrowheads="1"/>
            </p:cNvSpPr>
            <p:nvPr/>
          </p:nvSpPr>
          <p:spPr bwMode="auto">
            <a:xfrm>
              <a:off x="3590264" y="2315958"/>
              <a:ext cx="1286536" cy="33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0 , 25 +0) </a:t>
              </a:r>
            </a:p>
          </p:txBody>
        </p:sp>
      </p:grpSp>
      <p:grpSp>
        <p:nvGrpSpPr>
          <p:cNvPr id="56325" name="Group 120"/>
          <p:cNvGrpSpPr>
            <a:grpSpLocks/>
          </p:cNvGrpSpPr>
          <p:nvPr/>
        </p:nvGrpSpPr>
        <p:grpSpPr bwMode="auto">
          <a:xfrm>
            <a:off x="4495800" y="3370263"/>
            <a:ext cx="3657600" cy="1125537"/>
            <a:chOff x="1447800" y="2303556"/>
            <a:chExt cx="3657600" cy="1125444"/>
          </a:xfrm>
        </p:grpSpPr>
        <p:sp>
          <p:nvSpPr>
            <p:cNvPr id="123985" name="Oval 80"/>
            <p:cNvSpPr>
              <a:spLocks noChangeArrowheads="1"/>
            </p:cNvSpPr>
            <p:nvPr/>
          </p:nvSpPr>
          <p:spPr bwMode="auto">
            <a:xfrm>
              <a:off x="1447800" y="2786116"/>
              <a:ext cx="457200" cy="457162"/>
            </a:xfrm>
            <a:prstGeom prst="ellipse">
              <a:avLst/>
            </a:prstGeom>
            <a:solidFill>
              <a:schemeClr val="accent1">
                <a:lumMod val="60000"/>
                <a:lumOff val="40000"/>
              </a:schemeClr>
            </a:solidFill>
            <a:ln w="38100">
              <a:solidFill>
                <a:schemeClr val="tx1"/>
              </a:solidFill>
              <a:round/>
              <a:headEnd/>
              <a:tailEnd/>
            </a:ln>
          </p:spPr>
          <p:txBody>
            <a:bodyPr lIns="0" tIns="0" rIns="0" bIns="0" anchor="ctr"/>
            <a:lstStyle/>
            <a:p>
              <a:pPr algn="ctr">
                <a:defRPr/>
              </a:pPr>
              <a:r>
                <a:rPr lang="en-US" b="1" dirty="0">
                  <a:latin typeface="Calibri" charset="0"/>
                  <a:ea typeface="ＭＳ Ｐゴシック" charset="0"/>
                  <a:cs typeface="ＭＳ Ｐゴシック" charset="0"/>
                </a:rPr>
                <a:t>E</a:t>
              </a:r>
              <a:r>
                <a:rPr lang="en-US" b="1" baseline="-25000" dirty="0">
                  <a:latin typeface="Calibri" charset="0"/>
                  <a:ea typeface="ＭＳ Ｐゴシック" charset="0"/>
                  <a:cs typeface="ＭＳ Ｐゴシック" charset="0"/>
                </a:rPr>
                <a:t>2</a:t>
              </a:r>
            </a:p>
          </p:txBody>
        </p:sp>
        <p:sp>
          <p:nvSpPr>
            <p:cNvPr id="56402"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6403" name="Straight Connector 7"/>
            <p:cNvCxnSpPr>
              <a:cxnSpLocks noChangeShapeType="1"/>
              <a:stCxn id="123985" idx="7"/>
              <a:endCxn id="56402"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404" name="Straight Connector 9"/>
            <p:cNvCxnSpPr>
              <a:cxnSpLocks noChangeShapeType="1"/>
              <a:stCxn id="123985" idx="5"/>
              <a:endCxn id="56411"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405" name="Straight Connector 11"/>
            <p:cNvCxnSpPr>
              <a:cxnSpLocks noChangeShapeType="1"/>
              <a:stCxn id="56402" idx="7"/>
              <a:endCxn id="56413" idx="1"/>
            </p:cNvCxnSpPr>
            <p:nvPr/>
          </p:nvCxnSpPr>
          <p:spPr bwMode="auto">
            <a:xfrm rot="5400000" flipH="1" flipV="1">
              <a:off x="3145966" y="21679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406" name="Straight Connector 13"/>
            <p:cNvCxnSpPr>
              <a:cxnSpLocks noChangeShapeType="1"/>
              <a:stCxn id="56402" idx="5"/>
              <a:endCxn id="56412"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6407"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6408"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6409"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6410"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6411"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solidFill>
                    <a:srgbClr val="000000"/>
                  </a:solidFill>
                </a:rPr>
                <a:t>(0, </a:t>
              </a:r>
              <a:r>
                <a:rPr lang="en-US" altLang="x-none" sz="1600" b="1">
                  <a:solidFill>
                    <a:srgbClr val="0000FF"/>
                  </a:solidFill>
                </a:rPr>
                <a:t>5</a:t>
              </a:r>
              <a:r>
                <a:rPr lang="en-US" altLang="x-none" sz="1600">
                  <a:solidFill>
                    <a:srgbClr val="000000"/>
                  </a:solidFill>
                </a:rPr>
                <a:t>, 15 +25) </a:t>
              </a:r>
            </a:p>
          </p:txBody>
        </p:sp>
        <p:sp>
          <p:nvSpPr>
            <p:cNvPr id="56412"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solidFill>
                    <a:srgbClr val="000000"/>
                  </a:solidFill>
                </a:rPr>
                <a:t>(0, 10, 15+10) </a:t>
              </a:r>
            </a:p>
          </p:txBody>
        </p:sp>
        <p:sp>
          <p:nvSpPr>
            <p:cNvPr id="56413" name="TextBox 24"/>
            <p:cNvSpPr txBox="1">
              <a:spLocks noChangeArrowheads="1"/>
            </p:cNvSpPr>
            <p:nvPr/>
          </p:nvSpPr>
          <p:spPr bwMode="auto">
            <a:xfrm>
              <a:off x="3590264" y="23159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a:t>
              </a:r>
              <a:r>
                <a:rPr lang="en-US" altLang="x-none" sz="1600" b="1">
                  <a:solidFill>
                    <a:srgbClr val="0000FF"/>
                  </a:solidFill>
                </a:rPr>
                <a:t>0</a:t>
              </a:r>
              <a:r>
                <a:rPr lang="en-US" altLang="x-none" sz="1600"/>
                <a:t> , 15+15) </a:t>
              </a:r>
            </a:p>
          </p:txBody>
        </p:sp>
      </p:grpSp>
      <p:grpSp>
        <p:nvGrpSpPr>
          <p:cNvPr id="56326" name="Group 119"/>
          <p:cNvGrpSpPr>
            <a:grpSpLocks/>
          </p:cNvGrpSpPr>
          <p:nvPr/>
        </p:nvGrpSpPr>
        <p:grpSpPr bwMode="auto">
          <a:xfrm>
            <a:off x="914400" y="4081463"/>
            <a:ext cx="4495800" cy="2116137"/>
            <a:chOff x="304800" y="855731"/>
            <a:chExt cx="4495800" cy="2115962"/>
          </a:xfrm>
        </p:grpSpPr>
        <p:sp>
          <p:nvSpPr>
            <p:cNvPr id="56391"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56392"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6393" name="Straight Connector 7"/>
            <p:cNvCxnSpPr>
              <a:cxnSpLocks noChangeShapeType="1"/>
              <a:stCxn id="56391" idx="7"/>
              <a:endCxn id="56392"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394" name="Straight Connector 9"/>
            <p:cNvCxnSpPr>
              <a:cxnSpLocks noChangeShapeType="1"/>
              <a:stCxn id="56391" idx="5"/>
              <a:endCxn id="56352" idx="2"/>
            </p:cNvCxnSpPr>
            <p:nvPr/>
          </p:nvCxnSpPr>
          <p:spPr bwMode="auto">
            <a:xfrm>
              <a:off x="695045" y="1838045"/>
              <a:ext cx="4105555" cy="113364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395" name="Straight Connector 11"/>
            <p:cNvCxnSpPr>
              <a:cxnSpLocks noChangeShapeType="1"/>
              <a:stCxn id="56392" idx="7"/>
              <a:endCxn id="123985" idx="2"/>
            </p:cNvCxnSpPr>
            <p:nvPr/>
          </p:nvCxnSpPr>
          <p:spPr bwMode="auto">
            <a:xfrm flipV="1">
              <a:off x="1685645" y="855731"/>
              <a:ext cx="2200555" cy="4186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396" name="Straight Connector 13"/>
            <p:cNvCxnSpPr>
              <a:cxnSpLocks noChangeShapeType="1"/>
              <a:stCxn id="56392" idx="5"/>
              <a:endCxn id="56365" idx="2"/>
            </p:cNvCxnSpPr>
            <p:nvPr/>
          </p:nvCxnSpPr>
          <p:spPr bwMode="auto">
            <a:xfrm>
              <a:off x="1685645" y="1601021"/>
              <a:ext cx="2657755" cy="321421"/>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6397"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6398"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6399"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6400" name="TextBox 25"/>
            <p:cNvSpPr txBox="1">
              <a:spLocks noChangeArrowheads="1"/>
            </p:cNvSpPr>
            <p:nvPr/>
          </p:nvSpPr>
          <p:spPr bwMode="auto">
            <a:xfrm>
              <a:off x="1752600" y="1346678"/>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grpSp>
      <p:grpSp>
        <p:nvGrpSpPr>
          <p:cNvPr id="56327" name="Group 120"/>
          <p:cNvGrpSpPr>
            <a:grpSpLocks/>
          </p:cNvGrpSpPr>
          <p:nvPr/>
        </p:nvGrpSpPr>
        <p:grpSpPr bwMode="auto">
          <a:xfrm>
            <a:off x="4953000" y="1143000"/>
            <a:ext cx="3657600" cy="1125538"/>
            <a:chOff x="1447800" y="2303556"/>
            <a:chExt cx="3657600" cy="1125444"/>
          </a:xfrm>
        </p:grpSpPr>
        <p:sp>
          <p:nvSpPr>
            <p:cNvPr id="56378"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6379"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6380" name="Straight Connector 7"/>
            <p:cNvCxnSpPr>
              <a:cxnSpLocks noChangeShapeType="1"/>
              <a:stCxn id="56378" idx="7"/>
              <a:endCxn id="56379"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381" name="Straight Connector 9"/>
            <p:cNvCxnSpPr>
              <a:cxnSpLocks noChangeShapeType="1"/>
              <a:stCxn id="56378" idx="5"/>
              <a:endCxn id="56388"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382" name="Straight Connector 11"/>
            <p:cNvCxnSpPr>
              <a:cxnSpLocks noChangeShapeType="1"/>
              <a:stCxn id="56379" idx="7"/>
              <a:endCxn id="56390" idx="1"/>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383" name="Straight Connector 13"/>
            <p:cNvCxnSpPr>
              <a:cxnSpLocks noChangeShapeType="1"/>
              <a:stCxn id="56379" idx="5"/>
              <a:endCxn id="56389"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6384"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6385"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6386"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6387"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6388"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a:t>
              </a:r>
              <a:r>
                <a:rPr lang="en-US" altLang="x-none" sz="1600">
                  <a:solidFill>
                    <a:srgbClr val="000000"/>
                  </a:solidFill>
                </a:rPr>
                <a:t>5</a:t>
              </a:r>
              <a:r>
                <a:rPr lang="en-US" altLang="x-none" sz="1600"/>
                <a:t>, 10 +25) </a:t>
              </a:r>
            </a:p>
          </p:txBody>
        </p:sp>
        <p:sp>
          <p:nvSpPr>
            <p:cNvPr id="56389"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a:t>
              </a:r>
              <a:r>
                <a:rPr lang="en-US" altLang="x-none" sz="1600">
                  <a:solidFill>
                    <a:srgbClr val="000000"/>
                  </a:solidFill>
                </a:rPr>
                <a:t>10</a:t>
              </a:r>
              <a:r>
                <a:rPr lang="en-US" altLang="x-none" sz="1600"/>
                <a:t>, 10+10) </a:t>
              </a:r>
            </a:p>
          </p:txBody>
        </p:sp>
        <p:sp>
          <p:nvSpPr>
            <p:cNvPr id="56390" name="TextBox 24"/>
            <p:cNvSpPr txBox="1">
              <a:spLocks noChangeArrowheads="1"/>
            </p:cNvSpPr>
            <p:nvPr/>
          </p:nvSpPr>
          <p:spPr bwMode="auto">
            <a:xfrm>
              <a:off x="3590264" y="2315958"/>
              <a:ext cx="1286536" cy="33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0 , 10+0) </a:t>
              </a:r>
            </a:p>
          </p:txBody>
        </p:sp>
      </p:grpSp>
      <p:grpSp>
        <p:nvGrpSpPr>
          <p:cNvPr id="56328" name="Group 120"/>
          <p:cNvGrpSpPr>
            <a:grpSpLocks/>
          </p:cNvGrpSpPr>
          <p:nvPr/>
        </p:nvGrpSpPr>
        <p:grpSpPr bwMode="auto">
          <a:xfrm>
            <a:off x="4953000" y="4437063"/>
            <a:ext cx="3657600" cy="1125537"/>
            <a:chOff x="1447800" y="2303556"/>
            <a:chExt cx="3657600" cy="1125444"/>
          </a:xfrm>
        </p:grpSpPr>
        <p:sp>
          <p:nvSpPr>
            <p:cNvPr id="56365"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6366"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6367" name="Straight Connector 7"/>
            <p:cNvCxnSpPr>
              <a:cxnSpLocks noChangeShapeType="1"/>
              <a:stCxn id="56365" idx="7"/>
              <a:endCxn id="56366"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368" name="Straight Connector 9"/>
            <p:cNvCxnSpPr>
              <a:cxnSpLocks noChangeShapeType="1"/>
              <a:stCxn id="56365" idx="5"/>
              <a:endCxn id="56375"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369" name="Straight Connector 11"/>
            <p:cNvCxnSpPr>
              <a:cxnSpLocks noChangeShapeType="1"/>
              <a:stCxn id="56366" idx="7"/>
              <a:endCxn id="56377" idx="1"/>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370" name="Straight Connector 13"/>
            <p:cNvCxnSpPr>
              <a:cxnSpLocks noChangeShapeType="1"/>
              <a:stCxn id="56366" idx="5"/>
              <a:endCxn id="56376"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6371"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6372"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6373"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6374"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6375"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5, 10 +25) </a:t>
              </a:r>
            </a:p>
          </p:txBody>
        </p:sp>
        <p:sp>
          <p:nvSpPr>
            <p:cNvPr id="56376"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10, 10+10) </a:t>
              </a:r>
            </a:p>
          </p:txBody>
        </p:sp>
        <p:sp>
          <p:nvSpPr>
            <p:cNvPr id="56377" name="TextBox 24"/>
            <p:cNvSpPr txBox="1">
              <a:spLocks noChangeArrowheads="1"/>
            </p:cNvSpPr>
            <p:nvPr/>
          </p:nvSpPr>
          <p:spPr bwMode="auto">
            <a:xfrm>
              <a:off x="3590264" y="2315958"/>
              <a:ext cx="1438936" cy="33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solidFill>
                    <a:srgbClr val="000000"/>
                  </a:solidFill>
                </a:rPr>
                <a:t>(10, 0 , 10+15) </a:t>
              </a:r>
            </a:p>
          </p:txBody>
        </p:sp>
      </p:grpSp>
      <p:grpSp>
        <p:nvGrpSpPr>
          <p:cNvPr id="56329" name="Group 120"/>
          <p:cNvGrpSpPr>
            <a:grpSpLocks/>
          </p:cNvGrpSpPr>
          <p:nvPr/>
        </p:nvGrpSpPr>
        <p:grpSpPr bwMode="auto">
          <a:xfrm>
            <a:off x="5410200" y="5486400"/>
            <a:ext cx="3657600" cy="1125538"/>
            <a:chOff x="1447800" y="2303556"/>
            <a:chExt cx="3657600" cy="1125444"/>
          </a:xfrm>
        </p:grpSpPr>
        <p:sp>
          <p:nvSpPr>
            <p:cNvPr id="56352"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6353"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6354" name="Straight Connector 7"/>
            <p:cNvCxnSpPr>
              <a:cxnSpLocks noChangeShapeType="1"/>
              <a:stCxn id="56352" idx="7"/>
              <a:endCxn id="56353"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355" name="Straight Connector 9"/>
            <p:cNvCxnSpPr>
              <a:cxnSpLocks noChangeShapeType="1"/>
              <a:stCxn id="56352" idx="5"/>
              <a:endCxn id="56362"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356" name="Straight Connector 11"/>
            <p:cNvCxnSpPr>
              <a:cxnSpLocks noChangeShapeType="1"/>
              <a:stCxn id="56353" idx="7"/>
              <a:endCxn id="56364" idx="1"/>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357" name="Straight Connector 13"/>
            <p:cNvCxnSpPr>
              <a:cxnSpLocks noChangeShapeType="1"/>
              <a:stCxn id="56353" idx="5"/>
              <a:endCxn id="56363"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6358"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6359"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6360"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6361"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6362"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25+25) </a:t>
              </a:r>
            </a:p>
          </p:txBody>
        </p:sp>
        <p:sp>
          <p:nvSpPr>
            <p:cNvPr id="56363"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10, 25+10) </a:t>
              </a:r>
            </a:p>
          </p:txBody>
        </p:sp>
        <p:sp>
          <p:nvSpPr>
            <p:cNvPr id="56364" name="TextBox 24"/>
            <p:cNvSpPr txBox="1">
              <a:spLocks noChangeArrowheads="1"/>
            </p:cNvSpPr>
            <p:nvPr/>
          </p:nvSpPr>
          <p:spPr bwMode="auto">
            <a:xfrm>
              <a:off x="3590264" y="2315958"/>
              <a:ext cx="1515136" cy="33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solidFill>
                    <a:srgbClr val="000000"/>
                  </a:solidFill>
                </a:rPr>
                <a:t>(5, 0 , 25 +15) </a:t>
              </a:r>
            </a:p>
          </p:txBody>
        </p:sp>
      </p:grpSp>
      <p:cxnSp>
        <p:nvCxnSpPr>
          <p:cNvPr id="56330" name="Straight Connector 11"/>
          <p:cNvCxnSpPr>
            <a:cxnSpLocks noChangeShapeType="1"/>
            <a:stCxn id="56427" idx="4"/>
            <a:endCxn id="56391" idx="0"/>
          </p:cNvCxnSpPr>
          <p:nvPr/>
        </p:nvCxnSpPr>
        <p:spPr bwMode="auto">
          <a:xfrm>
            <a:off x="1143000" y="2768600"/>
            <a:ext cx="0" cy="1905000"/>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cxnSp>
        <p:nvCxnSpPr>
          <p:cNvPr id="56331" name="Straight Connector 11"/>
          <p:cNvCxnSpPr>
            <a:cxnSpLocks noChangeShapeType="1"/>
            <a:stCxn id="56437" idx="4"/>
            <a:endCxn id="123985" idx="0"/>
          </p:cNvCxnSpPr>
          <p:nvPr/>
        </p:nvCxnSpPr>
        <p:spPr bwMode="auto">
          <a:xfrm>
            <a:off x="4724400" y="1033463"/>
            <a:ext cx="0" cy="2819400"/>
          </a:xfrm>
          <a:prstGeom prst="line">
            <a:avLst/>
          </a:prstGeom>
          <a:noFill/>
          <a:ln w="38100">
            <a:solidFill>
              <a:srgbClr val="0000FF"/>
            </a:solidFill>
            <a:prstDash val="sysDot"/>
            <a:round/>
            <a:headEnd/>
            <a:tailEnd/>
          </a:ln>
          <a:extLst>
            <a:ext uri="{909E8E84-426E-40DD-AFC4-6F175D3DCCD1}">
              <a14:hiddenFill xmlns:a14="http://schemas.microsoft.com/office/drawing/2010/main">
                <a:noFill/>
              </a14:hiddenFill>
            </a:ext>
          </a:extLst>
        </p:spPr>
      </p:cxnSp>
      <p:cxnSp>
        <p:nvCxnSpPr>
          <p:cNvPr id="56332" name="Straight Connector 11"/>
          <p:cNvCxnSpPr>
            <a:cxnSpLocks noChangeShapeType="1"/>
            <a:stCxn id="56378" idx="4"/>
            <a:endCxn id="56365" idx="0"/>
          </p:cNvCxnSpPr>
          <p:nvPr/>
        </p:nvCxnSpPr>
        <p:spPr bwMode="auto">
          <a:xfrm>
            <a:off x="5181600" y="2082800"/>
            <a:ext cx="0" cy="2836863"/>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cxnSp>
        <p:nvCxnSpPr>
          <p:cNvPr id="56333" name="Straight Connector 11"/>
          <p:cNvCxnSpPr>
            <a:cxnSpLocks noChangeShapeType="1"/>
            <a:stCxn id="56414" idx="4"/>
            <a:endCxn id="56352" idx="0"/>
          </p:cNvCxnSpPr>
          <p:nvPr/>
        </p:nvCxnSpPr>
        <p:spPr bwMode="auto">
          <a:xfrm>
            <a:off x="5638800" y="3167063"/>
            <a:ext cx="0" cy="2801937"/>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sp>
        <p:nvSpPr>
          <p:cNvPr id="56334" name="TextBox 24"/>
          <p:cNvSpPr txBox="1">
            <a:spLocks noChangeArrowheads="1"/>
          </p:cNvSpPr>
          <p:nvPr/>
        </p:nvSpPr>
        <p:spPr bwMode="auto">
          <a:xfrm>
            <a:off x="152400" y="2971800"/>
            <a:ext cx="1066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I is selfish</a:t>
            </a:r>
          </a:p>
        </p:txBody>
      </p:sp>
      <p:sp>
        <p:nvSpPr>
          <p:cNvPr id="56335" name="TextBox 24"/>
          <p:cNvSpPr txBox="1">
            <a:spLocks noChangeArrowheads="1"/>
          </p:cNvSpPr>
          <p:nvPr/>
        </p:nvSpPr>
        <p:spPr bwMode="auto">
          <a:xfrm>
            <a:off x="152400" y="4114800"/>
            <a:ext cx="1066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I is crazy</a:t>
            </a:r>
          </a:p>
        </p:txBody>
      </p:sp>
      <p:sp>
        <p:nvSpPr>
          <p:cNvPr id="56336" name="Oval 65"/>
          <p:cNvSpPr>
            <a:spLocks noChangeArrowheads="1"/>
          </p:cNvSpPr>
          <p:nvPr/>
        </p:nvSpPr>
        <p:spPr bwMode="auto">
          <a:xfrm>
            <a:off x="23813" y="35052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N</a:t>
            </a:r>
            <a:endParaRPr lang="en-US" altLang="x-none" sz="2400" b="1" baseline="-25000"/>
          </a:p>
        </p:txBody>
      </p:sp>
      <p:cxnSp>
        <p:nvCxnSpPr>
          <p:cNvPr id="56337" name="Straight Connector 11"/>
          <p:cNvCxnSpPr>
            <a:cxnSpLocks noChangeShapeType="1"/>
            <a:stCxn id="56336" idx="0"/>
            <a:endCxn id="56427" idx="2"/>
          </p:cNvCxnSpPr>
          <p:nvPr/>
        </p:nvCxnSpPr>
        <p:spPr bwMode="auto">
          <a:xfrm flipV="1">
            <a:off x="252413" y="2540000"/>
            <a:ext cx="661987" cy="965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338" name="Straight Connector 11"/>
          <p:cNvCxnSpPr>
            <a:cxnSpLocks noChangeShapeType="1"/>
            <a:stCxn id="56336" idx="4"/>
            <a:endCxn id="56391" idx="1"/>
          </p:cNvCxnSpPr>
          <p:nvPr/>
        </p:nvCxnSpPr>
        <p:spPr bwMode="auto">
          <a:xfrm>
            <a:off x="252413" y="3962400"/>
            <a:ext cx="728662" cy="77787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6339" name="Straight Connector 188"/>
          <p:cNvCxnSpPr>
            <a:cxnSpLocks noChangeShapeType="1"/>
          </p:cNvCxnSpPr>
          <p:nvPr/>
        </p:nvCxnSpPr>
        <p:spPr bwMode="auto">
          <a:xfrm rot="10800000" flipV="1">
            <a:off x="5943600" y="3505200"/>
            <a:ext cx="695325" cy="1555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6340" name="Straight Connector 189"/>
          <p:cNvCxnSpPr>
            <a:cxnSpLocks noChangeShapeType="1"/>
          </p:cNvCxnSpPr>
          <p:nvPr/>
        </p:nvCxnSpPr>
        <p:spPr bwMode="auto">
          <a:xfrm rot="10800000" flipV="1">
            <a:off x="6324600" y="4572000"/>
            <a:ext cx="695325" cy="1555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6341" name="Straight Connector 190"/>
          <p:cNvCxnSpPr>
            <a:cxnSpLocks noChangeShapeType="1"/>
          </p:cNvCxnSpPr>
          <p:nvPr/>
        </p:nvCxnSpPr>
        <p:spPr bwMode="auto">
          <a:xfrm rot="10800000" flipV="1">
            <a:off x="6781800" y="5638800"/>
            <a:ext cx="695325" cy="1555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6342" name="Straight Connector 191"/>
          <p:cNvCxnSpPr>
            <a:cxnSpLocks noChangeShapeType="1"/>
            <a:stCxn id="123985" idx="2"/>
          </p:cNvCxnSpPr>
          <p:nvPr/>
        </p:nvCxnSpPr>
        <p:spPr bwMode="auto">
          <a:xfrm flipH="1">
            <a:off x="2286000" y="4081463"/>
            <a:ext cx="2209800" cy="417512"/>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6343" name="Straight Connector 193"/>
          <p:cNvCxnSpPr>
            <a:cxnSpLocks noChangeShapeType="1"/>
          </p:cNvCxnSpPr>
          <p:nvPr/>
        </p:nvCxnSpPr>
        <p:spPr bwMode="auto">
          <a:xfrm flipH="1">
            <a:off x="5867400" y="762000"/>
            <a:ext cx="685800" cy="31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6344" name="Straight Connector 195"/>
          <p:cNvCxnSpPr>
            <a:cxnSpLocks noChangeShapeType="1"/>
          </p:cNvCxnSpPr>
          <p:nvPr/>
        </p:nvCxnSpPr>
        <p:spPr bwMode="auto">
          <a:xfrm flipH="1">
            <a:off x="6324600" y="1828800"/>
            <a:ext cx="685800" cy="31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6345" name="Straight Connector 196"/>
          <p:cNvCxnSpPr>
            <a:cxnSpLocks noChangeShapeType="1"/>
          </p:cNvCxnSpPr>
          <p:nvPr/>
        </p:nvCxnSpPr>
        <p:spPr bwMode="auto">
          <a:xfrm flipH="1">
            <a:off x="6858000" y="2895600"/>
            <a:ext cx="685800" cy="31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6346" name="Straight Connector 134"/>
          <p:cNvCxnSpPr>
            <a:cxnSpLocks noChangeShapeType="1"/>
            <a:stCxn id="56411" idx="1"/>
          </p:cNvCxnSpPr>
          <p:nvPr/>
        </p:nvCxnSpPr>
        <p:spPr bwMode="auto">
          <a:xfrm flipH="1" flipV="1">
            <a:off x="4953000" y="4270375"/>
            <a:ext cx="1676400" cy="55563"/>
          </a:xfrm>
          <a:prstGeom prst="line">
            <a:avLst/>
          </a:prstGeom>
          <a:noFill/>
          <a:ln w="38100">
            <a:solidFill>
              <a:srgbClr val="3333FF"/>
            </a:solidFill>
            <a:round/>
            <a:headEnd/>
            <a:tailEnd/>
          </a:ln>
          <a:extLst>
            <a:ext uri="{909E8E84-426E-40DD-AFC4-6F175D3DCCD1}">
              <a14:hiddenFill xmlns:a14="http://schemas.microsoft.com/office/drawing/2010/main">
                <a:noFill/>
              </a14:hiddenFill>
            </a:ext>
          </a:extLst>
        </p:spPr>
      </p:cxnSp>
      <p:cxnSp>
        <p:nvCxnSpPr>
          <p:cNvPr id="56347" name="Straight Connector 136"/>
          <p:cNvCxnSpPr>
            <a:cxnSpLocks noChangeShapeType="1"/>
          </p:cNvCxnSpPr>
          <p:nvPr/>
        </p:nvCxnSpPr>
        <p:spPr bwMode="auto">
          <a:xfrm flipH="1" flipV="1">
            <a:off x="4953000" y="990600"/>
            <a:ext cx="1676400" cy="55563"/>
          </a:xfrm>
          <a:prstGeom prst="line">
            <a:avLst/>
          </a:prstGeom>
          <a:noFill/>
          <a:ln w="38100">
            <a:solidFill>
              <a:srgbClr val="3333FF"/>
            </a:solidFill>
            <a:round/>
            <a:headEnd/>
            <a:tailEnd/>
          </a:ln>
          <a:extLst>
            <a:ext uri="{909E8E84-426E-40DD-AFC4-6F175D3DCCD1}">
              <a14:hiddenFill xmlns:a14="http://schemas.microsoft.com/office/drawing/2010/main">
                <a:noFill/>
              </a14:hiddenFill>
            </a:ext>
          </a:extLst>
        </p:spPr>
      </p:cxnSp>
      <p:sp>
        <p:nvSpPr>
          <p:cNvPr id="56348" name="Rectangle 3"/>
          <p:cNvSpPr>
            <a:spLocks noGrp="1" noChangeArrowheads="1"/>
          </p:cNvSpPr>
          <p:nvPr>
            <p:ph idx="1"/>
          </p:nvPr>
        </p:nvSpPr>
        <p:spPr>
          <a:xfrm>
            <a:off x="76200" y="76200"/>
            <a:ext cx="4724400" cy="533400"/>
          </a:xfrm>
        </p:spPr>
        <p:txBody>
          <a:bodyPr/>
          <a:lstStyle/>
          <a:p>
            <a:pPr marL="0" indent="0" eaLnBrk="1" hangingPunct="1">
              <a:lnSpc>
                <a:spcPct val="80000"/>
              </a:lnSpc>
              <a:buFont typeface="Wingdings" charset="2"/>
              <a:buNone/>
            </a:pPr>
            <a:r>
              <a:rPr lang="en-US" altLang="x-none" b="1">
                <a:solidFill>
                  <a:srgbClr val="0000FF"/>
                </a:solidFill>
                <a:latin typeface="Calibri" charset="0"/>
                <a:ea typeface="ＭＳ Ｐゴシック" charset="-128"/>
              </a:rPr>
              <a:t>Crazy I earns 15 from fighting.</a:t>
            </a:r>
            <a:endParaRPr lang="en-US" altLang="x-none">
              <a:solidFill>
                <a:srgbClr val="0000FF"/>
              </a:solidFill>
              <a:latin typeface="Calibri" charset="0"/>
              <a:ea typeface="ＭＳ Ｐゴシック" charset="-128"/>
            </a:endParaRPr>
          </a:p>
        </p:txBody>
      </p:sp>
      <p:sp>
        <p:nvSpPr>
          <p:cNvPr id="56349" name="Rectangle 3"/>
          <p:cNvSpPr txBox="1">
            <a:spLocks noChangeArrowheads="1"/>
          </p:cNvSpPr>
          <p:nvPr/>
        </p:nvSpPr>
        <p:spPr bwMode="auto">
          <a:xfrm>
            <a:off x="36513" y="457200"/>
            <a:ext cx="4724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lnSpc>
                <a:spcPct val="80000"/>
              </a:lnSpc>
              <a:buFont typeface="Wingdings" charset="2"/>
              <a:buNone/>
            </a:pPr>
            <a:r>
              <a:rPr lang="en-US" altLang="x-none" b="1"/>
              <a:t>E2 may learn from I</a:t>
            </a:r>
            <a:r>
              <a:rPr lang="en-US" altLang="en-US" b="1"/>
              <a:t>’</a:t>
            </a:r>
            <a:r>
              <a:rPr lang="en-US" altLang="x-none" b="1"/>
              <a:t>s fighting in round 1.</a:t>
            </a:r>
          </a:p>
        </p:txBody>
      </p:sp>
      <p:sp>
        <p:nvSpPr>
          <p:cNvPr id="2" name="Multiply 1"/>
          <p:cNvSpPr/>
          <p:nvPr/>
        </p:nvSpPr>
        <p:spPr bwMode="auto">
          <a:xfrm>
            <a:off x="4267200" y="381000"/>
            <a:ext cx="838200" cy="914400"/>
          </a:xfrm>
          <a:prstGeom prst="mathMultiply">
            <a:avLst/>
          </a:prstGeom>
          <a:solidFill>
            <a:schemeClr val="accent1"/>
          </a:solidFill>
          <a:ln w="9525" cap="flat" cmpd="sng" algn="ctr">
            <a:solidFill>
              <a:schemeClr val="tx1"/>
            </a:solidFill>
            <a:prstDash val="solid"/>
            <a:round/>
            <a:headEnd type="none" w="med" len="med"/>
            <a:tailEnd type="none" w="med" len="med"/>
          </a:ln>
          <a:effectLst/>
        </p:spPr>
        <p:txBody>
          <a:bodyPr/>
          <a:lstStyle/>
          <a:p>
            <a:pPr>
              <a:defRPr/>
            </a:pPr>
            <a:endParaRPr lang="en-US">
              <a:latin typeface="Times New Roman" pitchFamily="18" charset="0"/>
              <a:ea typeface="ＭＳ Ｐゴシック" charset="0"/>
              <a:cs typeface="ＭＳ Ｐゴシック" charset="0"/>
            </a:endParaRPr>
          </a:p>
        </p:txBody>
      </p:sp>
      <p:sp>
        <p:nvSpPr>
          <p:cNvPr id="56351" name="Rectangle 3"/>
          <p:cNvSpPr txBox="1">
            <a:spLocks noChangeArrowheads="1"/>
          </p:cNvSpPr>
          <p:nvPr/>
        </p:nvSpPr>
        <p:spPr bwMode="auto">
          <a:xfrm>
            <a:off x="-76200" y="5791200"/>
            <a:ext cx="4800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lnSpc>
                <a:spcPct val="80000"/>
              </a:lnSpc>
              <a:buFont typeface="Wingdings" charset="2"/>
              <a:buNone/>
            </a:pPr>
            <a:r>
              <a:rPr lang="en-US" altLang="x-none" b="1"/>
              <a:t>If I fights in round 1, then E2 might not want to enter </a:t>
            </a:r>
            <a:r>
              <a:rPr lang="is-IS" altLang="x-none" b="1"/>
              <a:t>…</a:t>
            </a:r>
            <a:endParaRPr lang="en-US" altLang="x-none" b="1"/>
          </a:p>
        </p:txBody>
      </p:sp>
    </p:spTree>
    <p:extLst>
      <p:ext uri="{BB962C8B-B14F-4D97-AF65-F5344CB8AC3E}">
        <p14:creationId xmlns:p14="http://schemas.microsoft.com/office/powerpoint/2010/main" val="904759806"/>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24</a:t>
            </a:r>
          </a:p>
        </p:txBody>
      </p:sp>
      <p:sp>
        <p:nvSpPr>
          <p:cNvPr id="11267" name="Rectangle 3"/>
          <p:cNvSpPr>
            <a:spLocks noGrp="1" noChangeArrowheads="1"/>
          </p:cNvSpPr>
          <p:nvPr>
            <p:ph idx="1"/>
          </p:nvPr>
        </p:nvSpPr>
        <p:spPr>
          <a:xfrm>
            <a:off x="153988" y="1414463"/>
            <a:ext cx="3657600" cy="457200"/>
          </a:xfrm>
        </p:spPr>
        <p:txBody>
          <a:bodyPr/>
          <a:lstStyle/>
          <a:p>
            <a:pPr eaLnBrk="1" hangingPunct="1">
              <a:lnSpc>
                <a:spcPct val="80000"/>
              </a:lnSpc>
            </a:pPr>
            <a:r>
              <a:rPr lang="en-US" altLang="x-none" b="1">
                <a:latin typeface="Calibri" charset="0"/>
                <a:ea typeface="ＭＳ Ｐゴシック" charset="-128"/>
              </a:rPr>
              <a:t>Chain Store game</a:t>
            </a:r>
          </a:p>
        </p:txBody>
      </p:sp>
      <p:grpSp>
        <p:nvGrpSpPr>
          <p:cNvPr id="2" name="Group 119"/>
          <p:cNvGrpSpPr>
            <a:grpSpLocks/>
          </p:cNvGrpSpPr>
          <p:nvPr/>
        </p:nvGrpSpPr>
        <p:grpSpPr bwMode="auto">
          <a:xfrm>
            <a:off x="304800" y="3294063"/>
            <a:ext cx="3581400" cy="1125537"/>
            <a:chOff x="304800" y="965710"/>
            <a:chExt cx="3581400" cy="1125444"/>
          </a:xfrm>
        </p:grpSpPr>
        <p:sp>
          <p:nvSpPr>
            <p:cNvPr id="7172" name="Oval 3"/>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7173" name="Oval 4"/>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7174" name="Straight Connector 7"/>
            <p:cNvCxnSpPr>
              <a:cxnSpLocks noChangeShapeType="1"/>
              <a:stCxn id="7172" idx="7"/>
              <a:endCxn id="7173"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7175" name="Straight Connector 9"/>
            <p:cNvCxnSpPr>
              <a:cxnSpLocks noChangeShapeType="1"/>
              <a:stCxn id="7172" idx="5"/>
              <a:endCxn id="7182" idx="1"/>
            </p:cNvCxnSpPr>
            <p:nvPr/>
          </p:nvCxnSpPr>
          <p:spPr bwMode="auto">
            <a:xfrm rot="16200000" flipH="1">
              <a:off x="1524806" y="1008283"/>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7176" name="Straight Connector 11"/>
            <p:cNvCxnSpPr>
              <a:cxnSpLocks noChangeShapeType="1"/>
              <a:stCxn id="7173" idx="7"/>
              <a:endCxn id="7184" idx="1"/>
            </p:cNvCxnSpPr>
            <p:nvPr/>
          </p:nvCxnSpPr>
          <p:spPr bwMode="auto">
            <a:xfrm rot="5400000" flipH="1" flipV="1">
              <a:off x="2002966" y="830068"/>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7177" name="Straight Connector 13"/>
            <p:cNvCxnSpPr>
              <a:cxnSpLocks noChangeShapeType="1"/>
              <a:stCxn id="7173" idx="5"/>
              <a:endCxn id="7183" idx="1"/>
            </p:cNvCxnSpPr>
            <p:nvPr/>
          </p:nvCxnSpPr>
          <p:spPr bwMode="auto">
            <a:xfrm rot="5400000" flipH="1" flipV="1">
              <a:off x="2042540" y="1226427"/>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7178"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7179"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7180"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7181" name="TextBox 25"/>
            <p:cNvSpPr txBox="1">
              <a:spLocks noChangeArrowheads="1"/>
            </p:cNvSpPr>
            <p:nvPr/>
          </p:nvSpPr>
          <p:spPr bwMode="auto">
            <a:xfrm>
              <a:off x="1710068" y="1305947"/>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7182" name="TextBox 24"/>
            <p:cNvSpPr txBox="1">
              <a:spLocks noChangeArrowheads="1"/>
            </p:cNvSpPr>
            <p:nvPr/>
          </p:nvSpPr>
          <p:spPr bwMode="auto">
            <a:xfrm>
              <a:off x="2438400" y="1752600"/>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 …, +25) </a:t>
              </a:r>
            </a:p>
          </p:txBody>
        </p:sp>
        <p:sp>
          <p:nvSpPr>
            <p:cNvPr id="7183" name="TextBox 24"/>
            <p:cNvSpPr txBox="1">
              <a:spLocks noChangeArrowheads="1"/>
            </p:cNvSpPr>
            <p:nvPr/>
          </p:nvSpPr>
          <p:spPr bwMode="auto">
            <a:xfrm>
              <a:off x="2417134" y="1414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 …, +10) </a:t>
              </a:r>
            </a:p>
          </p:txBody>
        </p:sp>
        <p:sp>
          <p:nvSpPr>
            <p:cNvPr id="7184" name="TextBox 24"/>
            <p:cNvSpPr txBox="1">
              <a:spLocks noChangeArrowheads="1"/>
            </p:cNvSpPr>
            <p:nvPr/>
          </p:nvSpPr>
          <p:spPr bwMode="auto">
            <a:xfrm>
              <a:off x="2447264" y="978112"/>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 …, +0) </a:t>
              </a:r>
            </a:p>
          </p:txBody>
        </p:sp>
      </p:grpSp>
    </p:spTree>
    <p:extLst>
      <p:ext uri="{BB962C8B-B14F-4D97-AF65-F5344CB8AC3E}">
        <p14:creationId xmlns:p14="http://schemas.microsoft.com/office/powerpoint/2010/main" val="58101115"/>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64" presetClass="path" presetSubtype="0" accel="50000" decel="50000" fill="hold" nodeType="clickEffect">
                                  <p:stCondLst>
                                    <p:cond delay="0"/>
                                  </p:stCondLst>
                                  <p:childTnLst>
                                    <p:animMotion origin="layout" path="M 0 0  L 0 -0.33333  E" pathEditMode="relative" ptsTypes="">
                                      <p:cBhvr>
                                        <p:cTn id="10" dur="2000" fill="hold"/>
                                        <p:tgtEl>
                                          <p:spTgt spid="2"/>
                                        </p:tgtEl>
                                        <p:attrNameLst>
                                          <p:attrName>ppt_x</p:attrName>
                                          <p:attrName>ppt_y</p:attrName>
                                        </p:attrNameLst>
                                      </p:cBhvr>
                                    </p:animMotion>
                                  </p:childTnLst>
                                </p:cTn>
                              </p:par>
                              <p:par>
                                <p:cTn id="11" presetID="63" presetClass="path" presetSubtype="0" accel="50000" decel="50000" fill="hold" grpId="0" nodeType="withEffect">
                                  <p:stCondLst>
                                    <p:cond delay="0"/>
                                  </p:stCondLst>
                                  <p:childTnLst>
                                    <p:animMotion origin="layout" path="M 3.33333E-6 4.81481E-6 L 0.47083 -0.00672 " pathEditMode="relative" rAng="0" ptsTypes="AA">
                                      <p:cBhvr>
                                        <p:cTn id="12" dur="2000" fill="hold"/>
                                        <p:tgtEl>
                                          <p:spTgt spid="11267">
                                            <p:txEl>
                                              <p:pRg st="0" end="0"/>
                                            </p:txEl>
                                          </p:spTgt>
                                        </p:tgtEl>
                                        <p:attrNameLst>
                                          <p:attrName>ppt_x</p:attrName>
                                          <p:attrName>ppt_y</p:attrName>
                                        </p:attrNameLst>
                                      </p:cBhvr>
                                      <p:rCtr x="23542" y="-34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4"/>
          <p:cNvSpPr>
            <a:spLocks noChangeArrowheads="1"/>
          </p:cNvSpPr>
          <p:nvPr/>
        </p:nvSpPr>
        <p:spPr bwMode="auto">
          <a:xfrm>
            <a:off x="76200" y="152400"/>
            <a:ext cx="8991600" cy="990600"/>
          </a:xfrm>
          <a:prstGeom prst="rect">
            <a:avLst/>
          </a:prstGeom>
          <a:solidFill>
            <a:srgbClr val="FFFFFF"/>
          </a:solidFill>
          <a:ln w="9525">
            <a:solidFill>
              <a:srgbClr val="FFFFFF"/>
            </a:solidFill>
            <a:round/>
            <a:headEnd/>
            <a:tailEnd/>
          </a:ln>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grpSp>
        <p:nvGrpSpPr>
          <p:cNvPr id="58370" name="Group 120"/>
          <p:cNvGrpSpPr>
            <a:grpSpLocks/>
          </p:cNvGrpSpPr>
          <p:nvPr/>
        </p:nvGrpSpPr>
        <p:grpSpPr bwMode="auto">
          <a:xfrm>
            <a:off x="4495800" y="93663"/>
            <a:ext cx="3657600" cy="1125537"/>
            <a:chOff x="1447800" y="2303556"/>
            <a:chExt cx="3657600" cy="1125444"/>
          </a:xfrm>
        </p:grpSpPr>
        <p:sp>
          <p:nvSpPr>
            <p:cNvPr id="58489"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8490"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8491" name="Straight Connector 7"/>
            <p:cNvCxnSpPr>
              <a:cxnSpLocks noChangeShapeType="1"/>
              <a:stCxn id="58489" idx="7"/>
              <a:endCxn id="58490"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92" name="Straight Connector 9"/>
            <p:cNvCxnSpPr>
              <a:cxnSpLocks noChangeShapeType="1"/>
              <a:stCxn id="58489" idx="5"/>
              <a:endCxn id="58499"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93" name="Straight Connector 11"/>
            <p:cNvCxnSpPr>
              <a:cxnSpLocks noChangeShapeType="1"/>
              <a:stCxn id="58490" idx="7"/>
              <a:endCxn id="58501" idx="1"/>
            </p:cNvCxnSpPr>
            <p:nvPr/>
          </p:nvCxnSpPr>
          <p:spPr bwMode="auto">
            <a:xfrm rot="5400000" flipH="1" flipV="1">
              <a:off x="3145966" y="21679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94" name="Straight Connector 13"/>
            <p:cNvCxnSpPr>
              <a:cxnSpLocks noChangeShapeType="1"/>
              <a:stCxn id="58490" idx="5"/>
              <a:endCxn id="58500"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8495"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8496"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8497"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8498"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8499"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(0, 5, </a:t>
              </a:r>
              <a:r>
                <a:rPr lang="en-US" altLang="x-none" sz="1600" b="1">
                  <a:solidFill>
                    <a:srgbClr val="FF0000"/>
                  </a:solidFill>
                </a:rPr>
                <a:t>0+25</a:t>
              </a:r>
              <a:r>
                <a:rPr lang="en-US" altLang="x-none" sz="1600"/>
                <a:t>) </a:t>
              </a:r>
            </a:p>
          </p:txBody>
        </p:sp>
        <p:sp>
          <p:nvSpPr>
            <p:cNvPr id="58500"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10, 0 +10) </a:t>
              </a:r>
            </a:p>
          </p:txBody>
        </p:sp>
        <p:sp>
          <p:nvSpPr>
            <p:cNvPr id="58501" name="TextBox 24"/>
            <p:cNvSpPr txBox="1">
              <a:spLocks noChangeArrowheads="1"/>
            </p:cNvSpPr>
            <p:nvPr/>
          </p:nvSpPr>
          <p:spPr bwMode="auto">
            <a:xfrm>
              <a:off x="3590264" y="23159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0 , 0+0) </a:t>
              </a:r>
            </a:p>
          </p:txBody>
        </p:sp>
      </p:grpSp>
      <p:grpSp>
        <p:nvGrpSpPr>
          <p:cNvPr id="58371" name="Group 119"/>
          <p:cNvGrpSpPr>
            <a:grpSpLocks/>
          </p:cNvGrpSpPr>
          <p:nvPr/>
        </p:nvGrpSpPr>
        <p:grpSpPr bwMode="auto">
          <a:xfrm>
            <a:off x="914400" y="838200"/>
            <a:ext cx="4495800" cy="2100263"/>
            <a:chOff x="304800" y="-24808"/>
            <a:chExt cx="4495800" cy="2099638"/>
          </a:xfrm>
        </p:grpSpPr>
        <p:sp>
          <p:nvSpPr>
            <p:cNvPr id="58479"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58480"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8481" name="Straight Connector 7"/>
            <p:cNvCxnSpPr>
              <a:cxnSpLocks noChangeShapeType="1"/>
              <a:stCxn id="58479" idx="7"/>
              <a:endCxn id="58480"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82" name="Straight Connector 9"/>
            <p:cNvCxnSpPr>
              <a:cxnSpLocks noChangeShapeType="1"/>
              <a:stCxn id="58479" idx="5"/>
              <a:endCxn id="58466" idx="2"/>
            </p:cNvCxnSpPr>
            <p:nvPr/>
          </p:nvCxnSpPr>
          <p:spPr bwMode="auto">
            <a:xfrm>
              <a:off x="695045" y="1838045"/>
              <a:ext cx="4105555" cy="23678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83" name="Straight Connector 11"/>
            <p:cNvCxnSpPr>
              <a:cxnSpLocks noChangeShapeType="1"/>
              <a:stCxn id="58480" idx="7"/>
            </p:cNvCxnSpPr>
            <p:nvPr/>
          </p:nvCxnSpPr>
          <p:spPr bwMode="auto">
            <a:xfrm flipV="1">
              <a:off x="1685645" y="-24808"/>
              <a:ext cx="2200555" cy="129917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84" name="Straight Connector 13"/>
            <p:cNvCxnSpPr>
              <a:cxnSpLocks noChangeShapeType="1"/>
              <a:stCxn id="58480" idx="5"/>
              <a:endCxn id="58430" idx="2"/>
            </p:cNvCxnSpPr>
            <p:nvPr/>
          </p:nvCxnSpPr>
          <p:spPr bwMode="auto">
            <a:xfrm flipV="1">
              <a:off x="1685645" y="990657"/>
              <a:ext cx="2657755" cy="610364"/>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8485"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8486"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8487" name="TextBox 24"/>
            <p:cNvSpPr txBox="1">
              <a:spLocks noChangeArrowheads="1"/>
            </p:cNvSpPr>
            <p:nvPr/>
          </p:nvSpPr>
          <p:spPr bwMode="auto">
            <a:xfrm>
              <a:off x="1828800" y="1041904"/>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8488" name="TextBox 25"/>
            <p:cNvSpPr txBox="1">
              <a:spLocks noChangeArrowheads="1"/>
            </p:cNvSpPr>
            <p:nvPr/>
          </p:nvSpPr>
          <p:spPr bwMode="auto">
            <a:xfrm>
              <a:off x="1752600" y="1422872"/>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grpSp>
      <p:grpSp>
        <p:nvGrpSpPr>
          <p:cNvPr id="58372" name="Group 120"/>
          <p:cNvGrpSpPr>
            <a:grpSpLocks/>
          </p:cNvGrpSpPr>
          <p:nvPr/>
        </p:nvGrpSpPr>
        <p:grpSpPr bwMode="auto">
          <a:xfrm>
            <a:off x="5410200" y="2227263"/>
            <a:ext cx="3657600" cy="1125537"/>
            <a:chOff x="1447800" y="2303556"/>
            <a:chExt cx="3657600" cy="1125444"/>
          </a:xfrm>
        </p:grpSpPr>
        <p:sp>
          <p:nvSpPr>
            <p:cNvPr id="58466"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8467"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8468" name="Straight Connector 7"/>
            <p:cNvCxnSpPr>
              <a:cxnSpLocks noChangeShapeType="1"/>
              <a:stCxn id="58466" idx="7"/>
              <a:endCxn id="58467"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69" name="Straight Connector 9"/>
            <p:cNvCxnSpPr>
              <a:cxnSpLocks noChangeShapeType="1"/>
              <a:stCxn id="58466" idx="5"/>
              <a:endCxn id="58476"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70" name="Straight Connector 11"/>
            <p:cNvCxnSpPr>
              <a:cxnSpLocks noChangeShapeType="1"/>
              <a:stCxn id="58467" idx="7"/>
              <a:endCxn id="58478" idx="1"/>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71" name="Straight Connector 13"/>
            <p:cNvCxnSpPr>
              <a:cxnSpLocks noChangeShapeType="1"/>
              <a:stCxn id="58467" idx="5"/>
              <a:endCxn id="58477"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8472"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8473"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8474"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8475"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8476"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25 +25) </a:t>
              </a:r>
            </a:p>
          </p:txBody>
        </p:sp>
        <p:sp>
          <p:nvSpPr>
            <p:cNvPr id="58477"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10, 25 +10) </a:t>
              </a:r>
            </a:p>
          </p:txBody>
        </p:sp>
        <p:sp>
          <p:nvSpPr>
            <p:cNvPr id="58478" name="TextBox 24"/>
            <p:cNvSpPr txBox="1">
              <a:spLocks noChangeArrowheads="1"/>
            </p:cNvSpPr>
            <p:nvPr/>
          </p:nvSpPr>
          <p:spPr bwMode="auto">
            <a:xfrm>
              <a:off x="3590264" y="2315958"/>
              <a:ext cx="1286536" cy="33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0 , 25 +0) </a:t>
              </a:r>
            </a:p>
          </p:txBody>
        </p:sp>
      </p:grpSp>
      <p:grpSp>
        <p:nvGrpSpPr>
          <p:cNvPr id="58373" name="Group 120"/>
          <p:cNvGrpSpPr>
            <a:grpSpLocks/>
          </p:cNvGrpSpPr>
          <p:nvPr/>
        </p:nvGrpSpPr>
        <p:grpSpPr bwMode="auto">
          <a:xfrm>
            <a:off x="4495800" y="3370263"/>
            <a:ext cx="3657600" cy="1125537"/>
            <a:chOff x="1447800" y="2303556"/>
            <a:chExt cx="3657600" cy="1125444"/>
          </a:xfrm>
        </p:grpSpPr>
        <p:sp>
          <p:nvSpPr>
            <p:cNvPr id="58453"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8454"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8455" name="Straight Connector 7"/>
            <p:cNvCxnSpPr>
              <a:cxnSpLocks noChangeShapeType="1"/>
              <a:stCxn id="58453" idx="7"/>
              <a:endCxn id="58454"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56" name="Straight Connector 9"/>
            <p:cNvCxnSpPr>
              <a:cxnSpLocks noChangeShapeType="1"/>
              <a:stCxn id="58453" idx="5"/>
              <a:endCxn id="58463"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57" name="Straight Connector 11"/>
            <p:cNvCxnSpPr>
              <a:cxnSpLocks noChangeShapeType="1"/>
              <a:stCxn id="58454" idx="7"/>
              <a:endCxn id="58465" idx="1"/>
            </p:cNvCxnSpPr>
            <p:nvPr/>
          </p:nvCxnSpPr>
          <p:spPr bwMode="auto">
            <a:xfrm rot="5400000" flipH="1" flipV="1">
              <a:off x="3145966" y="21679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58" name="Straight Connector 13"/>
            <p:cNvCxnSpPr>
              <a:cxnSpLocks noChangeShapeType="1"/>
              <a:stCxn id="58454" idx="5"/>
              <a:endCxn id="58464"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8459"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8460"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8461"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8462"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8463"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(0, 5, </a:t>
              </a:r>
              <a:r>
                <a:rPr lang="en-US" altLang="x-none" sz="1600">
                  <a:solidFill>
                    <a:srgbClr val="000000"/>
                  </a:solidFill>
                </a:rPr>
                <a:t>15</a:t>
              </a:r>
              <a:r>
                <a:rPr lang="en-US" altLang="x-none" sz="1600"/>
                <a:t> +25) </a:t>
              </a:r>
            </a:p>
          </p:txBody>
        </p:sp>
        <p:sp>
          <p:nvSpPr>
            <p:cNvPr id="58464"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(0, 10, </a:t>
              </a:r>
              <a:r>
                <a:rPr lang="en-US" altLang="x-none" sz="1600">
                  <a:solidFill>
                    <a:srgbClr val="000000"/>
                  </a:solidFill>
                </a:rPr>
                <a:t>15</a:t>
              </a:r>
              <a:r>
                <a:rPr lang="en-US" altLang="x-none" sz="1600"/>
                <a:t>+10) </a:t>
              </a:r>
            </a:p>
          </p:txBody>
        </p:sp>
        <p:sp>
          <p:nvSpPr>
            <p:cNvPr id="58465" name="TextBox 24"/>
            <p:cNvSpPr txBox="1">
              <a:spLocks noChangeArrowheads="1"/>
            </p:cNvSpPr>
            <p:nvPr/>
          </p:nvSpPr>
          <p:spPr bwMode="auto">
            <a:xfrm>
              <a:off x="3590264" y="23159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0 , 15+15) </a:t>
              </a:r>
            </a:p>
          </p:txBody>
        </p:sp>
      </p:grpSp>
      <p:grpSp>
        <p:nvGrpSpPr>
          <p:cNvPr id="58374" name="Group 119"/>
          <p:cNvGrpSpPr>
            <a:grpSpLocks/>
          </p:cNvGrpSpPr>
          <p:nvPr/>
        </p:nvGrpSpPr>
        <p:grpSpPr bwMode="auto">
          <a:xfrm>
            <a:off x="914400" y="4081463"/>
            <a:ext cx="4495800" cy="2116137"/>
            <a:chOff x="304800" y="855731"/>
            <a:chExt cx="4495800" cy="2115962"/>
          </a:xfrm>
        </p:grpSpPr>
        <p:sp>
          <p:nvSpPr>
            <p:cNvPr id="58443"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58444"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8445" name="Straight Connector 7"/>
            <p:cNvCxnSpPr>
              <a:cxnSpLocks noChangeShapeType="1"/>
              <a:stCxn id="58443" idx="7"/>
              <a:endCxn id="58444"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46" name="Straight Connector 9"/>
            <p:cNvCxnSpPr>
              <a:cxnSpLocks noChangeShapeType="1"/>
              <a:stCxn id="58443" idx="5"/>
              <a:endCxn id="58404" idx="2"/>
            </p:cNvCxnSpPr>
            <p:nvPr/>
          </p:nvCxnSpPr>
          <p:spPr bwMode="auto">
            <a:xfrm>
              <a:off x="695045" y="1838045"/>
              <a:ext cx="4105555" cy="113364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47" name="Straight Connector 11"/>
            <p:cNvCxnSpPr>
              <a:cxnSpLocks noChangeShapeType="1"/>
              <a:stCxn id="58444" idx="7"/>
              <a:endCxn id="58453" idx="2"/>
            </p:cNvCxnSpPr>
            <p:nvPr/>
          </p:nvCxnSpPr>
          <p:spPr bwMode="auto">
            <a:xfrm flipV="1">
              <a:off x="1685645" y="855731"/>
              <a:ext cx="2200555" cy="4186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48" name="Straight Connector 13"/>
            <p:cNvCxnSpPr>
              <a:cxnSpLocks noChangeShapeType="1"/>
              <a:stCxn id="58444" idx="5"/>
              <a:endCxn id="58417" idx="2"/>
            </p:cNvCxnSpPr>
            <p:nvPr/>
          </p:nvCxnSpPr>
          <p:spPr bwMode="auto">
            <a:xfrm>
              <a:off x="1685645" y="1601021"/>
              <a:ext cx="2657755" cy="321421"/>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8449"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8450"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8451"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8452" name="TextBox 25"/>
            <p:cNvSpPr txBox="1">
              <a:spLocks noChangeArrowheads="1"/>
            </p:cNvSpPr>
            <p:nvPr/>
          </p:nvSpPr>
          <p:spPr bwMode="auto">
            <a:xfrm>
              <a:off x="1752600" y="1346678"/>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grpSp>
      <p:grpSp>
        <p:nvGrpSpPr>
          <p:cNvPr id="58375" name="Group 120"/>
          <p:cNvGrpSpPr>
            <a:grpSpLocks/>
          </p:cNvGrpSpPr>
          <p:nvPr/>
        </p:nvGrpSpPr>
        <p:grpSpPr bwMode="auto">
          <a:xfrm>
            <a:off x="4953000" y="1143000"/>
            <a:ext cx="3657600" cy="1125538"/>
            <a:chOff x="1447800" y="2303556"/>
            <a:chExt cx="3657600" cy="1125444"/>
          </a:xfrm>
        </p:grpSpPr>
        <p:sp>
          <p:nvSpPr>
            <p:cNvPr id="58430"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8431"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8432" name="Straight Connector 7"/>
            <p:cNvCxnSpPr>
              <a:cxnSpLocks noChangeShapeType="1"/>
              <a:stCxn id="58430" idx="7"/>
              <a:endCxn id="58431"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33" name="Straight Connector 9"/>
            <p:cNvCxnSpPr>
              <a:cxnSpLocks noChangeShapeType="1"/>
              <a:stCxn id="58430" idx="5"/>
              <a:endCxn id="58440"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34" name="Straight Connector 11"/>
            <p:cNvCxnSpPr>
              <a:cxnSpLocks noChangeShapeType="1"/>
              <a:stCxn id="58431" idx="7"/>
              <a:endCxn id="58442" idx="1"/>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35" name="Straight Connector 13"/>
            <p:cNvCxnSpPr>
              <a:cxnSpLocks noChangeShapeType="1"/>
              <a:stCxn id="58431" idx="5"/>
              <a:endCxn id="58441"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8436"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8437"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8438"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8439"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8440"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5, 10 +25) </a:t>
              </a:r>
            </a:p>
          </p:txBody>
        </p:sp>
        <p:sp>
          <p:nvSpPr>
            <p:cNvPr id="58441"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(10, 10, </a:t>
              </a:r>
              <a:r>
                <a:rPr lang="en-US" altLang="x-none" sz="1600" b="1">
                  <a:solidFill>
                    <a:srgbClr val="FF0000"/>
                  </a:solidFill>
                </a:rPr>
                <a:t>10+10</a:t>
              </a:r>
              <a:r>
                <a:rPr lang="en-US" altLang="x-none" sz="1600"/>
                <a:t>) </a:t>
              </a:r>
            </a:p>
          </p:txBody>
        </p:sp>
        <p:sp>
          <p:nvSpPr>
            <p:cNvPr id="58442" name="TextBox 24"/>
            <p:cNvSpPr txBox="1">
              <a:spLocks noChangeArrowheads="1"/>
            </p:cNvSpPr>
            <p:nvPr/>
          </p:nvSpPr>
          <p:spPr bwMode="auto">
            <a:xfrm>
              <a:off x="3590264" y="2315958"/>
              <a:ext cx="1286536" cy="33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0 , 10+0) </a:t>
              </a:r>
            </a:p>
          </p:txBody>
        </p:sp>
      </p:grpSp>
      <p:grpSp>
        <p:nvGrpSpPr>
          <p:cNvPr id="58376" name="Group 120"/>
          <p:cNvGrpSpPr>
            <a:grpSpLocks/>
          </p:cNvGrpSpPr>
          <p:nvPr/>
        </p:nvGrpSpPr>
        <p:grpSpPr bwMode="auto">
          <a:xfrm>
            <a:off x="4953000" y="4437063"/>
            <a:ext cx="3657600" cy="1125537"/>
            <a:chOff x="1447800" y="2303556"/>
            <a:chExt cx="3657600" cy="1125444"/>
          </a:xfrm>
        </p:grpSpPr>
        <p:sp>
          <p:nvSpPr>
            <p:cNvPr id="58417"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8418"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8419" name="Straight Connector 7"/>
            <p:cNvCxnSpPr>
              <a:cxnSpLocks noChangeShapeType="1"/>
              <a:stCxn id="58417" idx="7"/>
              <a:endCxn id="58418"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20" name="Straight Connector 9"/>
            <p:cNvCxnSpPr>
              <a:cxnSpLocks noChangeShapeType="1"/>
              <a:stCxn id="58417" idx="5"/>
              <a:endCxn id="58427"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21" name="Straight Connector 11"/>
            <p:cNvCxnSpPr>
              <a:cxnSpLocks noChangeShapeType="1"/>
              <a:stCxn id="58418" idx="7"/>
              <a:endCxn id="58429" idx="1"/>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22" name="Straight Connector 13"/>
            <p:cNvCxnSpPr>
              <a:cxnSpLocks noChangeShapeType="1"/>
              <a:stCxn id="58418" idx="5"/>
              <a:endCxn id="58428"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8423"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8424"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8425"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8426"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8427"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5, 10 +25) </a:t>
              </a:r>
            </a:p>
          </p:txBody>
        </p:sp>
        <p:sp>
          <p:nvSpPr>
            <p:cNvPr id="58428"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10, 10+10) </a:t>
              </a:r>
            </a:p>
          </p:txBody>
        </p:sp>
        <p:sp>
          <p:nvSpPr>
            <p:cNvPr id="58429" name="TextBox 24"/>
            <p:cNvSpPr txBox="1">
              <a:spLocks noChangeArrowheads="1"/>
            </p:cNvSpPr>
            <p:nvPr/>
          </p:nvSpPr>
          <p:spPr bwMode="auto">
            <a:xfrm>
              <a:off x="3590264" y="2315958"/>
              <a:ext cx="1438936" cy="33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0 , 10+</a:t>
              </a:r>
              <a:r>
                <a:rPr lang="en-US" altLang="x-none" sz="1600">
                  <a:solidFill>
                    <a:srgbClr val="000000"/>
                  </a:solidFill>
                </a:rPr>
                <a:t>15</a:t>
              </a:r>
              <a:r>
                <a:rPr lang="en-US" altLang="x-none" sz="1600"/>
                <a:t>) </a:t>
              </a:r>
            </a:p>
          </p:txBody>
        </p:sp>
      </p:grpSp>
      <p:grpSp>
        <p:nvGrpSpPr>
          <p:cNvPr id="58377" name="Group 120"/>
          <p:cNvGrpSpPr>
            <a:grpSpLocks/>
          </p:cNvGrpSpPr>
          <p:nvPr/>
        </p:nvGrpSpPr>
        <p:grpSpPr bwMode="auto">
          <a:xfrm>
            <a:off x="5410200" y="5486400"/>
            <a:ext cx="3657600" cy="1125538"/>
            <a:chOff x="1447800" y="2303556"/>
            <a:chExt cx="3657600" cy="1125444"/>
          </a:xfrm>
        </p:grpSpPr>
        <p:sp>
          <p:nvSpPr>
            <p:cNvPr id="58404"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58405"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58406" name="Straight Connector 7"/>
            <p:cNvCxnSpPr>
              <a:cxnSpLocks noChangeShapeType="1"/>
              <a:stCxn id="58404" idx="7"/>
              <a:endCxn id="58405"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07" name="Straight Connector 9"/>
            <p:cNvCxnSpPr>
              <a:cxnSpLocks noChangeShapeType="1"/>
              <a:stCxn id="58404" idx="5"/>
              <a:endCxn id="58414"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08" name="Straight Connector 11"/>
            <p:cNvCxnSpPr>
              <a:cxnSpLocks noChangeShapeType="1"/>
              <a:stCxn id="58405" idx="7"/>
              <a:endCxn id="58416" idx="1"/>
            </p:cNvCxnSpPr>
            <p:nvPr/>
          </p:nvCxnSpPr>
          <p:spPr bwMode="auto">
            <a:xfrm flipV="1">
              <a:off x="2828645" y="2485221"/>
              <a:ext cx="761619" cy="12699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409" name="Straight Connector 13"/>
            <p:cNvCxnSpPr>
              <a:cxnSpLocks noChangeShapeType="1"/>
              <a:stCxn id="58405" idx="5"/>
              <a:endCxn id="58415"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8410"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58411"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58412"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58413"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58414"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5, 25+25) </a:t>
              </a:r>
            </a:p>
          </p:txBody>
        </p:sp>
        <p:sp>
          <p:nvSpPr>
            <p:cNvPr id="58415"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10, 25+10) </a:t>
              </a:r>
            </a:p>
          </p:txBody>
        </p:sp>
        <p:sp>
          <p:nvSpPr>
            <p:cNvPr id="58416" name="TextBox 24"/>
            <p:cNvSpPr txBox="1">
              <a:spLocks noChangeArrowheads="1"/>
            </p:cNvSpPr>
            <p:nvPr/>
          </p:nvSpPr>
          <p:spPr bwMode="auto">
            <a:xfrm>
              <a:off x="3590264" y="2315958"/>
              <a:ext cx="1515136" cy="33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0 , 25 +</a:t>
              </a:r>
              <a:r>
                <a:rPr lang="en-US" altLang="x-none" sz="1600">
                  <a:solidFill>
                    <a:srgbClr val="000000"/>
                  </a:solidFill>
                </a:rPr>
                <a:t>15</a:t>
              </a:r>
              <a:r>
                <a:rPr lang="en-US" altLang="x-none" sz="1600"/>
                <a:t>) </a:t>
              </a:r>
            </a:p>
          </p:txBody>
        </p:sp>
      </p:grpSp>
      <p:cxnSp>
        <p:nvCxnSpPr>
          <p:cNvPr id="58378" name="Straight Connector 11"/>
          <p:cNvCxnSpPr>
            <a:cxnSpLocks noChangeShapeType="1"/>
            <a:stCxn id="58479" idx="4"/>
            <a:endCxn id="58443" idx="0"/>
          </p:cNvCxnSpPr>
          <p:nvPr/>
        </p:nvCxnSpPr>
        <p:spPr bwMode="auto">
          <a:xfrm>
            <a:off x="1143000" y="2768600"/>
            <a:ext cx="0" cy="1905000"/>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cxnSp>
        <p:nvCxnSpPr>
          <p:cNvPr id="58379" name="Straight Connector 11"/>
          <p:cNvCxnSpPr>
            <a:cxnSpLocks noChangeShapeType="1"/>
            <a:stCxn id="58489" idx="4"/>
            <a:endCxn id="58453" idx="0"/>
          </p:cNvCxnSpPr>
          <p:nvPr/>
        </p:nvCxnSpPr>
        <p:spPr bwMode="auto">
          <a:xfrm>
            <a:off x="4724400" y="1033463"/>
            <a:ext cx="0" cy="2819400"/>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cxnSp>
        <p:nvCxnSpPr>
          <p:cNvPr id="58380" name="Straight Connector 11"/>
          <p:cNvCxnSpPr>
            <a:cxnSpLocks noChangeShapeType="1"/>
            <a:stCxn id="58430" idx="4"/>
            <a:endCxn id="58417" idx="0"/>
          </p:cNvCxnSpPr>
          <p:nvPr/>
        </p:nvCxnSpPr>
        <p:spPr bwMode="auto">
          <a:xfrm>
            <a:off x="5181600" y="2082800"/>
            <a:ext cx="0" cy="2836863"/>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cxnSp>
        <p:nvCxnSpPr>
          <p:cNvPr id="58381" name="Straight Connector 11"/>
          <p:cNvCxnSpPr>
            <a:cxnSpLocks noChangeShapeType="1"/>
            <a:stCxn id="58466" idx="4"/>
            <a:endCxn id="58404" idx="0"/>
          </p:cNvCxnSpPr>
          <p:nvPr/>
        </p:nvCxnSpPr>
        <p:spPr bwMode="auto">
          <a:xfrm>
            <a:off x="5638800" y="3167063"/>
            <a:ext cx="0" cy="2801937"/>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cxnSp>
      <p:sp>
        <p:nvSpPr>
          <p:cNvPr id="58382" name="TextBox 24"/>
          <p:cNvSpPr txBox="1">
            <a:spLocks noChangeArrowheads="1"/>
          </p:cNvSpPr>
          <p:nvPr/>
        </p:nvSpPr>
        <p:spPr bwMode="auto">
          <a:xfrm>
            <a:off x="152400" y="2971800"/>
            <a:ext cx="1066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I is selfish</a:t>
            </a:r>
          </a:p>
        </p:txBody>
      </p:sp>
      <p:sp>
        <p:nvSpPr>
          <p:cNvPr id="58383" name="TextBox 24"/>
          <p:cNvSpPr txBox="1">
            <a:spLocks noChangeArrowheads="1"/>
          </p:cNvSpPr>
          <p:nvPr/>
        </p:nvSpPr>
        <p:spPr bwMode="auto">
          <a:xfrm>
            <a:off x="152400" y="4114800"/>
            <a:ext cx="1066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I is crazy</a:t>
            </a:r>
          </a:p>
        </p:txBody>
      </p:sp>
      <p:sp>
        <p:nvSpPr>
          <p:cNvPr id="58384" name="Oval 65"/>
          <p:cNvSpPr>
            <a:spLocks noChangeArrowheads="1"/>
          </p:cNvSpPr>
          <p:nvPr/>
        </p:nvSpPr>
        <p:spPr bwMode="auto">
          <a:xfrm>
            <a:off x="23813" y="35052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N</a:t>
            </a:r>
            <a:endParaRPr lang="en-US" altLang="x-none" sz="2400" b="1" baseline="-25000"/>
          </a:p>
        </p:txBody>
      </p:sp>
      <p:cxnSp>
        <p:nvCxnSpPr>
          <p:cNvPr id="58385" name="Straight Connector 11"/>
          <p:cNvCxnSpPr>
            <a:cxnSpLocks noChangeShapeType="1"/>
            <a:stCxn id="58384" idx="0"/>
            <a:endCxn id="58479" idx="2"/>
          </p:cNvCxnSpPr>
          <p:nvPr/>
        </p:nvCxnSpPr>
        <p:spPr bwMode="auto">
          <a:xfrm flipV="1">
            <a:off x="252413" y="2540000"/>
            <a:ext cx="661987" cy="965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386" name="Straight Connector 11"/>
          <p:cNvCxnSpPr>
            <a:cxnSpLocks noChangeShapeType="1"/>
            <a:stCxn id="58384" idx="4"/>
            <a:endCxn id="58443" idx="1"/>
          </p:cNvCxnSpPr>
          <p:nvPr/>
        </p:nvCxnSpPr>
        <p:spPr bwMode="auto">
          <a:xfrm>
            <a:off x="252413" y="3962400"/>
            <a:ext cx="728662" cy="77787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387" name="Straight Connector 188"/>
          <p:cNvCxnSpPr>
            <a:cxnSpLocks noChangeShapeType="1"/>
          </p:cNvCxnSpPr>
          <p:nvPr/>
        </p:nvCxnSpPr>
        <p:spPr bwMode="auto">
          <a:xfrm rot="10800000" flipV="1">
            <a:off x="5943600" y="3505200"/>
            <a:ext cx="695325" cy="1555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8388" name="Straight Connector 189"/>
          <p:cNvCxnSpPr>
            <a:cxnSpLocks noChangeShapeType="1"/>
          </p:cNvCxnSpPr>
          <p:nvPr/>
        </p:nvCxnSpPr>
        <p:spPr bwMode="auto">
          <a:xfrm rot="10800000" flipV="1">
            <a:off x="6324600" y="4572000"/>
            <a:ext cx="695325" cy="1555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8389" name="Straight Connector 190"/>
          <p:cNvCxnSpPr>
            <a:cxnSpLocks noChangeShapeType="1"/>
          </p:cNvCxnSpPr>
          <p:nvPr/>
        </p:nvCxnSpPr>
        <p:spPr bwMode="auto">
          <a:xfrm rot="10800000" flipV="1">
            <a:off x="6781800" y="5638800"/>
            <a:ext cx="695325" cy="1555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8390" name="Straight Connector 191"/>
          <p:cNvCxnSpPr>
            <a:cxnSpLocks noChangeShapeType="1"/>
            <a:stCxn id="58453" idx="2"/>
          </p:cNvCxnSpPr>
          <p:nvPr/>
        </p:nvCxnSpPr>
        <p:spPr bwMode="auto">
          <a:xfrm flipH="1">
            <a:off x="2286000" y="4081463"/>
            <a:ext cx="2209800" cy="417512"/>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8391" name="Straight Connector 193"/>
          <p:cNvCxnSpPr>
            <a:cxnSpLocks noChangeShapeType="1"/>
          </p:cNvCxnSpPr>
          <p:nvPr/>
        </p:nvCxnSpPr>
        <p:spPr bwMode="auto">
          <a:xfrm flipH="1">
            <a:off x="5867400" y="762000"/>
            <a:ext cx="685800" cy="31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8392" name="Straight Connector 195"/>
          <p:cNvCxnSpPr>
            <a:cxnSpLocks noChangeShapeType="1"/>
          </p:cNvCxnSpPr>
          <p:nvPr/>
        </p:nvCxnSpPr>
        <p:spPr bwMode="auto">
          <a:xfrm flipH="1">
            <a:off x="6324600" y="1828800"/>
            <a:ext cx="685800" cy="31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8393" name="Straight Connector 196"/>
          <p:cNvCxnSpPr>
            <a:cxnSpLocks noChangeShapeType="1"/>
          </p:cNvCxnSpPr>
          <p:nvPr/>
        </p:nvCxnSpPr>
        <p:spPr bwMode="auto">
          <a:xfrm flipH="1">
            <a:off x="6858000" y="2895600"/>
            <a:ext cx="685800" cy="31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58394" name="Straight Connector 197"/>
          <p:cNvCxnSpPr>
            <a:cxnSpLocks noChangeShapeType="1"/>
          </p:cNvCxnSpPr>
          <p:nvPr/>
        </p:nvCxnSpPr>
        <p:spPr bwMode="auto">
          <a:xfrm flipH="1">
            <a:off x="2362200" y="1905000"/>
            <a:ext cx="2514600" cy="5365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sp>
        <p:nvSpPr>
          <p:cNvPr id="58395" name="TextBox 24"/>
          <p:cNvSpPr txBox="1">
            <a:spLocks noChangeArrowheads="1"/>
          </p:cNvSpPr>
          <p:nvPr/>
        </p:nvSpPr>
        <p:spPr bwMode="auto">
          <a:xfrm>
            <a:off x="3657600" y="990600"/>
            <a:ext cx="381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7200" b="1">
                <a:solidFill>
                  <a:srgbClr val="FF0000"/>
                </a:solidFill>
              </a:rPr>
              <a:t>?</a:t>
            </a:r>
          </a:p>
        </p:txBody>
      </p:sp>
      <p:cxnSp>
        <p:nvCxnSpPr>
          <p:cNvPr id="58396" name="Straight Connector 132"/>
          <p:cNvCxnSpPr>
            <a:cxnSpLocks noChangeShapeType="1"/>
          </p:cNvCxnSpPr>
          <p:nvPr/>
        </p:nvCxnSpPr>
        <p:spPr bwMode="auto">
          <a:xfrm flipH="1">
            <a:off x="5334000" y="1600200"/>
            <a:ext cx="609600" cy="79375"/>
          </a:xfrm>
          <a:prstGeom prst="line">
            <a:avLst/>
          </a:prstGeom>
          <a:noFill/>
          <a:ln w="38100">
            <a:solidFill>
              <a:srgbClr val="3333FF"/>
            </a:solidFill>
            <a:round/>
            <a:headEnd/>
            <a:tailEnd/>
          </a:ln>
          <a:extLst>
            <a:ext uri="{909E8E84-426E-40DD-AFC4-6F175D3DCCD1}">
              <a14:hiddenFill xmlns:a14="http://schemas.microsoft.com/office/drawing/2010/main">
                <a:noFill/>
              </a14:hiddenFill>
            </a:ext>
          </a:extLst>
        </p:spPr>
      </p:cxnSp>
      <p:cxnSp>
        <p:nvCxnSpPr>
          <p:cNvPr id="58397" name="Straight Connector 133"/>
          <p:cNvCxnSpPr>
            <a:cxnSpLocks noChangeShapeType="1"/>
          </p:cNvCxnSpPr>
          <p:nvPr/>
        </p:nvCxnSpPr>
        <p:spPr bwMode="auto">
          <a:xfrm flipH="1">
            <a:off x="5334000" y="4876800"/>
            <a:ext cx="609600" cy="79375"/>
          </a:xfrm>
          <a:prstGeom prst="line">
            <a:avLst/>
          </a:prstGeom>
          <a:noFill/>
          <a:ln w="38100">
            <a:solidFill>
              <a:srgbClr val="3333FF"/>
            </a:solidFill>
            <a:round/>
            <a:headEnd/>
            <a:tailEnd/>
          </a:ln>
          <a:extLst>
            <a:ext uri="{909E8E84-426E-40DD-AFC4-6F175D3DCCD1}">
              <a14:hiddenFill xmlns:a14="http://schemas.microsoft.com/office/drawing/2010/main">
                <a:noFill/>
              </a14:hiddenFill>
            </a:ext>
          </a:extLst>
        </p:spPr>
      </p:cxnSp>
      <p:cxnSp>
        <p:nvCxnSpPr>
          <p:cNvPr id="58398" name="Straight Connector 134"/>
          <p:cNvCxnSpPr>
            <a:cxnSpLocks noChangeShapeType="1"/>
            <a:stCxn id="58463" idx="1"/>
          </p:cNvCxnSpPr>
          <p:nvPr/>
        </p:nvCxnSpPr>
        <p:spPr bwMode="auto">
          <a:xfrm flipH="1" flipV="1">
            <a:off x="4953000" y="4270375"/>
            <a:ext cx="1676400" cy="55563"/>
          </a:xfrm>
          <a:prstGeom prst="line">
            <a:avLst/>
          </a:prstGeom>
          <a:noFill/>
          <a:ln w="38100">
            <a:solidFill>
              <a:srgbClr val="3333FF"/>
            </a:solidFill>
            <a:round/>
            <a:headEnd/>
            <a:tailEnd/>
          </a:ln>
          <a:extLst>
            <a:ext uri="{909E8E84-426E-40DD-AFC4-6F175D3DCCD1}">
              <a14:hiddenFill xmlns:a14="http://schemas.microsoft.com/office/drawing/2010/main">
                <a:noFill/>
              </a14:hiddenFill>
            </a:ext>
          </a:extLst>
        </p:spPr>
      </p:cxnSp>
      <p:cxnSp>
        <p:nvCxnSpPr>
          <p:cNvPr id="58399" name="Straight Connector 136"/>
          <p:cNvCxnSpPr>
            <a:cxnSpLocks noChangeShapeType="1"/>
          </p:cNvCxnSpPr>
          <p:nvPr/>
        </p:nvCxnSpPr>
        <p:spPr bwMode="auto">
          <a:xfrm flipH="1" flipV="1">
            <a:off x="4953000" y="990600"/>
            <a:ext cx="1676400" cy="55563"/>
          </a:xfrm>
          <a:prstGeom prst="line">
            <a:avLst/>
          </a:prstGeom>
          <a:noFill/>
          <a:ln w="38100">
            <a:solidFill>
              <a:srgbClr val="3333FF"/>
            </a:solidFill>
            <a:round/>
            <a:headEnd/>
            <a:tailEnd/>
          </a:ln>
          <a:extLst>
            <a:ext uri="{909E8E84-426E-40DD-AFC4-6F175D3DCCD1}">
              <a14:hiddenFill xmlns:a14="http://schemas.microsoft.com/office/drawing/2010/main">
                <a:noFill/>
              </a14:hiddenFill>
            </a:ext>
          </a:extLst>
        </p:spPr>
      </p:cxnSp>
      <p:sp>
        <p:nvSpPr>
          <p:cNvPr id="58400" name="Rectangle 3"/>
          <p:cNvSpPr>
            <a:spLocks noGrp="1" noChangeArrowheads="1"/>
          </p:cNvSpPr>
          <p:nvPr>
            <p:ph idx="1"/>
          </p:nvPr>
        </p:nvSpPr>
        <p:spPr>
          <a:xfrm>
            <a:off x="76200" y="76200"/>
            <a:ext cx="4724400" cy="533400"/>
          </a:xfrm>
        </p:spPr>
        <p:txBody>
          <a:bodyPr/>
          <a:lstStyle/>
          <a:p>
            <a:pPr marL="0" indent="0" eaLnBrk="1" hangingPunct="1">
              <a:lnSpc>
                <a:spcPct val="80000"/>
              </a:lnSpc>
              <a:buFont typeface="Wingdings" charset="2"/>
              <a:buNone/>
            </a:pPr>
            <a:r>
              <a:rPr lang="en-US" altLang="x-none" b="1">
                <a:solidFill>
                  <a:srgbClr val="0000FF"/>
                </a:solidFill>
                <a:latin typeface="Calibri" charset="0"/>
                <a:ea typeface="ＭＳ Ｐゴシック" charset="-128"/>
              </a:rPr>
              <a:t>Crazy I earns 15 from fighting.</a:t>
            </a:r>
            <a:endParaRPr lang="en-US" altLang="x-none">
              <a:solidFill>
                <a:srgbClr val="0000FF"/>
              </a:solidFill>
              <a:latin typeface="Calibri" charset="0"/>
              <a:ea typeface="ＭＳ Ｐゴシック" charset="-128"/>
            </a:endParaRPr>
          </a:p>
        </p:txBody>
      </p:sp>
      <p:sp>
        <p:nvSpPr>
          <p:cNvPr id="58401" name="Rectangle 3"/>
          <p:cNvSpPr txBox="1">
            <a:spLocks noChangeArrowheads="1"/>
          </p:cNvSpPr>
          <p:nvPr/>
        </p:nvSpPr>
        <p:spPr bwMode="auto">
          <a:xfrm>
            <a:off x="36513" y="457200"/>
            <a:ext cx="4724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lnSpc>
                <a:spcPct val="80000"/>
              </a:lnSpc>
              <a:buFont typeface="Wingdings" charset="2"/>
              <a:buNone/>
            </a:pPr>
            <a:r>
              <a:rPr lang="en-US" altLang="x-none" b="1"/>
              <a:t>E2 may learn from I</a:t>
            </a:r>
            <a:r>
              <a:rPr lang="en-US" altLang="en-US" b="1"/>
              <a:t>’</a:t>
            </a:r>
            <a:r>
              <a:rPr lang="en-US" altLang="x-none" b="1"/>
              <a:t>s fighting in round 1.</a:t>
            </a:r>
            <a:endParaRPr lang="en-US" altLang="x-none"/>
          </a:p>
        </p:txBody>
      </p:sp>
      <p:sp>
        <p:nvSpPr>
          <p:cNvPr id="58402" name="Rectangle 3"/>
          <p:cNvSpPr txBox="1">
            <a:spLocks noChangeArrowheads="1"/>
          </p:cNvSpPr>
          <p:nvPr/>
        </p:nvSpPr>
        <p:spPr bwMode="auto">
          <a:xfrm>
            <a:off x="76200" y="5638800"/>
            <a:ext cx="3581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lnSpc>
                <a:spcPct val="80000"/>
              </a:lnSpc>
              <a:buFont typeface="Wingdings" charset="2"/>
              <a:buNone/>
            </a:pPr>
            <a:r>
              <a:rPr lang="en-US" altLang="x-none" b="1">
                <a:solidFill>
                  <a:srgbClr val="FF0000"/>
                </a:solidFill>
              </a:rPr>
              <a:t>Should selfish I still </a:t>
            </a:r>
            <a:r>
              <a:rPr lang="en-US" altLang="en-US" b="1">
                <a:solidFill>
                  <a:srgbClr val="FF0000"/>
                </a:solidFill>
              </a:rPr>
              <a:t>“</a:t>
            </a:r>
            <a:r>
              <a:rPr lang="en-US" altLang="x-none" b="1">
                <a:solidFill>
                  <a:srgbClr val="FF0000"/>
                </a:solidFill>
              </a:rPr>
              <a:t>not fight</a:t>
            </a:r>
            <a:r>
              <a:rPr lang="en-US" altLang="en-US" b="1">
                <a:solidFill>
                  <a:srgbClr val="FF0000"/>
                </a:solidFill>
              </a:rPr>
              <a:t>”</a:t>
            </a:r>
            <a:r>
              <a:rPr lang="en-US" altLang="x-none" b="1">
                <a:solidFill>
                  <a:srgbClr val="FF0000"/>
                </a:solidFill>
              </a:rPr>
              <a:t> in round 1?</a:t>
            </a:r>
            <a:endParaRPr lang="en-US" altLang="x-none">
              <a:solidFill>
                <a:srgbClr val="FF0000"/>
              </a:solidFill>
            </a:endParaRPr>
          </a:p>
        </p:txBody>
      </p:sp>
      <p:cxnSp>
        <p:nvCxnSpPr>
          <p:cNvPr id="58403" name="Straight Connector 133"/>
          <p:cNvCxnSpPr>
            <a:cxnSpLocks noChangeShapeType="1"/>
          </p:cNvCxnSpPr>
          <p:nvPr/>
        </p:nvCxnSpPr>
        <p:spPr bwMode="auto">
          <a:xfrm flipH="1">
            <a:off x="2286000" y="838200"/>
            <a:ext cx="2209800" cy="12985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464756053"/>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Beliefs, Imitation and Reputation</a:t>
            </a:r>
          </a:p>
        </p:txBody>
      </p:sp>
      <p:grpSp>
        <p:nvGrpSpPr>
          <p:cNvPr id="2" name="Group 120"/>
          <p:cNvGrpSpPr>
            <a:grpSpLocks/>
          </p:cNvGrpSpPr>
          <p:nvPr/>
        </p:nvGrpSpPr>
        <p:grpSpPr bwMode="auto">
          <a:xfrm>
            <a:off x="5715000" y="2303463"/>
            <a:ext cx="3657600" cy="1125537"/>
            <a:chOff x="1447800" y="2303556"/>
            <a:chExt cx="3657600" cy="1125444"/>
          </a:xfrm>
        </p:grpSpPr>
        <p:sp>
          <p:nvSpPr>
            <p:cNvPr id="60473"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60474"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60475" name="Straight Connector 7"/>
            <p:cNvCxnSpPr>
              <a:cxnSpLocks noChangeShapeType="1"/>
              <a:stCxn id="60473" idx="7"/>
              <a:endCxn id="60474"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0476" name="Straight Connector 9"/>
            <p:cNvCxnSpPr>
              <a:cxnSpLocks noChangeShapeType="1"/>
              <a:stCxn id="60473" idx="5"/>
              <a:endCxn id="60483"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0477" name="Straight Connector 11"/>
            <p:cNvCxnSpPr>
              <a:cxnSpLocks noChangeShapeType="1"/>
              <a:stCxn id="60474" idx="7"/>
              <a:endCxn id="60485" idx="1"/>
            </p:cNvCxnSpPr>
            <p:nvPr/>
          </p:nvCxnSpPr>
          <p:spPr bwMode="auto">
            <a:xfrm rot="5400000" flipH="1" flipV="1">
              <a:off x="3145966" y="21679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0478" name="Straight Connector 13"/>
            <p:cNvCxnSpPr>
              <a:cxnSpLocks noChangeShapeType="1"/>
              <a:stCxn id="60474" idx="5"/>
              <a:endCxn id="60484"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60479"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60480"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60481"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60482"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60483"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5, …, +25) </a:t>
              </a:r>
            </a:p>
          </p:txBody>
        </p:sp>
        <p:sp>
          <p:nvSpPr>
            <p:cNvPr id="60484"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10, …, +10) </a:t>
              </a:r>
            </a:p>
          </p:txBody>
        </p:sp>
        <p:sp>
          <p:nvSpPr>
            <p:cNvPr id="60485" name="TextBox 24"/>
            <p:cNvSpPr txBox="1">
              <a:spLocks noChangeArrowheads="1"/>
            </p:cNvSpPr>
            <p:nvPr/>
          </p:nvSpPr>
          <p:spPr bwMode="auto">
            <a:xfrm>
              <a:off x="3590264" y="23159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0 , …, +0) </a:t>
              </a:r>
            </a:p>
          </p:txBody>
        </p:sp>
      </p:grpSp>
      <p:grpSp>
        <p:nvGrpSpPr>
          <p:cNvPr id="3" name="Group 121"/>
          <p:cNvGrpSpPr>
            <a:grpSpLocks/>
          </p:cNvGrpSpPr>
          <p:nvPr/>
        </p:nvGrpSpPr>
        <p:grpSpPr bwMode="auto">
          <a:xfrm>
            <a:off x="5715000" y="3657600"/>
            <a:ext cx="3657600" cy="1125538"/>
            <a:chOff x="3352800" y="4056156"/>
            <a:chExt cx="3657600" cy="1125444"/>
          </a:xfrm>
        </p:grpSpPr>
        <p:sp>
          <p:nvSpPr>
            <p:cNvPr id="60460" name="Oval 93"/>
            <p:cNvSpPr>
              <a:spLocks noChangeArrowheads="1"/>
            </p:cNvSpPr>
            <p:nvPr/>
          </p:nvSpPr>
          <p:spPr bwMode="auto">
            <a:xfrm>
              <a:off x="3352800" y="45382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3</a:t>
              </a:r>
            </a:p>
          </p:txBody>
        </p:sp>
        <p:sp>
          <p:nvSpPr>
            <p:cNvPr id="60461" name="Oval 94"/>
            <p:cNvSpPr>
              <a:spLocks noChangeArrowheads="1"/>
            </p:cNvSpPr>
            <p:nvPr/>
          </p:nvSpPr>
          <p:spPr bwMode="auto">
            <a:xfrm>
              <a:off x="4343400" y="42971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60462" name="Straight Connector 7"/>
            <p:cNvCxnSpPr>
              <a:cxnSpLocks noChangeShapeType="1"/>
              <a:stCxn id="60460" idx="7"/>
              <a:endCxn id="60461" idx="2"/>
            </p:cNvCxnSpPr>
            <p:nvPr/>
          </p:nvCxnSpPr>
          <p:spPr bwMode="auto">
            <a:xfrm rot="5400000" flipH="1" flipV="1">
              <a:off x="4004691" y="42664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0463" name="Straight Connector 9"/>
            <p:cNvCxnSpPr>
              <a:cxnSpLocks noChangeShapeType="1"/>
              <a:stCxn id="60460" idx="5"/>
              <a:endCxn id="60470" idx="1"/>
            </p:cNvCxnSpPr>
            <p:nvPr/>
          </p:nvCxnSpPr>
          <p:spPr bwMode="auto">
            <a:xfrm rot="16200000" flipH="1">
              <a:off x="4572806" y="40987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0464" name="Straight Connector 11"/>
            <p:cNvCxnSpPr>
              <a:cxnSpLocks noChangeShapeType="1"/>
              <a:stCxn id="60461" idx="7"/>
              <a:endCxn id="60472" idx="1"/>
            </p:cNvCxnSpPr>
            <p:nvPr/>
          </p:nvCxnSpPr>
          <p:spPr bwMode="auto">
            <a:xfrm rot="5400000" flipH="1" flipV="1">
              <a:off x="5050966" y="39205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0465" name="Straight Connector 13"/>
            <p:cNvCxnSpPr>
              <a:cxnSpLocks noChangeShapeType="1"/>
              <a:stCxn id="60461" idx="5"/>
              <a:endCxn id="60471" idx="1"/>
            </p:cNvCxnSpPr>
            <p:nvPr/>
          </p:nvCxnSpPr>
          <p:spPr bwMode="auto">
            <a:xfrm rot="5400000" flipH="1" flipV="1">
              <a:off x="5090540" y="43168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60466" name="TextBox 22"/>
            <p:cNvSpPr txBox="1">
              <a:spLocks noChangeArrowheads="1"/>
            </p:cNvSpPr>
            <p:nvPr/>
          </p:nvSpPr>
          <p:spPr bwMode="auto">
            <a:xfrm>
              <a:off x="3581400" y="42759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60467" name="TextBox 23"/>
            <p:cNvSpPr txBox="1">
              <a:spLocks noChangeArrowheads="1"/>
            </p:cNvSpPr>
            <p:nvPr/>
          </p:nvSpPr>
          <p:spPr bwMode="auto">
            <a:xfrm>
              <a:off x="3756835" y="46817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60468" name="TextBox 24"/>
            <p:cNvSpPr txBox="1">
              <a:spLocks noChangeArrowheads="1"/>
            </p:cNvSpPr>
            <p:nvPr/>
          </p:nvSpPr>
          <p:spPr bwMode="auto">
            <a:xfrm>
              <a:off x="4540101" y="40561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60469" name="TextBox 25"/>
            <p:cNvSpPr txBox="1">
              <a:spLocks noChangeArrowheads="1"/>
            </p:cNvSpPr>
            <p:nvPr/>
          </p:nvSpPr>
          <p:spPr bwMode="auto">
            <a:xfrm>
              <a:off x="4758068" y="43963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60470" name="TextBox 24"/>
            <p:cNvSpPr txBox="1">
              <a:spLocks noChangeArrowheads="1"/>
            </p:cNvSpPr>
            <p:nvPr/>
          </p:nvSpPr>
          <p:spPr bwMode="auto">
            <a:xfrm>
              <a:off x="5486400" y="4843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5 , …, +25) </a:t>
              </a:r>
            </a:p>
          </p:txBody>
        </p:sp>
        <p:sp>
          <p:nvSpPr>
            <p:cNvPr id="60471" name="TextBox 24"/>
            <p:cNvSpPr txBox="1">
              <a:spLocks noChangeArrowheads="1"/>
            </p:cNvSpPr>
            <p:nvPr/>
          </p:nvSpPr>
          <p:spPr bwMode="auto">
            <a:xfrm>
              <a:off x="5465134" y="45044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10, …, +10) </a:t>
              </a:r>
            </a:p>
          </p:txBody>
        </p:sp>
        <p:sp>
          <p:nvSpPr>
            <p:cNvPr id="60472" name="TextBox 24"/>
            <p:cNvSpPr txBox="1">
              <a:spLocks noChangeArrowheads="1"/>
            </p:cNvSpPr>
            <p:nvPr/>
          </p:nvSpPr>
          <p:spPr bwMode="auto">
            <a:xfrm>
              <a:off x="5495264" y="4068558"/>
              <a:ext cx="14389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0 , …, +0) </a:t>
              </a:r>
            </a:p>
          </p:txBody>
        </p:sp>
      </p:grpSp>
      <p:grpSp>
        <p:nvGrpSpPr>
          <p:cNvPr id="4" name="Group 122"/>
          <p:cNvGrpSpPr>
            <a:grpSpLocks/>
          </p:cNvGrpSpPr>
          <p:nvPr/>
        </p:nvGrpSpPr>
        <p:grpSpPr bwMode="auto">
          <a:xfrm>
            <a:off x="5715000" y="4970463"/>
            <a:ext cx="3581400" cy="1125537"/>
            <a:chOff x="5334000" y="5427756"/>
            <a:chExt cx="3581400" cy="1125444"/>
          </a:xfrm>
        </p:grpSpPr>
        <p:sp>
          <p:nvSpPr>
            <p:cNvPr id="60447" name="Oval 106"/>
            <p:cNvSpPr>
              <a:spLocks noChangeArrowheads="1"/>
            </p:cNvSpPr>
            <p:nvPr/>
          </p:nvSpPr>
          <p:spPr bwMode="auto">
            <a:xfrm>
              <a:off x="5334000" y="59098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4</a:t>
              </a:r>
            </a:p>
          </p:txBody>
        </p:sp>
        <p:sp>
          <p:nvSpPr>
            <p:cNvPr id="60448" name="Oval 107"/>
            <p:cNvSpPr>
              <a:spLocks noChangeArrowheads="1"/>
            </p:cNvSpPr>
            <p:nvPr/>
          </p:nvSpPr>
          <p:spPr bwMode="auto">
            <a:xfrm>
              <a:off x="6324600" y="56687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60449" name="Straight Connector 7"/>
            <p:cNvCxnSpPr>
              <a:cxnSpLocks noChangeShapeType="1"/>
              <a:stCxn id="60447" idx="7"/>
              <a:endCxn id="60448" idx="2"/>
            </p:cNvCxnSpPr>
            <p:nvPr/>
          </p:nvCxnSpPr>
          <p:spPr bwMode="auto">
            <a:xfrm rot="5400000" flipH="1" flipV="1">
              <a:off x="5985891" y="56380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0450" name="Straight Connector 9"/>
            <p:cNvCxnSpPr>
              <a:cxnSpLocks noChangeShapeType="1"/>
              <a:stCxn id="60447" idx="5"/>
              <a:endCxn id="60457" idx="1"/>
            </p:cNvCxnSpPr>
            <p:nvPr/>
          </p:nvCxnSpPr>
          <p:spPr bwMode="auto">
            <a:xfrm rot="16200000" flipH="1">
              <a:off x="6554006" y="54703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0451" name="Straight Connector 11"/>
            <p:cNvCxnSpPr>
              <a:cxnSpLocks noChangeShapeType="1"/>
              <a:stCxn id="60448" idx="7"/>
              <a:endCxn id="60459" idx="1"/>
            </p:cNvCxnSpPr>
            <p:nvPr/>
          </p:nvCxnSpPr>
          <p:spPr bwMode="auto">
            <a:xfrm rot="5400000" flipH="1" flipV="1">
              <a:off x="7032166" y="52921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0452" name="Straight Connector 13"/>
            <p:cNvCxnSpPr>
              <a:cxnSpLocks noChangeShapeType="1"/>
              <a:stCxn id="60448" idx="5"/>
              <a:endCxn id="60458" idx="1"/>
            </p:cNvCxnSpPr>
            <p:nvPr/>
          </p:nvCxnSpPr>
          <p:spPr bwMode="auto">
            <a:xfrm rot="5400000" flipH="1" flipV="1">
              <a:off x="7071740" y="56884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60453" name="TextBox 22"/>
            <p:cNvSpPr txBox="1">
              <a:spLocks noChangeArrowheads="1"/>
            </p:cNvSpPr>
            <p:nvPr/>
          </p:nvSpPr>
          <p:spPr bwMode="auto">
            <a:xfrm>
              <a:off x="5562600" y="56475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60454" name="TextBox 23"/>
            <p:cNvSpPr txBox="1">
              <a:spLocks noChangeArrowheads="1"/>
            </p:cNvSpPr>
            <p:nvPr/>
          </p:nvSpPr>
          <p:spPr bwMode="auto">
            <a:xfrm>
              <a:off x="5738035" y="60533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60455" name="TextBox 24"/>
            <p:cNvSpPr txBox="1">
              <a:spLocks noChangeArrowheads="1"/>
            </p:cNvSpPr>
            <p:nvPr/>
          </p:nvSpPr>
          <p:spPr bwMode="auto">
            <a:xfrm>
              <a:off x="6521301" y="54277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60456" name="TextBox 25"/>
            <p:cNvSpPr txBox="1">
              <a:spLocks noChangeArrowheads="1"/>
            </p:cNvSpPr>
            <p:nvPr/>
          </p:nvSpPr>
          <p:spPr bwMode="auto">
            <a:xfrm>
              <a:off x="6739268" y="57679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60457" name="TextBox 24"/>
            <p:cNvSpPr txBox="1">
              <a:spLocks noChangeArrowheads="1"/>
            </p:cNvSpPr>
            <p:nvPr/>
          </p:nvSpPr>
          <p:spPr bwMode="auto">
            <a:xfrm>
              <a:off x="7467600" y="62146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 5, +25) </a:t>
              </a:r>
            </a:p>
          </p:txBody>
        </p:sp>
        <p:sp>
          <p:nvSpPr>
            <p:cNvPr id="60458" name="TextBox 24"/>
            <p:cNvSpPr txBox="1">
              <a:spLocks noChangeArrowheads="1"/>
            </p:cNvSpPr>
            <p:nvPr/>
          </p:nvSpPr>
          <p:spPr bwMode="auto">
            <a:xfrm>
              <a:off x="7446334" y="5876092"/>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 10, +10) </a:t>
              </a:r>
            </a:p>
          </p:txBody>
        </p:sp>
        <p:sp>
          <p:nvSpPr>
            <p:cNvPr id="60459" name="TextBox 24"/>
            <p:cNvSpPr txBox="1">
              <a:spLocks noChangeArrowheads="1"/>
            </p:cNvSpPr>
            <p:nvPr/>
          </p:nvSpPr>
          <p:spPr bwMode="auto">
            <a:xfrm>
              <a:off x="7476464" y="54401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 0, +0) </a:t>
              </a:r>
            </a:p>
          </p:txBody>
        </p:sp>
      </p:grpSp>
      <p:cxnSp>
        <p:nvCxnSpPr>
          <p:cNvPr id="16390" name="Straight Connector 127"/>
          <p:cNvCxnSpPr>
            <a:cxnSpLocks noChangeShapeType="1"/>
          </p:cNvCxnSpPr>
          <p:nvPr/>
        </p:nvCxnSpPr>
        <p:spPr bwMode="auto">
          <a:xfrm rot="5400000">
            <a:off x="6668294" y="2170906"/>
            <a:ext cx="3810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cxnSp>
        <p:nvCxnSpPr>
          <p:cNvPr id="16391" name="Straight Connector 128"/>
          <p:cNvCxnSpPr>
            <a:cxnSpLocks noChangeShapeType="1"/>
          </p:cNvCxnSpPr>
          <p:nvPr/>
        </p:nvCxnSpPr>
        <p:spPr bwMode="auto">
          <a:xfrm rot="5400000">
            <a:off x="6704807" y="4876006"/>
            <a:ext cx="304800" cy="1587"/>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grpSp>
        <p:nvGrpSpPr>
          <p:cNvPr id="60423" name="Group 119"/>
          <p:cNvGrpSpPr>
            <a:grpSpLocks/>
          </p:cNvGrpSpPr>
          <p:nvPr/>
        </p:nvGrpSpPr>
        <p:grpSpPr bwMode="auto">
          <a:xfrm>
            <a:off x="5638800" y="1011238"/>
            <a:ext cx="3581400" cy="1125537"/>
            <a:chOff x="304800" y="965710"/>
            <a:chExt cx="3581400" cy="1125444"/>
          </a:xfrm>
        </p:grpSpPr>
        <p:sp>
          <p:nvSpPr>
            <p:cNvPr id="60434"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60435"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60436" name="Straight Connector 7"/>
            <p:cNvCxnSpPr>
              <a:cxnSpLocks noChangeShapeType="1"/>
              <a:stCxn id="60434" idx="7"/>
              <a:endCxn id="60435"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0437" name="Straight Connector 9"/>
            <p:cNvCxnSpPr>
              <a:cxnSpLocks noChangeShapeType="1"/>
              <a:stCxn id="60434" idx="5"/>
              <a:endCxn id="60444" idx="1"/>
            </p:cNvCxnSpPr>
            <p:nvPr/>
          </p:nvCxnSpPr>
          <p:spPr bwMode="auto">
            <a:xfrm rot="16200000" flipH="1">
              <a:off x="1524806" y="1008283"/>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0438" name="Straight Connector 11"/>
            <p:cNvCxnSpPr>
              <a:cxnSpLocks noChangeShapeType="1"/>
              <a:stCxn id="60435" idx="7"/>
              <a:endCxn id="60446" idx="1"/>
            </p:cNvCxnSpPr>
            <p:nvPr/>
          </p:nvCxnSpPr>
          <p:spPr bwMode="auto">
            <a:xfrm rot="5400000" flipH="1" flipV="1">
              <a:off x="2002966" y="830068"/>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0439" name="Straight Connector 13"/>
            <p:cNvCxnSpPr>
              <a:cxnSpLocks noChangeShapeType="1"/>
              <a:stCxn id="60435" idx="5"/>
              <a:endCxn id="60445" idx="1"/>
            </p:cNvCxnSpPr>
            <p:nvPr/>
          </p:nvCxnSpPr>
          <p:spPr bwMode="auto">
            <a:xfrm rot="5400000" flipH="1" flipV="1">
              <a:off x="2042540" y="1226427"/>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60440"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60441"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60442"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60443" name="TextBox 25"/>
            <p:cNvSpPr txBox="1">
              <a:spLocks noChangeArrowheads="1"/>
            </p:cNvSpPr>
            <p:nvPr/>
          </p:nvSpPr>
          <p:spPr bwMode="auto">
            <a:xfrm>
              <a:off x="1710068" y="1305947"/>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60444" name="TextBox 24"/>
            <p:cNvSpPr txBox="1">
              <a:spLocks noChangeArrowheads="1"/>
            </p:cNvSpPr>
            <p:nvPr/>
          </p:nvSpPr>
          <p:spPr bwMode="auto">
            <a:xfrm>
              <a:off x="2438400" y="1752600"/>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 …, +25) </a:t>
              </a:r>
            </a:p>
          </p:txBody>
        </p:sp>
        <p:sp>
          <p:nvSpPr>
            <p:cNvPr id="60445" name="TextBox 24"/>
            <p:cNvSpPr txBox="1">
              <a:spLocks noChangeArrowheads="1"/>
            </p:cNvSpPr>
            <p:nvPr/>
          </p:nvSpPr>
          <p:spPr bwMode="auto">
            <a:xfrm>
              <a:off x="2417134" y="1414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 …, +10) </a:t>
              </a:r>
            </a:p>
          </p:txBody>
        </p:sp>
        <p:sp>
          <p:nvSpPr>
            <p:cNvPr id="60446" name="TextBox 24"/>
            <p:cNvSpPr txBox="1">
              <a:spLocks noChangeArrowheads="1"/>
            </p:cNvSpPr>
            <p:nvPr/>
          </p:nvSpPr>
          <p:spPr bwMode="auto">
            <a:xfrm>
              <a:off x="2447264" y="978112"/>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 …, +0) </a:t>
              </a:r>
            </a:p>
          </p:txBody>
        </p:sp>
      </p:grpSp>
      <p:cxnSp>
        <p:nvCxnSpPr>
          <p:cNvPr id="133" name="Straight Connector 132"/>
          <p:cNvCxnSpPr>
            <a:cxnSpLocks noChangeShapeType="1"/>
          </p:cNvCxnSpPr>
          <p:nvPr/>
        </p:nvCxnSpPr>
        <p:spPr bwMode="auto">
          <a:xfrm rot="10800000">
            <a:off x="6096000" y="4592638"/>
            <a:ext cx="1752600" cy="635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34" name="Straight Connector 133"/>
          <p:cNvCxnSpPr>
            <a:cxnSpLocks noChangeShapeType="1"/>
            <a:stCxn id="60485" idx="1"/>
          </p:cNvCxnSpPr>
          <p:nvPr/>
        </p:nvCxnSpPr>
        <p:spPr bwMode="auto">
          <a:xfrm rot="10800000" flipV="1">
            <a:off x="7086600" y="2484438"/>
            <a:ext cx="771525" cy="15875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35" name="Straight Connector 134"/>
          <p:cNvCxnSpPr>
            <a:cxnSpLocks noChangeShapeType="1"/>
          </p:cNvCxnSpPr>
          <p:nvPr/>
        </p:nvCxnSpPr>
        <p:spPr bwMode="auto">
          <a:xfrm rot="10800000" flipV="1">
            <a:off x="6151563" y="2819400"/>
            <a:ext cx="601662" cy="71438"/>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37" name="Straight Connector 136"/>
          <p:cNvCxnSpPr>
            <a:cxnSpLocks noChangeShapeType="1"/>
          </p:cNvCxnSpPr>
          <p:nvPr/>
        </p:nvCxnSpPr>
        <p:spPr bwMode="auto">
          <a:xfrm rot="10800000" flipV="1">
            <a:off x="6030913" y="1535113"/>
            <a:ext cx="601662" cy="71437"/>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sp>
        <p:nvSpPr>
          <p:cNvPr id="75" name="Rectangle 3"/>
          <p:cNvSpPr txBox="1">
            <a:spLocks noChangeArrowheads="1"/>
          </p:cNvSpPr>
          <p:nvPr/>
        </p:nvSpPr>
        <p:spPr bwMode="auto">
          <a:xfrm>
            <a:off x="0" y="1066800"/>
            <a:ext cx="57150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lnSpc>
                <a:spcPct val="80000"/>
              </a:lnSpc>
            </a:pPr>
            <a:r>
              <a:rPr lang="en-US" altLang="x-none"/>
              <a:t>In the one round game, this does not change much, the 1% chance that </a:t>
            </a:r>
            <a:r>
              <a:rPr lang="en-US" altLang="x-none" b="1"/>
              <a:t>I</a:t>
            </a:r>
            <a:r>
              <a:rPr lang="en-US" altLang="x-none"/>
              <a:t> is crazy is just too small.</a:t>
            </a:r>
          </a:p>
          <a:p>
            <a:pPr eaLnBrk="1" hangingPunct="1">
              <a:lnSpc>
                <a:spcPct val="80000"/>
              </a:lnSpc>
            </a:pPr>
            <a:r>
              <a:rPr lang="en-US" altLang="x-none"/>
              <a:t>But in a multi-round game things are different. Assume </a:t>
            </a:r>
            <a:r>
              <a:rPr lang="en-US" altLang="x-none" b="1"/>
              <a:t>I</a:t>
            </a:r>
            <a:r>
              <a:rPr lang="en-US" altLang="x-none"/>
              <a:t> is indeed crazy. </a:t>
            </a:r>
            <a:r>
              <a:rPr lang="en-US" altLang="x-none" b="1"/>
              <a:t>E</a:t>
            </a:r>
            <a:r>
              <a:rPr lang="en-US" altLang="x-none" b="1" baseline="-25000"/>
              <a:t>1</a:t>
            </a:r>
            <a:r>
              <a:rPr lang="en-US" altLang="x-none"/>
              <a:t> entered, but then </a:t>
            </a:r>
            <a:r>
              <a:rPr lang="en-US" altLang="x-none" b="1"/>
              <a:t>I</a:t>
            </a:r>
            <a:r>
              <a:rPr lang="en-US" altLang="x-none"/>
              <a:t> fought.</a:t>
            </a:r>
          </a:p>
          <a:p>
            <a:pPr eaLnBrk="1" hangingPunct="1">
              <a:lnSpc>
                <a:spcPct val="80000"/>
              </a:lnSpc>
            </a:pPr>
            <a:r>
              <a:rPr lang="en-US" altLang="x-none" b="1"/>
              <a:t>E</a:t>
            </a:r>
            <a:r>
              <a:rPr lang="en-US" altLang="x-none" b="1" baseline="-25000"/>
              <a:t>2 </a:t>
            </a:r>
            <a:r>
              <a:rPr lang="en-US" altLang="x-none"/>
              <a:t>observes the fight, and updates his belief about </a:t>
            </a:r>
            <a:r>
              <a:rPr lang="en-US" altLang="x-none" b="1"/>
              <a:t>I</a:t>
            </a:r>
            <a:r>
              <a:rPr lang="en-US" altLang="x-none"/>
              <a:t>, and might think now that </a:t>
            </a:r>
            <a:r>
              <a:rPr lang="en-US" altLang="x-none" b="1"/>
              <a:t>I</a:t>
            </a:r>
            <a:r>
              <a:rPr lang="en-US" altLang="x-none"/>
              <a:t> is crazy with, say, 30%.</a:t>
            </a:r>
          </a:p>
          <a:p>
            <a:pPr eaLnBrk="1" hangingPunct="1">
              <a:lnSpc>
                <a:spcPct val="80000"/>
              </a:lnSpc>
            </a:pPr>
            <a:r>
              <a:rPr lang="en-US" altLang="x-none" b="1"/>
              <a:t>E</a:t>
            </a:r>
            <a:r>
              <a:rPr lang="en-US" altLang="x-none" b="1" baseline="-25000"/>
              <a:t>2 </a:t>
            </a:r>
            <a:r>
              <a:rPr lang="en-US" altLang="x-none"/>
              <a:t>enters, too. </a:t>
            </a:r>
            <a:r>
              <a:rPr lang="en-US" altLang="x-none" b="1"/>
              <a:t>I</a:t>
            </a:r>
            <a:r>
              <a:rPr lang="en-US" altLang="x-none"/>
              <a:t> fights again.</a:t>
            </a:r>
          </a:p>
          <a:p>
            <a:pPr eaLnBrk="1" hangingPunct="1">
              <a:lnSpc>
                <a:spcPct val="80000"/>
              </a:lnSpc>
            </a:pPr>
            <a:r>
              <a:rPr lang="en-US" altLang="x-none" b="1"/>
              <a:t>E</a:t>
            </a:r>
            <a:r>
              <a:rPr lang="en-US" altLang="x-none" b="1" baseline="-25000"/>
              <a:t>3</a:t>
            </a:r>
            <a:r>
              <a:rPr lang="en-US" altLang="x-none"/>
              <a:t> observes and now thinks that </a:t>
            </a:r>
            <a:r>
              <a:rPr lang="en-US" altLang="x-none" b="1"/>
              <a:t>I</a:t>
            </a:r>
            <a:r>
              <a:rPr lang="en-US" altLang="x-none"/>
              <a:t> is crazy with 55%. Thus, he stays out, because 55%·0 + 45%·10 &lt; 5.</a:t>
            </a:r>
          </a:p>
          <a:p>
            <a:pPr eaLnBrk="1" hangingPunct="1">
              <a:lnSpc>
                <a:spcPct val="80000"/>
              </a:lnSpc>
            </a:pPr>
            <a:r>
              <a:rPr lang="en-US" altLang="x-none"/>
              <a:t>The same will </a:t>
            </a:r>
            <a:r>
              <a:rPr lang="en-US" altLang="x-none" b="1"/>
              <a:t>E</a:t>
            </a:r>
            <a:r>
              <a:rPr lang="en-US" altLang="x-none" b="1" baseline="-25000"/>
              <a:t>4</a:t>
            </a:r>
            <a:r>
              <a:rPr lang="en-US" altLang="x-none"/>
              <a:t> do, as he has the same information. And </a:t>
            </a:r>
            <a:r>
              <a:rPr lang="en-US" altLang="x-none" b="1"/>
              <a:t>E</a:t>
            </a:r>
            <a:r>
              <a:rPr lang="en-US" altLang="x-none" b="1" baseline="-25000"/>
              <a:t>5</a:t>
            </a:r>
            <a:r>
              <a:rPr lang="en-US" altLang="x-none"/>
              <a:t>, </a:t>
            </a:r>
            <a:r>
              <a:rPr lang="en-US" altLang="x-none" b="1"/>
              <a:t>E</a:t>
            </a:r>
            <a:r>
              <a:rPr lang="en-US" altLang="x-none" b="1" baseline="-25000"/>
              <a:t>6</a:t>
            </a:r>
            <a:r>
              <a:rPr lang="en-US" altLang="x-none"/>
              <a:t>, </a:t>
            </a:r>
            <a:r>
              <a:rPr lang="en-US" altLang="x-none" b="1"/>
              <a:t>E</a:t>
            </a:r>
            <a:r>
              <a:rPr lang="en-US" altLang="x-none" b="1" baseline="-25000"/>
              <a:t>7</a:t>
            </a:r>
            <a:r>
              <a:rPr lang="en-US" altLang="x-none"/>
              <a:t>, …</a:t>
            </a:r>
          </a:p>
        </p:txBody>
      </p:sp>
      <p:cxnSp>
        <p:nvCxnSpPr>
          <p:cNvPr id="80" name="Straight Connector 79"/>
          <p:cNvCxnSpPr>
            <a:cxnSpLocks noChangeShapeType="1"/>
            <a:stCxn id="60446" idx="1"/>
          </p:cNvCxnSpPr>
          <p:nvPr/>
        </p:nvCxnSpPr>
        <p:spPr bwMode="auto">
          <a:xfrm rot="10800000" flipV="1">
            <a:off x="7086600" y="1192213"/>
            <a:ext cx="695325" cy="1555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85" name="Straight Connector 84"/>
          <p:cNvCxnSpPr>
            <a:cxnSpLocks noChangeShapeType="1"/>
          </p:cNvCxnSpPr>
          <p:nvPr/>
        </p:nvCxnSpPr>
        <p:spPr bwMode="auto">
          <a:xfrm rot="10800000">
            <a:off x="6096000" y="5899150"/>
            <a:ext cx="1752600" cy="635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86" name="Straight Connector 128"/>
          <p:cNvCxnSpPr>
            <a:cxnSpLocks noChangeShapeType="1"/>
          </p:cNvCxnSpPr>
          <p:nvPr/>
        </p:nvCxnSpPr>
        <p:spPr bwMode="auto">
          <a:xfrm rot="5400000">
            <a:off x="6706394" y="35044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cxnSp>
        <p:nvCxnSpPr>
          <p:cNvPr id="87" name="Straight Connector 128"/>
          <p:cNvCxnSpPr>
            <a:cxnSpLocks noChangeShapeType="1"/>
          </p:cNvCxnSpPr>
          <p:nvPr/>
        </p:nvCxnSpPr>
        <p:spPr bwMode="auto">
          <a:xfrm rot="5400000">
            <a:off x="6706394" y="61714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sp>
        <p:nvSpPr>
          <p:cNvPr id="88" name="TextBox 87"/>
          <p:cNvSpPr txBox="1">
            <a:spLocks noChangeArrowheads="1"/>
          </p:cNvSpPr>
          <p:nvPr/>
        </p:nvSpPr>
        <p:spPr bwMode="auto">
          <a:xfrm>
            <a:off x="6553200" y="6011863"/>
            <a:ext cx="685800"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4400" b="1"/>
              <a:t>…</a:t>
            </a:r>
          </a:p>
        </p:txBody>
      </p:sp>
    </p:spTree>
    <p:extLst>
      <p:ext uri="{BB962C8B-B14F-4D97-AF65-F5344CB8AC3E}">
        <p14:creationId xmlns:p14="http://schemas.microsoft.com/office/powerpoint/2010/main" val="818050360"/>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0"/>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75">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639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75">
                                            <p:txEl>
                                              <p:pRg st="3" end="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4"/>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75">
                                            <p:txEl>
                                              <p:pRg st="4" end="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8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nodeType="clickEffect">
                                  <p:stCondLst>
                                    <p:cond delay="0"/>
                                  </p:stCondLst>
                                  <p:childTnLst>
                                    <p:set>
                                      <p:cBhvr>
                                        <p:cTn id="40" dur="1" fill="hold">
                                          <p:stCondLst>
                                            <p:cond delay="0"/>
                                          </p:stCondLst>
                                        </p:cTn>
                                        <p:tgtEl>
                                          <p:spTgt spid="133"/>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nodeType="clickEffect">
                                  <p:stCondLst>
                                    <p:cond delay="0"/>
                                  </p:stCondLst>
                                  <p:childTnLst>
                                    <p:set>
                                      <p:cBhvr>
                                        <p:cTn id="44" dur="1" fill="hold">
                                          <p:stCondLst>
                                            <p:cond delay="0"/>
                                          </p:stCondLst>
                                        </p:cTn>
                                        <p:tgtEl>
                                          <p:spTgt spid="75">
                                            <p:txEl>
                                              <p:pRg st="5" end="5"/>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87"/>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85"/>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6391"/>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4"/>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Beliefs, Imitation and Reputation</a:t>
            </a:r>
          </a:p>
        </p:txBody>
      </p:sp>
      <p:grpSp>
        <p:nvGrpSpPr>
          <p:cNvPr id="62466" name="Group 120"/>
          <p:cNvGrpSpPr>
            <a:grpSpLocks/>
          </p:cNvGrpSpPr>
          <p:nvPr/>
        </p:nvGrpSpPr>
        <p:grpSpPr bwMode="auto">
          <a:xfrm>
            <a:off x="5715000" y="2303463"/>
            <a:ext cx="3657600" cy="1125537"/>
            <a:chOff x="1447800" y="2303556"/>
            <a:chExt cx="3657600" cy="1125444"/>
          </a:xfrm>
        </p:grpSpPr>
        <p:sp>
          <p:nvSpPr>
            <p:cNvPr id="62521"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62522"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62523" name="Straight Connector 7"/>
            <p:cNvCxnSpPr>
              <a:cxnSpLocks noChangeShapeType="1"/>
              <a:stCxn id="62521" idx="7"/>
              <a:endCxn id="62522"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2524" name="Straight Connector 9"/>
            <p:cNvCxnSpPr>
              <a:cxnSpLocks noChangeShapeType="1"/>
              <a:stCxn id="62521" idx="5"/>
              <a:endCxn id="62531"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2525" name="Straight Connector 11"/>
            <p:cNvCxnSpPr>
              <a:cxnSpLocks noChangeShapeType="1"/>
              <a:stCxn id="62522" idx="7"/>
              <a:endCxn id="62533" idx="1"/>
            </p:cNvCxnSpPr>
            <p:nvPr/>
          </p:nvCxnSpPr>
          <p:spPr bwMode="auto">
            <a:xfrm rot="5400000" flipH="1" flipV="1">
              <a:off x="3145966" y="21679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2526" name="Straight Connector 13"/>
            <p:cNvCxnSpPr>
              <a:cxnSpLocks noChangeShapeType="1"/>
              <a:stCxn id="62522" idx="5"/>
              <a:endCxn id="62532"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62527"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62528"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62529"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62530"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62531"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5, …, +25) </a:t>
              </a:r>
            </a:p>
          </p:txBody>
        </p:sp>
        <p:sp>
          <p:nvSpPr>
            <p:cNvPr id="62532"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10, …, +10) </a:t>
              </a:r>
            </a:p>
          </p:txBody>
        </p:sp>
        <p:sp>
          <p:nvSpPr>
            <p:cNvPr id="62533" name="TextBox 24"/>
            <p:cNvSpPr txBox="1">
              <a:spLocks noChangeArrowheads="1"/>
            </p:cNvSpPr>
            <p:nvPr/>
          </p:nvSpPr>
          <p:spPr bwMode="auto">
            <a:xfrm>
              <a:off x="3590264" y="23159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0 , …, +0) </a:t>
              </a:r>
            </a:p>
          </p:txBody>
        </p:sp>
      </p:grpSp>
      <p:grpSp>
        <p:nvGrpSpPr>
          <p:cNvPr id="62467" name="Group 121"/>
          <p:cNvGrpSpPr>
            <a:grpSpLocks/>
          </p:cNvGrpSpPr>
          <p:nvPr/>
        </p:nvGrpSpPr>
        <p:grpSpPr bwMode="auto">
          <a:xfrm>
            <a:off x="5715000" y="3657600"/>
            <a:ext cx="3657600" cy="1125538"/>
            <a:chOff x="3352800" y="4056156"/>
            <a:chExt cx="3657600" cy="1125444"/>
          </a:xfrm>
        </p:grpSpPr>
        <p:sp>
          <p:nvSpPr>
            <p:cNvPr id="62508" name="Oval 93"/>
            <p:cNvSpPr>
              <a:spLocks noChangeArrowheads="1"/>
            </p:cNvSpPr>
            <p:nvPr/>
          </p:nvSpPr>
          <p:spPr bwMode="auto">
            <a:xfrm>
              <a:off x="3352800" y="45382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3</a:t>
              </a:r>
            </a:p>
          </p:txBody>
        </p:sp>
        <p:sp>
          <p:nvSpPr>
            <p:cNvPr id="62509" name="Oval 94"/>
            <p:cNvSpPr>
              <a:spLocks noChangeArrowheads="1"/>
            </p:cNvSpPr>
            <p:nvPr/>
          </p:nvSpPr>
          <p:spPr bwMode="auto">
            <a:xfrm>
              <a:off x="4343400" y="42971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62510" name="Straight Connector 7"/>
            <p:cNvCxnSpPr>
              <a:cxnSpLocks noChangeShapeType="1"/>
              <a:stCxn id="62508" idx="7"/>
              <a:endCxn id="62509" idx="2"/>
            </p:cNvCxnSpPr>
            <p:nvPr/>
          </p:nvCxnSpPr>
          <p:spPr bwMode="auto">
            <a:xfrm rot="5400000" flipH="1" flipV="1">
              <a:off x="4004691" y="42664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2511" name="Straight Connector 9"/>
            <p:cNvCxnSpPr>
              <a:cxnSpLocks noChangeShapeType="1"/>
              <a:stCxn id="62508" idx="5"/>
              <a:endCxn id="62518" idx="1"/>
            </p:cNvCxnSpPr>
            <p:nvPr/>
          </p:nvCxnSpPr>
          <p:spPr bwMode="auto">
            <a:xfrm rot="16200000" flipH="1">
              <a:off x="4572806" y="40987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2512" name="Straight Connector 11"/>
            <p:cNvCxnSpPr>
              <a:cxnSpLocks noChangeShapeType="1"/>
              <a:stCxn id="62509" idx="7"/>
              <a:endCxn id="62520" idx="1"/>
            </p:cNvCxnSpPr>
            <p:nvPr/>
          </p:nvCxnSpPr>
          <p:spPr bwMode="auto">
            <a:xfrm rot="5400000" flipH="1" flipV="1">
              <a:off x="5050966" y="39205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2513" name="Straight Connector 13"/>
            <p:cNvCxnSpPr>
              <a:cxnSpLocks noChangeShapeType="1"/>
              <a:stCxn id="62509" idx="5"/>
              <a:endCxn id="62519" idx="1"/>
            </p:cNvCxnSpPr>
            <p:nvPr/>
          </p:nvCxnSpPr>
          <p:spPr bwMode="auto">
            <a:xfrm rot="5400000" flipH="1" flipV="1">
              <a:off x="5090540" y="43168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62514" name="TextBox 22"/>
            <p:cNvSpPr txBox="1">
              <a:spLocks noChangeArrowheads="1"/>
            </p:cNvSpPr>
            <p:nvPr/>
          </p:nvSpPr>
          <p:spPr bwMode="auto">
            <a:xfrm>
              <a:off x="3581400" y="42759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62515" name="TextBox 23"/>
            <p:cNvSpPr txBox="1">
              <a:spLocks noChangeArrowheads="1"/>
            </p:cNvSpPr>
            <p:nvPr/>
          </p:nvSpPr>
          <p:spPr bwMode="auto">
            <a:xfrm>
              <a:off x="3756835" y="46817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62516" name="TextBox 24"/>
            <p:cNvSpPr txBox="1">
              <a:spLocks noChangeArrowheads="1"/>
            </p:cNvSpPr>
            <p:nvPr/>
          </p:nvSpPr>
          <p:spPr bwMode="auto">
            <a:xfrm>
              <a:off x="4540101" y="40561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62517" name="TextBox 25"/>
            <p:cNvSpPr txBox="1">
              <a:spLocks noChangeArrowheads="1"/>
            </p:cNvSpPr>
            <p:nvPr/>
          </p:nvSpPr>
          <p:spPr bwMode="auto">
            <a:xfrm>
              <a:off x="4758068" y="43963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62518" name="TextBox 24"/>
            <p:cNvSpPr txBox="1">
              <a:spLocks noChangeArrowheads="1"/>
            </p:cNvSpPr>
            <p:nvPr/>
          </p:nvSpPr>
          <p:spPr bwMode="auto">
            <a:xfrm>
              <a:off x="5486400" y="4843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5 , …, +25) </a:t>
              </a:r>
            </a:p>
          </p:txBody>
        </p:sp>
        <p:sp>
          <p:nvSpPr>
            <p:cNvPr id="62519" name="TextBox 24"/>
            <p:cNvSpPr txBox="1">
              <a:spLocks noChangeArrowheads="1"/>
            </p:cNvSpPr>
            <p:nvPr/>
          </p:nvSpPr>
          <p:spPr bwMode="auto">
            <a:xfrm>
              <a:off x="5465134" y="45044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10, …, +10) </a:t>
              </a:r>
            </a:p>
          </p:txBody>
        </p:sp>
        <p:sp>
          <p:nvSpPr>
            <p:cNvPr id="62520" name="TextBox 24"/>
            <p:cNvSpPr txBox="1">
              <a:spLocks noChangeArrowheads="1"/>
            </p:cNvSpPr>
            <p:nvPr/>
          </p:nvSpPr>
          <p:spPr bwMode="auto">
            <a:xfrm>
              <a:off x="5495264" y="4068558"/>
              <a:ext cx="14389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0 , …, +0) </a:t>
              </a:r>
            </a:p>
          </p:txBody>
        </p:sp>
      </p:grpSp>
      <p:grpSp>
        <p:nvGrpSpPr>
          <p:cNvPr id="62468" name="Group 122"/>
          <p:cNvGrpSpPr>
            <a:grpSpLocks/>
          </p:cNvGrpSpPr>
          <p:nvPr/>
        </p:nvGrpSpPr>
        <p:grpSpPr bwMode="auto">
          <a:xfrm>
            <a:off x="5715000" y="4970463"/>
            <a:ext cx="3581400" cy="1125537"/>
            <a:chOff x="5334000" y="5427756"/>
            <a:chExt cx="3581400" cy="1125444"/>
          </a:xfrm>
        </p:grpSpPr>
        <p:sp>
          <p:nvSpPr>
            <p:cNvPr id="62495" name="Oval 106"/>
            <p:cNvSpPr>
              <a:spLocks noChangeArrowheads="1"/>
            </p:cNvSpPr>
            <p:nvPr/>
          </p:nvSpPr>
          <p:spPr bwMode="auto">
            <a:xfrm>
              <a:off x="5334000" y="59098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4</a:t>
              </a:r>
            </a:p>
          </p:txBody>
        </p:sp>
        <p:sp>
          <p:nvSpPr>
            <p:cNvPr id="62496" name="Oval 107"/>
            <p:cNvSpPr>
              <a:spLocks noChangeArrowheads="1"/>
            </p:cNvSpPr>
            <p:nvPr/>
          </p:nvSpPr>
          <p:spPr bwMode="auto">
            <a:xfrm>
              <a:off x="6324600" y="56687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62497" name="Straight Connector 7"/>
            <p:cNvCxnSpPr>
              <a:cxnSpLocks noChangeShapeType="1"/>
              <a:stCxn id="62495" idx="7"/>
              <a:endCxn id="62496" idx="2"/>
            </p:cNvCxnSpPr>
            <p:nvPr/>
          </p:nvCxnSpPr>
          <p:spPr bwMode="auto">
            <a:xfrm rot="5400000" flipH="1" flipV="1">
              <a:off x="5985891" y="56380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2498" name="Straight Connector 9"/>
            <p:cNvCxnSpPr>
              <a:cxnSpLocks noChangeShapeType="1"/>
              <a:stCxn id="62495" idx="5"/>
              <a:endCxn id="62505" idx="1"/>
            </p:cNvCxnSpPr>
            <p:nvPr/>
          </p:nvCxnSpPr>
          <p:spPr bwMode="auto">
            <a:xfrm rot="16200000" flipH="1">
              <a:off x="6554006" y="54703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2499" name="Straight Connector 11"/>
            <p:cNvCxnSpPr>
              <a:cxnSpLocks noChangeShapeType="1"/>
              <a:stCxn id="62496" idx="7"/>
              <a:endCxn id="62507" idx="1"/>
            </p:cNvCxnSpPr>
            <p:nvPr/>
          </p:nvCxnSpPr>
          <p:spPr bwMode="auto">
            <a:xfrm rot="5400000" flipH="1" flipV="1">
              <a:off x="7032166" y="52921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2500" name="Straight Connector 13"/>
            <p:cNvCxnSpPr>
              <a:cxnSpLocks noChangeShapeType="1"/>
              <a:stCxn id="62496" idx="5"/>
              <a:endCxn id="62506" idx="1"/>
            </p:cNvCxnSpPr>
            <p:nvPr/>
          </p:nvCxnSpPr>
          <p:spPr bwMode="auto">
            <a:xfrm rot="5400000" flipH="1" flipV="1">
              <a:off x="7071740" y="56884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62501" name="TextBox 22"/>
            <p:cNvSpPr txBox="1">
              <a:spLocks noChangeArrowheads="1"/>
            </p:cNvSpPr>
            <p:nvPr/>
          </p:nvSpPr>
          <p:spPr bwMode="auto">
            <a:xfrm>
              <a:off x="5562600" y="56475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62502" name="TextBox 23"/>
            <p:cNvSpPr txBox="1">
              <a:spLocks noChangeArrowheads="1"/>
            </p:cNvSpPr>
            <p:nvPr/>
          </p:nvSpPr>
          <p:spPr bwMode="auto">
            <a:xfrm>
              <a:off x="5738035" y="60533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62503" name="TextBox 24"/>
            <p:cNvSpPr txBox="1">
              <a:spLocks noChangeArrowheads="1"/>
            </p:cNvSpPr>
            <p:nvPr/>
          </p:nvSpPr>
          <p:spPr bwMode="auto">
            <a:xfrm>
              <a:off x="6521301" y="54277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62504" name="TextBox 25"/>
            <p:cNvSpPr txBox="1">
              <a:spLocks noChangeArrowheads="1"/>
            </p:cNvSpPr>
            <p:nvPr/>
          </p:nvSpPr>
          <p:spPr bwMode="auto">
            <a:xfrm>
              <a:off x="6739268" y="57679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62505" name="TextBox 24"/>
            <p:cNvSpPr txBox="1">
              <a:spLocks noChangeArrowheads="1"/>
            </p:cNvSpPr>
            <p:nvPr/>
          </p:nvSpPr>
          <p:spPr bwMode="auto">
            <a:xfrm>
              <a:off x="7467600" y="62146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 5, +25) </a:t>
              </a:r>
            </a:p>
          </p:txBody>
        </p:sp>
        <p:sp>
          <p:nvSpPr>
            <p:cNvPr id="62506" name="TextBox 24"/>
            <p:cNvSpPr txBox="1">
              <a:spLocks noChangeArrowheads="1"/>
            </p:cNvSpPr>
            <p:nvPr/>
          </p:nvSpPr>
          <p:spPr bwMode="auto">
            <a:xfrm>
              <a:off x="7446334" y="5876092"/>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 10, +10) </a:t>
              </a:r>
            </a:p>
          </p:txBody>
        </p:sp>
        <p:sp>
          <p:nvSpPr>
            <p:cNvPr id="62507" name="TextBox 24"/>
            <p:cNvSpPr txBox="1">
              <a:spLocks noChangeArrowheads="1"/>
            </p:cNvSpPr>
            <p:nvPr/>
          </p:nvSpPr>
          <p:spPr bwMode="auto">
            <a:xfrm>
              <a:off x="7476464" y="54401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 0, +0) </a:t>
              </a:r>
            </a:p>
          </p:txBody>
        </p:sp>
      </p:grpSp>
      <p:cxnSp>
        <p:nvCxnSpPr>
          <p:cNvPr id="62469" name="Straight Connector 127"/>
          <p:cNvCxnSpPr>
            <a:cxnSpLocks noChangeShapeType="1"/>
          </p:cNvCxnSpPr>
          <p:nvPr/>
        </p:nvCxnSpPr>
        <p:spPr bwMode="auto">
          <a:xfrm rot="5400000">
            <a:off x="6668294" y="2170906"/>
            <a:ext cx="3810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cxnSp>
        <p:nvCxnSpPr>
          <p:cNvPr id="62470" name="Straight Connector 128"/>
          <p:cNvCxnSpPr>
            <a:cxnSpLocks noChangeShapeType="1"/>
          </p:cNvCxnSpPr>
          <p:nvPr/>
        </p:nvCxnSpPr>
        <p:spPr bwMode="auto">
          <a:xfrm rot="5400000">
            <a:off x="6706394" y="48760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grpSp>
        <p:nvGrpSpPr>
          <p:cNvPr id="62471" name="Group 119"/>
          <p:cNvGrpSpPr>
            <a:grpSpLocks/>
          </p:cNvGrpSpPr>
          <p:nvPr/>
        </p:nvGrpSpPr>
        <p:grpSpPr bwMode="auto">
          <a:xfrm>
            <a:off x="5638800" y="1011238"/>
            <a:ext cx="3581400" cy="1125537"/>
            <a:chOff x="304800" y="965710"/>
            <a:chExt cx="3581400" cy="1125444"/>
          </a:xfrm>
        </p:grpSpPr>
        <p:sp>
          <p:nvSpPr>
            <p:cNvPr id="62482"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62483"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62484" name="Straight Connector 7"/>
            <p:cNvCxnSpPr>
              <a:cxnSpLocks noChangeShapeType="1"/>
              <a:stCxn id="62482" idx="7"/>
              <a:endCxn id="62483"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2485" name="Straight Connector 9"/>
            <p:cNvCxnSpPr>
              <a:cxnSpLocks noChangeShapeType="1"/>
              <a:stCxn id="62482" idx="5"/>
              <a:endCxn id="62492" idx="1"/>
            </p:cNvCxnSpPr>
            <p:nvPr/>
          </p:nvCxnSpPr>
          <p:spPr bwMode="auto">
            <a:xfrm rot="16200000" flipH="1">
              <a:off x="1524806" y="1008283"/>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2486" name="Straight Connector 11"/>
            <p:cNvCxnSpPr>
              <a:cxnSpLocks noChangeShapeType="1"/>
              <a:stCxn id="62483" idx="7"/>
              <a:endCxn id="62494" idx="1"/>
            </p:cNvCxnSpPr>
            <p:nvPr/>
          </p:nvCxnSpPr>
          <p:spPr bwMode="auto">
            <a:xfrm rot="5400000" flipH="1" flipV="1">
              <a:off x="2002966" y="830068"/>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2487" name="Straight Connector 13"/>
            <p:cNvCxnSpPr>
              <a:cxnSpLocks noChangeShapeType="1"/>
              <a:stCxn id="62483" idx="5"/>
              <a:endCxn id="62493" idx="1"/>
            </p:cNvCxnSpPr>
            <p:nvPr/>
          </p:nvCxnSpPr>
          <p:spPr bwMode="auto">
            <a:xfrm rot="5400000" flipH="1" flipV="1">
              <a:off x="2042540" y="1226427"/>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62488"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62489"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62490"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62491" name="TextBox 25"/>
            <p:cNvSpPr txBox="1">
              <a:spLocks noChangeArrowheads="1"/>
            </p:cNvSpPr>
            <p:nvPr/>
          </p:nvSpPr>
          <p:spPr bwMode="auto">
            <a:xfrm>
              <a:off x="1710068" y="1305947"/>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62492" name="TextBox 24"/>
            <p:cNvSpPr txBox="1">
              <a:spLocks noChangeArrowheads="1"/>
            </p:cNvSpPr>
            <p:nvPr/>
          </p:nvSpPr>
          <p:spPr bwMode="auto">
            <a:xfrm>
              <a:off x="2438400" y="1752600"/>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 …, +25) </a:t>
              </a:r>
            </a:p>
          </p:txBody>
        </p:sp>
        <p:sp>
          <p:nvSpPr>
            <p:cNvPr id="62493" name="TextBox 24"/>
            <p:cNvSpPr txBox="1">
              <a:spLocks noChangeArrowheads="1"/>
            </p:cNvSpPr>
            <p:nvPr/>
          </p:nvSpPr>
          <p:spPr bwMode="auto">
            <a:xfrm>
              <a:off x="2417134" y="1414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 …, +10) </a:t>
              </a:r>
            </a:p>
          </p:txBody>
        </p:sp>
        <p:sp>
          <p:nvSpPr>
            <p:cNvPr id="62494" name="TextBox 24"/>
            <p:cNvSpPr txBox="1">
              <a:spLocks noChangeArrowheads="1"/>
            </p:cNvSpPr>
            <p:nvPr/>
          </p:nvSpPr>
          <p:spPr bwMode="auto">
            <a:xfrm>
              <a:off x="2447264" y="978112"/>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 …, +0) </a:t>
              </a:r>
            </a:p>
          </p:txBody>
        </p:sp>
      </p:grpSp>
      <p:cxnSp>
        <p:nvCxnSpPr>
          <p:cNvPr id="62472" name="Straight Connector 132"/>
          <p:cNvCxnSpPr>
            <a:cxnSpLocks noChangeShapeType="1"/>
          </p:cNvCxnSpPr>
          <p:nvPr/>
        </p:nvCxnSpPr>
        <p:spPr bwMode="auto">
          <a:xfrm rot="10800000">
            <a:off x="6096000" y="4592638"/>
            <a:ext cx="1752600" cy="635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62473" name="Straight Connector 133"/>
          <p:cNvCxnSpPr>
            <a:cxnSpLocks noChangeShapeType="1"/>
            <a:stCxn id="62533" idx="1"/>
          </p:cNvCxnSpPr>
          <p:nvPr/>
        </p:nvCxnSpPr>
        <p:spPr bwMode="auto">
          <a:xfrm rot="10800000" flipV="1">
            <a:off x="7086600" y="2484438"/>
            <a:ext cx="771525" cy="15875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62474" name="Straight Connector 134"/>
          <p:cNvCxnSpPr>
            <a:cxnSpLocks noChangeShapeType="1"/>
          </p:cNvCxnSpPr>
          <p:nvPr/>
        </p:nvCxnSpPr>
        <p:spPr bwMode="auto">
          <a:xfrm rot="10800000" flipV="1">
            <a:off x="6151563" y="2819400"/>
            <a:ext cx="601662" cy="71438"/>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62475" name="Straight Connector 136"/>
          <p:cNvCxnSpPr>
            <a:cxnSpLocks noChangeShapeType="1"/>
          </p:cNvCxnSpPr>
          <p:nvPr/>
        </p:nvCxnSpPr>
        <p:spPr bwMode="auto">
          <a:xfrm rot="10800000" flipV="1">
            <a:off x="6030913" y="1535113"/>
            <a:ext cx="601662" cy="71437"/>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sp>
        <p:nvSpPr>
          <p:cNvPr id="75" name="Rectangle 3"/>
          <p:cNvSpPr txBox="1">
            <a:spLocks noChangeArrowheads="1"/>
          </p:cNvSpPr>
          <p:nvPr/>
        </p:nvSpPr>
        <p:spPr bwMode="auto">
          <a:xfrm>
            <a:off x="0" y="1066800"/>
            <a:ext cx="57150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lnSpc>
                <a:spcPct val="80000"/>
              </a:lnSpc>
            </a:pPr>
            <a:r>
              <a:rPr lang="en-US" altLang="x-none"/>
              <a:t>Now, assume that </a:t>
            </a:r>
            <a:r>
              <a:rPr lang="en-US" altLang="x-none" b="1"/>
              <a:t>I</a:t>
            </a:r>
            <a:r>
              <a:rPr lang="en-US" altLang="x-none"/>
              <a:t> is not crazy.</a:t>
            </a:r>
          </a:p>
          <a:p>
            <a:pPr eaLnBrk="1" hangingPunct="1">
              <a:lnSpc>
                <a:spcPct val="80000"/>
              </a:lnSpc>
            </a:pPr>
            <a:r>
              <a:rPr lang="en-US" altLang="x-none"/>
              <a:t>But say </a:t>
            </a:r>
            <a:r>
              <a:rPr lang="en-US" altLang="x-none" b="1"/>
              <a:t>I</a:t>
            </a:r>
            <a:r>
              <a:rPr lang="en-US" altLang="x-none"/>
              <a:t> is clever: he knows that if he fights 2 times, everybody </a:t>
            </a:r>
            <a:r>
              <a:rPr lang="en-US" altLang="x-none" b="1"/>
              <a:t>thinks he is crazy</a:t>
            </a:r>
            <a:r>
              <a:rPr lang="en-US" altLang="x-none"/>
              <a:t>. So if he just </a:t>
            </a:r>
            <a:r>
              <a:rPr lang="en-US" altLang="en-US" b="1"/>
              <a:t>“</a:t>
            </a:r>
            <a:r>
              <a:rPr lang="en-US" altLang="ja-JP" b="1"/>
              <a:t>acts” crazy</a:t>
            </a:r>
            <a:r>
              <a:rPr lang="en-US" altLang="ja-JP"/>
              <a:t>, people will stay out, and he makes profits. So he does.</a:t>
            </a:r>
          </a:p>
          <a:p>
            <a:pPr eaLnBrk="1" hangingPunct="1">
              <a:lnSpc>
                <a:spcPct val="80000"/>
              </a:lnSpc>
            </a:pPr>
            <a:r>
              <a:rPr lang="en-US" altLang="x-none"/>
              <a:t>So a </a:t>
            </a:r>
            <a:r>
              <a:rPr lang="en-US" altLang="x-none" b="1"/>
              <a:t>sane</a:t>
            </a:r>
            <a:r>
              <a:rPr lang="en-US" altLang="x-none"/>
              <a:t> </a:t>
            </a:r>
            <a:r>
              <a:rPr lang="en-US" altLang="x-none" b="1"/>
              <a:t>I</a:t>
            </a:r>
            <a:r>
              <a:rPr lang="en-US" altLang="x-none"/>
              <a:t> establishes a </a:t>
            </a:r>
            <a:r>
              <a:rPr lang="en-US" altLang="x-none" b="1"/>
              <a:t>reputation</a:t>
            </a:r>
            <a:r>
              <a:rPr lang="en-US" altLang="x-none"/>
              <a:t> of being a </a:t>
            </a:r>
            <a:r>
              <a:rPr lang="en-US" altLang="x-none" b="1"/>
              <a:t>crazy </a:t>
            </a:r>
            <a:r>
              <a:rPr lang="en-US" altLang="x-none"/>
              <a:t>guy.</a:t>
            </a:r>
          </a:p>
          <a:p>
            <a:pPr eaLnBrk="1" hangingPunct="1">
              <a:lnSpc>
                <a:spcPct val="80000"/>
              </a:lnSpc>
            </a:pPr>
            <a:r>
              <a:rPr lang="en-US" altLang="x-none"/>
              <a:t>But the story goes on, and is somewhat </a:t>
            </a:r>
            <a:r>
              <a:rPr lang="en-US" altLang="x-none" b="1"/>
              <a:t>more complicated</a:t>
            </a:r>
            <a:r>
              <a:rPr lang="en-US" altLang="x-none"/>
              <a:t>:</a:t>
            </a:r>
          </a:p>
          <a:p>
            <a:pPr eaLnBrk="1" hangingPunct="1">
              <a:lnSpc>
                <a:spcPct val="80000"/>
              </a:lnSpc>
            </a:pPr>
            <a:r>
              <a:rPr lang="en-US" altLang="x-none"/>
              <a:t>Entrants are clever, too. They know that even a rational </a:t>
            </a:r>
            <a:r>
              <a:rPr lang="en-US" altLang="x-none" b="1"/>
              <a:t>I</a:t>
            </a:r>
            <a:r>
              <a:rPr lang="en-US" altLang="x-none"/>
              <a:t> would act crazy. So they cannot see from </a:t>
            </a:r>
            <a:r>
              <a:rPr lang="en-US" altLang="x-none" b="1"/>
              <a:t>I</a:t>
            </a:r>
            <a:r>
              <a:rPr lang="en-US" altLang="en-US"/>
              <a:t>’</a:t>
            </a:r>
            <a:r>
              <a:rPr lang="en-US" altLang="ja-JP"/>
              <a:t>s fighting whether he is really crazy or not.</a:t>
            </a:r>
          </a:p>
          <a:p>
            <a:pPr eaLnBrk="1" hangingPunct="1">
              <a:lnSpc>
                <a:spcPct val="80000"/>
              </a:lnSpc>
            </a:pPr>
            <a:endParaRPr lang="en-US" altLang="x-none"/>
          </a:p>
        </p:txBody>
      </p:sp>
      <p:cxnSp>
        <p:nvCxnSpPr>
          <p:cNvPr id="62477" name="Straight Connector 79"/>
          <p:cNvCxnSpPr>
            <a:cxnSpLocks noChangeShapeType="1"/>
            <a:stCxn id="62494" idx="1"/>
          </p:cNvCxnSpPr>
          <p:nvPr/>
        </p:nvCxnSpPr>
        <p:spPr bwMode="auto">
          <a:xfrm rot="10800000" flipV="1">
            <a:off x="7086600" y="1192213"/>
            <a:ext cx="695325" cy="1555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62478" name="Straight Connector 84"/>
          <p:cNvCxnSpPr>
            <a:cxnSpLocks noChangeShapeType="1"/>
          </p:cNvCxnSpPr>
          <p:nvPr/>
        </p:nvCxnSpPr>
        <p:spPr bwMode="auto">
          <a:xfrm rot="10800000">
            <a:off x="6096000" y="5899150"/>
            <a:ext cx="1752600" cy="635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62479" name="Straight Connector 128"/>
          <p:cNvCxnSpPr>
            <a:cxnSpLocks noChangeShapeType="1"/>
          </p:cNvCxnSpPr>
          <p:nvPr/>
        </p:nvCxnSpPr>
        <p:spPr bwMode="auto">
          <a:xfrm rot="5400000">
            <a:off x="6706394" y="35044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cxnSp>
        <p:nvCxnSpPr>
          <p:cNvPr id="62480" name="Straight Connector 128"/>
          <p:cNvCxnSpPr>
            <a:cxnSpLocks noChangeShapeType="1"/>
          </p:cNvCxnSpPr>
          <p:nvPr/>
        </p:nvCxnSpPr>
        <p:spPr bwMode="auto">
          <a:xfrm rot="5400000">
            <a:off x="6706394" y="61714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sp>
        <p:nvSpPr>
          <p:cNvPr id="62481" name="TextBox 87"/>
          <p:cNvSpPr txBox="1">
            <a:spLocks noChangeArrowheads="1"/>
          </p:cNvSpPr>
          <p:nvPr/>
        </p:nvSpPr>
        <p:spPr bwMode="auto">
          <a:xfrm>
            <a:off x="6553200" y="6011863"/>
            <a:ext cx="685800"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4400" b="1"/>
              <a:t>…</a:t>
            </a:r>
          </a:p>
        </p:txBody>
      </p:sp>
    </p:spTree>
    <p:extLst>
      <p:ext uri="{BB962C8B-B14F-4D97-AF65-F5344CB8AC3E}">
        <p14:creationId xmlns:p14="http://schemas.microsoft.com/office/powerpoint/2010/main" val="2027484142"/>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Beliefs, Imitation and Reputation</a:t>
            </a:r>
          </a:p>
        </p:txBody>
      </p:sp>
      <p:grpSp>
        <p:nvGrpSpPr>
          <p:cNvPr id="64514" name="Group 120"/>
          <p:cNvGrpSpPr>
            <a:grpSpLocks/>
          </p:cNvGrpSpPr>
          <p:nvPr/>
        </p:nvGrpSpPr>
        <p:grpSpPr bwMode="auto">
          <a:xfrm>
            <a:off x="5715000" y="2303463"/>
            <a:ext cx="3657600" cy="1125537"/>
            <a:chOff x="1447800" y="2303556"/>
            <a:chExt cx="3657600" cy="1125444"/>
          </a:xfrm>
        </p:grpSpPr>
        <p:sp>
          <p:nvSpPr>
            <p:cNvPr id="64566"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64567"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64568" name="Straight Connector 7"/>
            <p:cNvCxnSpPr>
              <a:cxnSpLocks noChangeShapeType="1"/>
              <a:stCxn id="64566" idx="7"/>
              <a:endCxn id="64567"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4569" name="Straight Connector 9"/>
            <p:cNvCxnSpPr>
              <a:cxnSpLocks noChangeShapeType="1"/>
              <a:stCxn id="64566" idx="5"/>
              <a:endCxn id="64576"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4570" name="Straight Connector 11"/>
            <p:cNvCxnSpPr>
              <a:cxnSpLocks noChangeShapeType="1"/>
              <a:stCxn id="64567" idx="7"/>
              <a:endCxn id="64578" idx="1"/>
            </p:cNvCxnSpPr>
            <p:nvPr/>
          </p:nvCxnSpPr>
          <p:spPr bwMode="auto">
            <a:xfrm rot="5400000" flipH="1" flipV="1">
              <a:off x="3145966" y="21679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4571" name="Straight Connector 13"/>
            <p:cNvCxnSpPr>
              <a:cxnSpLocks noChangeShapeType="1"/>
              <a:stCxn id="64567" idx="5"/>
              <a:endCxn id="64577"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64572"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64573"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64574"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64575"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64576"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5, …, +25) </a:t>
              </a:r>
            </a:p>
          </p:txBody>
        </p:sp>
        <p:sp>
          <p:nvSpPr>
            <p:cNvPr id="64577"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10, …, +10) </a:t>
              </a:r>
            </a:p>
          </p:txBody>
        </p:sp>
        <p:sp>
          <p:nvSpPr>
            <p:cNvPr id="64578" name="TextBox 24"/>
            <p:cNvSpPr txBox="1">
              <a:spLocks noChangeArrowheads="1"/>
            </p:cNvSpPr>
            <p:nvPr/>
          </p:nvSpPr>
          <p:spPr bwMode="auto">
            <a:xfrm>
              <a:off x="3590264" y="23159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0 , …, +0) </a:t>
              </a:r>
            </a:p>
          </p:txBody>
        </p:sp>
      </p:grpSp>
      <p:grpSp>
        <p:nvGrpSpPr>
          <p:cNvPr id="64515" name="Group 121"/>
          <p:cNvGrpSpPr>
            <a:grpSpLocks/>
          </p:cNvGrpSpPr>
          <p:nvPr/>
        </p:nvGrpSpPr>
        <p:grpSpPr bwMode="auto">
          <a:xfrm>
            <a:off x="5715000" y="3657600"/>
            <a:ext cx="3657600" cy="1125538"/>
            <a:chOff x="3352800" y="4056156"/>
            <a:chExt cx="3657600" cy="1125444"/>
          </a:xfrm>
        </p:grpSpPr>
        <p:sp>
          <p:nvSpPr>
            <p:cNvPr id="64553" name="Oval 93"/>
            <p:cNvSpPr>
              <a:spLocks noChangeArrowheads="1"/>
            </p:cNvSpPr>
            <p:nvPr/>
          </p:nvSpPr>
          <p:spPr bwMode="auto">
            <a:xfrm>
              <a:off x="3352800" y="45382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000" b="1"/>
                <a:t>E</a:t>
              </a:r>
              <a:r>
                <a:rPr lang="en-US" altLang="x-none" sz="2000" b="1" baseline="-25000"/>
                <a:t>9</a:t>
              </a:r>
            </a:p>
          </p:txBody>
        </p:sp>
        <p:sp>
          <p:nvSpPr>
            <p:cNvPr id="64554" name="Oval 94"/>
            <p:cNvSpPr>
              <a:spLocks noChangeArrowheads="1"/>
            </p:cNvSpPr>
            <p:nvPr/>
          </p:nvSpPr>
          <p:spPr bwMode="auto">
            <a:xfrm>
              <a:off x="4343400" y="42971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64555" name="Straight Connector 7"/>
            <p:cNvCxnSpPr>
              <a:cxnSpLocks noChangeShapeType="1"/>
              <a:stCxn id="64553" idx="7"/>
              <a:endCxn id="64554" idx="2"/>
            </p:cNvCxnSpPr>
            <p:nvPr/>
          </p:nvCxnSpPr>
          <p:spPr bwMode="auto">
            <a:xfrm rot="5400000" flipH="1" flipV="1">
              <a:off x="4004691" y="42664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4556" name="Straight Connector 9"/>
            <p:cNvCxnSpPr>
              <a:cxnSpLocks noChangeShapeType="1"/>
              <a:stCxn id="64553" idx="5"/>
              <a:endCxn id="64563" idx="1"/>
            </p:cNvCxnSpPr>
            <p:nvPr/>
          </p:nvCxnSpPr>
          <p:spPr bwMode="auto">
            <a:xfrm rot="16200000" flipH="1">
              <a:off x="4572806" y="40987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4557" name="Straight Connector 11"/>
            <p:cNvCxnSpPr>
              <a:cxnSpLocks noChangeShapeType="1"/>
              <a:stCxn id="64554" idx="7"/>
              <a:endCxn id="64565" idx="1"/>
            </p:cNvCxnSpPr>
            <p:nvPr/>
          </p:nvCxnSpPr>
          <p:spPr bwMode="auto">
            <a:xfrm rot="5400000" flipH="1" flipV="1">
              <a:off x="5050966" y="39205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4558" name="Straight Connector 13"/>
            <p:cNvCxnSpPr>
              <a:cxnSpLocks noChangeShapeType="1"/>
              <a:stCxn id="64554" idx="5"/>
              <a:endCxn id="64564" idx="1"/>
            </p:cNvCxnSpPr>
            <p:nvPr/>
          </p:nvCxnSpPr>
          <p:spPr bwMode="auto">
            <a:xfrm rot="5400000" flipH="1" flipV="1">
              <a:off x="5090540" y="43168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64559" name="TextBox 22"/>
            <p:cNvSpPr txBox="1">
              <a:spLocks noChangeArrowheads="1"/>
            </p:cNvSpPr>
            <p:nvPr/>
          </p:nvSpPr>
          <p:spPr bwMode="auto">
            <a:xfrm>
              <a:off x="3581400" y="42759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64560" name="TextBox 23"/>
            <p:cNvSpPr txBox="1">
              <a:spLocks noChangeArrowheads="1"/>
            </p:cNvSpPr>
            <p:nvPr/>
          </p:nvSpPr>
          <p:spPr bwMode="auto">
            <a:xfrm>
              <a:off x="3756835" y="46817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64561" name="TextBox 24"/>
            <p:cNvSpPr txBox="1">
              <a:spLocks noChangeArrowheads="1"/>
            </p:cNvSpPr>
            <p:nvPr/>
          </p:nvSpPr>
          <p:spPr bwMode="auto">
            <a:xfrm>
              <a:off x="4540101" y="40561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64562" name="TextBox 25"/>
            <p:cNvSpPr txBox="1">
              <a:spLocks noChangeArrowheads="1"/>
            </p:cNvSpPr>
            <p:nvPr/>
          </p:nvSpPr>
          <p:spPr bwMode="auto">
            <a:xfrm>
              <a:off x="4758068" y="43963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64563" name="TextBox 24"/>
            <p:cNvSpPr txBox="1">
              <a:spLocks noChangeArrowheads="1"/>
            </p:cNvSpPr>
            <p:nvPr/>
          </p:nvSpPr>
          <p:spPr bwMode="auto">
            <a:xfrm>
              <a:off x="5486400" y="4843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5 , …, +25) </a:t>
              </a:r>
            </a:p>
          </p:txBody>
        </p:sp>
        <p:sp>
          <p:nvSpPr>
            <p:cNvPr id="64564" name="TextBox 24"/>
            <p:cNvSpPr txBox="1">
              <a:spLocks noChangeArrowheads="1"/>
            </p:cNvSpPr>
            <p:nvPr/>
          </p:nvSpPr>
          <p:spPr bwMode="auto">
            <a:xfrm>
              <a:off x="5465134" y="45044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10, …, +10) </a:t>
              </a:r>
            </a:p>
          </p:txBody>
        </p:sp>
        <p:sp>
          <p:nvSpPr>
            <p:cNvPr id="64565" name="TextBox 24"/>
            <p:cNvSpPr txBox="1">
              <a:spLocks noChangeArrowheads="1"/>
            </p:cNvSpPr>
            <p:nvPr/>
          </p:nvSpPr>
          <p:spPr bwMode="auto">
            <a:xfrm>
              <a:off x="5495264" y="4068558"/>
              <a:ext cx="14389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0 , …, +0) </a:t>
              </a:r>
            </a:p>
          </p:txBody>
        </p:sp>
      </p:grpSp>
      <p:grpSp>
        <p:nvGrpSpPr>
          <p:cNvPr id="64516" name="Group 122"/>
          <p:cNvGrpSpPr>
            <a:grpSpLocks/>
          </p:cNvGrpSpPr>
          <p:nvPr/>
        </p:nvGrpSpPr>
        <p:grpSpPr bwMode="auto">
          <a:xfrm>
            <a:off x="5715000" y="4970463"/>
            <a:ext cx="3581400" cy="1125537"/>
            <a:chOff x="5334000" y="5427756"/>
            <a:chExt cx="3581400" cy="1125444"/>
          </a:xfrm>
        </p:grpSpPr>
        <p:sp>
          <p:nvSpPr>
            <p:cNvPr id="64540" name="Oval 106"/>
            <p:cNvSpPr>
              <a:spLocks noChangeArrowheads="1"/>
            </p:cNvSpPr>
            <p:nvPr/>
          </p:nvSpPr>
          <p:spPr bwMode="auto">
            <a:xfrm>
              <a:off x="5334000" y="59098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000" b="1"/>
                <a:t>E</a:t>
              </a:r>
              <a:r>
                <a:rPr lang="en-US" altLang="x-none" sz="2000" b="1" baseline="-25000"/>
                <a:t>10</a:t>
              </a:r>
            </a:p>
          </p:txBody>
        </p:sp>
        <p:sp>
          <p:nvSpPr>
            <p:cNvPr id="64541" name="Oval 107"/>
            <p:cNvSpPr>
              <a:spLocks noChangeArrowheads="1"/>
            </p:cNvSpPr>
            <p:nvPr/>
          </p:nvSpPr>
          <p:spPr bwMode="auto">
            <a:xfrm>
              <a:off x="6324600" y="56687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64542" name="Straight Connector 7"/>
            <p:cNvCxnSpPr>
              <a:cxnSpLocks noChangeShapeType="1"/>
              <a:stCxn id="64540" idx="7"/>
              <a:endCxn id="64541" idx="2"/>
            </p:cNvCxnSpPr>
            <p:nvPr/>
          </p:nvCxnSpPr>
          <p:spPr bwMode="auto">
            <a:xfrm rot="5400000" flipH="1" flipV="1">
              <a:off x="5985891" y="56380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4543" name="Straight Connector 9"/>
            <p:cNvCxnSpPr>
              <a:cxnSpLocks noChangeShapeType="1"/>
              <a:stCxn id="64540" idx="5"/>
              <a:endCxn id="64550" idx="1"/>
            </p:cNvCxnSpPr>
            <p:nvPr/>
          </p:nvCxnSpPr>
          <p:spPr bwMode="auto">
            <a:xfrm rot="16200000" flipH="1">
              <a:off x="6554006" y="54703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4544" name="Straight Connector 11"/>
            <p:cNvCxnSpPr>
              <a:cxnSpLocks noChangeShapeType="1"/>
              <a:stCxn id="64541" idx="7"/>
              <a:endCxn id="64552" idx="1"/>
            </p:cNvCxnSpPr>
            <p:nvPr/>
          </p:nvCxnSpPr>
          <p:spPr bwMode="auto">
            <a:xfrm rot="5400000" flipH="1" flipV="1">
              <a:off x="7032166" y="52921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4545" name="Straight Connector 13"/>
            <p:cNvCxnSpPr>
              <a:cxnSpLocks noChangeShapeType="1"/>
              <a:stCxn id="64541" idx="5"/>
              <a:endCxn id="64551" idx="1"/>
            </p:cNvCxnSpPr>
            <p:nvPr/>
          </p:nvCxnSpPr>
          <p:spPr bwMode="auto">
            <a:xfrm rot="5400000" flipH="1" flipV="1">
              <a:off x="7071740" y="56884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64546" name="TextBox 22"/>
            <p:cNvSpPr txBox="1">
              <a:spLocks noChangeArrowheads="1"/>
            </p:cNvSpPr>
            <p:nvPr/>
          </p:nvSpPr>
          <p:spPr bwMode="auto">
            <a:xfrm>
              <a:off x="5562600" y="56475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64547" name="TextBox 23"/>
            <p:cNvSpPr txBox="1">
              <a:spLocks noChangeArrowheads="1"/>
            </p:cNvSpPr>
            <p:nvPr/>
          </p:nvSpPr>
          <p:spPr bwMode="auto">
            <a:xfrm>
              <a:off x="5738035" y="60533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64548" name="TextBox 24"/>
            <p:cNvSpPr txBox="1">
              <a:spLocks noChangeArrowheads="1"/>
            </p:cNvSpPr>
            <p:nvPr/>
          </p:nvSpPr>
          <p:spPr bwMode="auto">
            <a:xfrm>
              <a:off x="6521301" y="54277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64549" name="TextBox 25"/>
            <p:cNvSpPr txBox="1">
              <a:spLocks noChangeArrowheads="1"/>
            </p:cNvSpPr>
            <p:nvPr/>
          </p:nvSpPr>
          <p:spPr bwMode="auto">
            <a:xfrm>
              <a:off x="6739268" y="57679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64550" name="TextBox 24"/>
            <p:cNvSpPr txBox="1">
              <a:spLocks noChangeArrowheads="1"/>
            </p:cNvSpPr>
            <p:nvPr/>
          </p:nvSpPr>
          <p:spPr bwMode="auto">
            <a:xfrm>
              <a:off x="7467600" y="62146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 5, +25) </a:t>
              </a:r>
            </a:p>
          </p:txBody>
        </p:sp>
        <p:sp>
          <p:nvSpPr>
            <p:cNvPr id="64551" name="TextBox 24"/>
            <p:cNvSpPr txBox="1">
              <a:spLocks noChangeArrowheads="1"/>
            </p:cNvSpPr>
            <p:nvPr/>
          </p:nvSpPr>
          <p:spPr bwMode="auto">
            <a:xfrm>
              <a:off x="7446334" y="5876092"/>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 10, +10) </a:t>
              </a:r>
            </a:p>
          </p:txBody>
        </p:sp>
        <p:sp>
          <p:nvSpPr>
            <p:cNvPr id="64552" name="TextBox 24"/>
            <p:cNvSpPr txBox="1">
              <a:spLocks noChangeArrowheads="1"/>
            </p:cNvSpPr>
            <p:nvPr/>
          </p:nvSpPr>
          <p:spPr bwMode="auto">
            <a:xfrm>
              <a:off x="7476464" y="54401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 0, +0) </a:t>
              </a:r>
            </a:p>
          </p:txBody>
        </p:sp>
      </p:grpSp>
      <p:cxnSp>
        <p:nvCxnSpPr>
          <p:cNvPr id="64517" name="Straight Connector 127"/>
          <p:cNvCxnSpPr>
            <a:cxnSpLocks noChangeShapeType="1"/>
          </p:cNvCxnSpPr>
          <p:nvPr/>
        </p:nvCxnSpPr>
        <p:spPr bwMode="auto">
          <a:xfrm rot="5400000">
            <a:off x="6668294" y="2170906"/>
            <a:ext cx="3810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cxnSp>
        <p:nvCxnSpPr>
          <p:cNvPr id="64518" name="Straight Connector 128"/>
          <p:cNvCxnSpPr>
            <a:cxnSpLocks noChangeShapeType="1"/>
          </p:cNvCxnSpPr>
          <p:nvPr/>
        </p:nvCxnSpPr>
        <p:spPr bwMode="auto">
          <a:xfrm rot="5400000">
            <a:off x="6706394" y="48760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grpSp>
        <p:nvGrpSpPr>
          <p:cNvPr id="64519" name="Group 119"/>
          <p:cNvGrpSpPr>
            <a:grpSpLocks/>
          </p:cNvGrpSpPr>
          <p:nvPr/>
        </p:nvGrpSpPr>
        <p:grpSpPr bwMode="auto">
          <a:xfrm>
            <a:off x="5638800" y="1011238"/>
            <a:ext cx="3581400" cy="1125537"/>
            <a:chOff x="304800" y="965710"/>
            <a:chExt cx="3581400" cy="1125444"/>
          </a:xfrm>
        </p:grpSpPr>
        <p:sp>
          <p:nvSpPr>
            <p:cNvPr id="64527"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64528"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64529" name="Straight Connector 7"/>
            <p:cNvCxnSpPr>
              <a:cxnSpLocks noChangeShapeType="1"/>
              <a:stCxn id="64527" idx="7"/>
              <a:endCxn id="64528"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4530" name="Straight Connector 9"/>
            <p:cNvCxnSpPr>
              <a:cxnSpLocks noChangeShapeType="1"/>
              <a:stCxn id="64527" idx="5"/>
              <a:endCxn id="64537" idx="1"/>
            </p:cNvCxnSpPr>
            <p:nvPr/>
          </p:nvCxnSpPr>
          <p:spPr bwMode="auto">
            <a:xfrm rot="16200000" flipH="1">
              <a:off x="1524806" y="1008283"/>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4531" name="Straight Connector 11"/>
            <p:cNvCxnSpPr>
              <a:cxnSpLocks noChangeShapeType="1"/>
              <a:stCxn id="64528" idx="7"/>
              <a:endCxn id="64539" idx="1"/>
            </p:cNvCxnSpPr>
            <p:nvPr/>
          </p:nvCxnSpPr>
          <p:spPr bwMode="auto">
            <a:xfrm rot="5400000" flipH="1" flipV="1">
              <a:off x="2002966" y="830068"/>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4532" name="Straight Connector 13"/>
            <p:cNvCxnSpPr>
              <a:cxnSpLocks noChangeShapeType="1"/>
              <a:stCxn id="64528" idx="5"/>
              <a:endCxn id="64538" idx="1"/>
            </p:cNvCxnSpPr>
            <p:nvPr/>
          </p:nvCxnSpPr>
          <p:spPr bwMode="auto">
            <a:xfrm rot="5400000" flipH="1" flipV="1">
              <a:off x="2042540" y="1226427"/>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64533"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64534"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64535"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64536" name="TextBox 25"/>
            <p:cNvSpPr txBox="1">
              <a:spLocks noChangeArrowheads="1"/>
            </p:cNvSpPr>
            <p:nvPr/>
          </p:nvSpPr>
          <p:spPr bwMode="auto">
            <a:xfrm>
              <a:off x="1710068" y="1305947"/>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64537" name="TextBox 24"/>
            <p:cNvSpPr txBox="1">
              <a:spLocks noChangeArrowheads="1"/>
            </p:cNvSpPr>
            <p:nvPr/>
          </p:nvSpPr>
          <p:spPr bwMode="auto">
            <a:xfrm>
              <a:off x="2438400" y="1752600"/>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 …, +25) </a:t>
              </a:r>
            </a:p>
          </p:txBody>
        </p:sp>
        <p:sp>
          <p:nvSpPr>
            <p:cNvPr id="64538" name="TextBox 24"/>
            <p:cNvSpPr txBox="1">
              <a:spLocks noChangeArrowheads="1"/>
            </p:cNvSpPr>
            <p:nvPr/>
          </p:nvSpPr>
          <p:spPr bwMode="auto">
            <a:xfrm>
              <a:off x="2417134" y="1414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 …, +10) </a:t>
              </a:r>
            </a:p>
          </p:txBody>
        </p:sp>
        <p:sp>
          <p:nvSpPr>
            <p:cNvPr id="64539" name="TextBox 24"/>
            <p:cNvSpPr txBox="1">
              <a:spLocks noChangeArrowheads="1"/>
            </p:cNvSpPr>
            <p:nvPr/>
          </p:nvSpPr>
          <p:spPr bwMode="auto">
            <a:xfrm>
              <a:off x="2447264" y="978112"/>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 …, +0) </a:t>
              </a:r>
            </a:p>
          </p:txBody>
        </p:sp>
      </p:grpSp>
      <p:sp>
        <p:nvSpPr>
          <p:cNvPr id="75" name="Rectangle 3"/>
          <p:cNvSpPr txBox="1">
            <a:spLocks noChangeArrowheads="1"/>
          </p:cNvSpPr>
          <p:nvPr/>
        </p:nvSpPr>
        <p:spPr bwMode="auto">
          <a:xfrm>
            <a:off x="0" y="1066800"/>
            <a:ext cx="58674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lnSpc>
                <a:spcPct val="80000"/>
              </a:lnSpc>
            </a:pPr>
            <a:r>
              <a:rPr lang="en-US" altLang="x-none"/>
              <a:t>Thus, entrants </a:t>
            </a:r>
            <a:r>
              <a:rPr lang="en-US" altLang="x-none" b="1"/>
              <a:t>don</a:t>
            </a:r>
            <a:r>
              <a:rPr lang="en-US" altLang="en-US" b="1"/>
              <a:t>’</a:t>
            </a:r>
            <a:r>
              <a:rPr lang="en-US" altLang="ja-JP" b="1"/>
              <a:t>t update their beliefs</a:t>
            </a:r>
            <a:r>
              <a:rPr lang="en-US" altLang="ja-JP"/>
              <a:t>. But they would immediately </a:t>
            </a:r>
            <a:r>
              <a:rPr lang="en-US" altLang="ja-JP" b="1"/>
              <a:t>conclude from “not fighting” </a:t>
            </a:r>
            <a:r>
              <a:rPr lang="en-US" altLang="ja-JP"/>
              <a:t>that </a:t>
            </a:r>
            <a:r>
              <a:rPr lang="en-US" altLang="ja-JP" b="1"/>
              <a:t>I </a:t>
            </a:r>
            <a:r>
              <a:rPr lang="en-US" altLang="ja-JP"/>
              <a:t>is </a:t>
            </a:r>
            <a:r>
              <a:rPr lang="en-US" altLang="ja-JP" b="1"/>
              <a:t>not crazy</a:t>
            </a:r>
            <a:r>
              <a:rPr lang="en-US" altLang="ja-JP"/>
              <a:t>, so everybody thereafter would definitely enter.</a:t>
            </a:r>
          </a:p>
          <a:p>
            <a:pPr eaLnBrk="1" hangingPunct="1">
              <a:lnSpc>
                <a:spcPct val="80000"/>
              </a:lnSpc>
            </a:pPr>
            <a:r>
              <a:rPr lang="en-US" altLang="x-none"/>
              <a:t>However, this in turn gives a sane </a:t>
            </a:r>
            <a:r>
              <a:rPr lang="en-US" altLang="x-none" b="1"/>
              <a:t>I</a:t>
            </a:r>
            <a:r>
              <a:rPr lang="en-US" altLang="x-none"/>
              <a:t> strong incentives to fight and so </a:t>
            </a:r>
            <a:r>
              <a:rPr lang="en-US" altLang="x-none" b="1"/>
              <a:t>not to reveal </a:t>
            </a:r>
            <a:r>
              <a:rPr lang="en-US" altLang="x-none"/>
              <a:t>that he is sane.</a:t>
            </a:r>
          </a:p>
          <a:p>
            <a:pPr eaLnBrk="1" hangingPunct="1">
              <a:lnSpc>
                <a:spcPct val="80000"/>
              </a:lnSpc>
            </a:pPr>
            <a:r>
              <a:rPr lang="en-US" altLang="x-none"/>
              <a:t>So </a:t>
            </a:r>
            <a:r>
              <a:rPr lang="en-US" altLang="x-none" b="1"/>
              <a:t>E</a:t>
            </a:r>
            <a:r>
              <a:rPr lang="en-US" altLang="x-none"/>
              <a:t>s should </a:t>
            </a:r>
            <a:r>
              <a:rPr lang="en-US" altLang="x-none" b="1"/>
              <a:t>better not enter </a:t>
            </a:r>
            <a:r>
              <a:rPr lang="en-US" altLang="x-none"/>
              <a:t>as </a:t>
            </a:r>
            <a:r>
              <a:rPr lang="en-US" altLang="x-none" b="1"/>
              <a:t>I</a:t>
            </a:r>
            <a:r>
              <a:rPr lang="en-US" altLang="x-none"/>
              <a:t> has strong incentives to fight.</a:t>
            </a:r>
          </a:p>
          <a:p>
            <a:pPr eaLnBrk="1" hangingPunct="1">
              <a:lnSpc>
                <a:spcPct val="80000"/>
              </a:lnSpc>
            </a:pPr>
            <a:r>
              <a:rPr lang="en-US" altLang="x-none"/>
              <a:t>On the other hand, even if </a:t>
            </a:r>
            <a:r>
              <a:rPr lang="en-US" altLang="x-none" b="1"/>
              <a:t>I</a:t>
            </a:r>
            <a:r>
              <a:rPr lang="en-US" altLang="x-none"/>
              <a:t> fights every potential entry, the </a:t>
            </a:r>
            <a:r>
              <a:rPr lang="en-US" altLang="x-none" b="1"/>
              <a:t>very last E</a:t>
            </a:r>
            <a:r>
              <a:rPr lang="en-US" altLang="x-none"/>
              <a:t> has still the belief that he is crazy with only 1%, so </a:t>
            </a:r>
            <a:r>
              <a:rPr lang="en-US" altLang="x-none" b="1"/>
              <a:t>will enter</a:t>
            </a:r>
            <a:r>
              <a:rPr lang="en-US" altLang="x-none"/>
              <a:t>.</a:t>
            </a:r>
          </a:p>
          <a:p>
            <a:pPr eaLnBrk="1" hangingPunct="1">
              <a:lnSpc>
                <a:spcPct val="80000"/>
              </a:lnSpc>
            </a:pPr>
            <a:r>
              <a:rPr lang="en-US" altLang="x-none"/>
              <a:t>What should the second-to-last do?</a:t>
            </a:r>
          </a:p>
          <a:p>
            <a:pPr eaLnBrk="1" hangingPunct="1">
              <a:lnSpc>
                <a:spcPct val="80000"/>
              </a:lnSpc>
            </a:pPr>
            <a:endParaRPr lang="en-US" altLang="x-none"/>
          </a:p>
        </p:txBody>
      </p:sp>
      <p:cxnSp>
        <p:nvCxnSpPr>
          <p:cNvPr id="85" name="Straight Connector 84"/>
          <p:cNvCxnSpPr>
            <a:cxnSpLocks noChangeShapeType="1"/>
          </p:cNvCxnSpPr>
          <p:nvPr/>
        </p:nvCxnSpPr>
        <p:spPr bwMode="auto">
          <a:xfrm rot="10800000" flipV="1">
            <a:off x="6172200" y="5486400"/>
            <a:ext cx="533400" cy="762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64522" name="Straight Connector 128"/>
          <p:cNvCxnSpPr>
            <a:cxnSpLocks noChangeShapeType="1"/>
          </p:cNvCxnSpPr>
          <p:nvPr/>
        </p:nvCxnSpPr>
        <p:spPr bwMode="auto">
          <a:xfrm rot="5400000">
            <a:off x="6706394" y="35044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cxnSp>
        <p:nvCxnSpPr>
          <p:cNvPr id="64523" name="Straight Connector 128"/>
          <p:cNvCxnSpPr>
            <a:cxnSpLocks noChangeShapeType="1"/>
          </p:cNvCxnSpPr>
          <p:nvPr/>
        </p:nvCxnSpPr>
        <p:spPr bwMode="auto">
          <a:xfrm rot="5400000">
            <a:off x="6858794" y="35044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cxnSp>
        <p:nvCxnSpPr>
          <p:cNvPr id="73" name="Straight Connector 72"/>
          <p:cNvCxnSpPr>
            <a:cxnSpLocks noChangeShapeType="1"/>
          </p:cNvCxnSpPr>
          <p:nvPr/>
        </p:nvCxnSpPr>
        <p:spPr bwMode="auto">
          <a:xfrm rot="10800000">
            <a:off x="6019800" y="1925638"/>
            <a:ext cx="1752600" cy="65087"/>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74" name="Straight Connector 73"/>
          <p:cNvCxnSpPr>
            <a:cxnSpLocks noChangeShapeType="1"/>
          </p:cNvCxnSpPr>
          <p:nvPr/>
        </p:nvCxnSpPr>
        <p:spPr bwMode="auto">
          <a:xfrm rot="10800000">
            <a:off x="6096000" y="3232150"/>
            <a:ext cx="1752600" cy="635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sp>
        <p:nvSpPr>
          <p:cNvPr id="76" name="TextBox 75"/>
          <p:cNvSpPr txBox="1"/>
          <p:nvPr/>
        </p:nvSpPr>
        <p:spPr>
          <a:xfrm>
            <a:off x="6248400" y="3962400"/>
            <a:ext cx="457200" cy="769938"/>
          </a:xfrm>
          <a:prstGeom prst="rect">
            <a:avLst/>
          </a:prstGeom>
          <a:noFill/>
        </p:spPr>
        <p:txBody>
          <a:bodyPr>
            <a:spAutoFit/>
          </a:bodyPr>
          <a:lstStyle/>
          <a:p>
            <a:pPr>
              <a:defRPr/>
            </a:pPr>
            <a:r>
              <a:rPr lang="en-US" sz="4400" b="1" dirty="0">
                <a:solidFill>
                  <a:schemeClr val="tx2">
                    <a:lumMod val="60000"/>
                    <a:lumOff val="40000"/>
                  </a:schemeClr>
                </a:solidFill>
                <a:latin typeface="Calibri" pitchFamily="34" charset="0"/>
                <a:ea typeface="+mn-ea"/>
              </a:rPr>
              <a:t>?</a:t>
            </a:r>
          </a:p>
        </p:txBody>
      </p:sp>
    </p:spTree>
    <p:extLst>
      <p:ext uri="{BB962C8B-B14F-4D97-AF65-F5344CB8AC3E}">
        <p14:creationId xmlns:p14="http://schemas.microsoft.com/office/powerpoint/2010/main" val="1146810345"/>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5">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5"/>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75">
                                            <p:txEl>
                                              <p:pRg st="4" end="4"/>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Beliefs, Imitation and Reputation</a:t>
            </a:r>
          </a:p>
        </p:txBody>
      </p:sp>
      <p:grpSp>
        <p:nvGrpSpPr>
          <p:cNvPr id="66562" name="Group 120"/>
          <p:cNvGrpSpPr>
            <a:grpSpLocks/>
          </p:cNvGrpSpPr>
          <p:nvPr/>
        </p:nvGrpSpPr>
        <p:grpSpPr bwMode="auto">
          <a:xfrm>
            <a:off x="5715000" y="2303463"/>
            <a:ext cx="3657600" cy="1125537"/>
            <a:chOff x="1447800" y="2303556"/>
            <a:chExt cx="3657600" cy="1125444"/>
          </a:xfrm>
        </p:grpSpPr>
        <p:sp>
          <p:nvSpPr>
            <p:cNvPr id="66619"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66620"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66621" name="Straight Connector 7"/>
            <p:cNvCxnSpPr>
              <a:cxnSpLocks noChangeShapeType="1"/>
              <a:stCxn id="66619" idx="7"/>
              <a:endCxn id="66620"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6622" name="Straight Connector 9"/>
            <p:cNvCxnSpPr>
              <a:cxnSpLocks noChangeShapeType="1"/>
              <a:stCxn id="66619" idx="5"/>
              <a:endCxn id="66629"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6623" name="Straight Connector 11"/>
            <p:cNvCxnSpPr>
              <a:cxnSpLocks noChangeShapeType="1"/>
              <a:stCxn id="66620" idx="7"/>
              <a:endCxn id="66631" idx="1"/>
            </p:cNvCxnSpPr>
            <p:nvPr/>
          </p:nvCxnSpPr>
          <p:spPr bwMode="auto">
            <a:xfrm rot="5400000" flipH="1" flipV="1">
              <a:off x="3145966" y="21679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6624" name="Straight Connector 13"/>
            <p:cNvCxnSpPr>
              <a:cxnSpLocks noChangeShapeType="1"/>
              <a:stCxn id="66620" idx="5"/>
              <a:endCxn id="66630"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66625"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66626"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66627"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66628"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66629"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5, …, +25) </a:t>
              </a:r>
            </a:p>
          </p:txBody>
        </p:sp>
        <p:sp>
          <p:nvSpPr>
            <p:cNvPr id="66630"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10, …, +10) </a:t>
              </a:r>
            </a:p>
          </p:txBody>
        </p:sp>
        <p:sp>
          <p:nvSpPr>
            <p:cNvPr id="66631" name="TextBox 24"/>
            <p:cNvSpPr txBox="1">
              <a:spLocks noChangeArrowheads="1"/>
            </p:cNvSpPr>
            <p:nvPr/>
          </p:nvSpPr>
          <p:spPr bwMode="auto">
            <a:xfrm>
              <a:off x="3590264" y="23159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0 , …, +0) </a:t>
              </a:r>
            </a:p>
          </p:txBody>
        </p:sp>
      </p:grpSp>
      <p:grpSp>
        <p:nvGrpSpPr>
          <p:cNvPr id="66563" name="Group 121"/>
          <p:cNvGrpSpPr>
            <a:grpSpLocks/>
          </p:cNvGrpSpPr>
          <p:nvPr/>
        </p:nvGrpSpPr>
        <p:grpSpPr bwMode="auto">
          <a:xfrm>
            <a:off x="5715000" y="3657600"/>
            <a:ext cx="3657600" cy="1125538"/>
            <a:chOff x="3352800" y="4056156"/>
            <a:chExt cx="3657600" cy="1125444"/>
          </a:xfrm>
        </p:grpSpPr>
        <p:sp>
          <p:nvSpPr>
            <p:cNvPr id="66606" name="Oval 93"/>
            <p:cNvSpPr>
              <a:spLocks noChangeArrowheads="1"/>
            </p:cNvSpPr>
            <p:nvPr/>
          </p:nvSpPr>
          <p:spPr bwMode="auto">
            <a:xfrm>
              <a:off x="3352800" y="45382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000" b="1"/>
                <a:t>E</a:t>
              </a:r>
              <a:r>
                <a:rPr lang="en-US" altLang="x-none" sz="2000" b="1" baseline="-25000"/>
                <a:t>x</a:t>
              </a:r>
            </a:p>
          </p:txBody>
        </p:sp>
        <p:sp>
          <p:nvSpPr>
            <p:cNvPr id="66607" name="Oval 94"/>
            <p:cNvSpPr>
              <a:spLocks noChangeArrowheads="1"/>
            </p:cNvSpPr>
            <p:nvPr/>
          </p:nvSpPr>
          <p:spPr bwMode="auto">
            <a:xfrm>
              <a:off x="4343400" y="42971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66608" name="Straight Connector 7"/>
            <p:cNvCxnSpPr>
              <a:cxnSpLocks noChangeShapeType="1"/>
              <a:stCxn id="66606" idx="7"/>
              <a:endCxn id="66607" idx="2"/>
            </p:cNvCxnSpPr>
            <p:nvPr/>
          </p:nvCxnSpPr>
          <p:spPr bwMode="auto">
            <a:xfrm rot="5400000" flipH="1" flipV="1">
              <a:off x="4004691" y="42664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6609" name="Straight Connector 9"/>
            <p:cNvCxnSpPr>
              <a:cxnSpLocks noChangeShapeType="1"/>
              <a:stCxn id="66606" idx="5"/>
              <a:endCxn id="66616" idx="1"/>
            </p:cNvCxnSpPr>
            <p:nvPr/>
          </p:nvCxnSpPr>
          <p:spPr bwMode="auto">
            <a:xfrm rot="16200000" flipH="1">
              <a:off x="4572806" y="40987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6610" name="Straight Connector 11"/>
            <p:cNvCxnSpPr>
              <a:cxnSpLocks noChangeShapeType="1"/>
              <a:stCxn id="66607" idx="7"/>
              <a:endCxn id="66618" idx="1"/>
            </p:cNvCxnSpPr>
            <p:nvPr/>
          </p:nvCxnSpPr>
          <p:spPr bwMode="auto">
            <a:xfrm rot="5400000" flipH="1" flipV="1">
              <a:off x="5050966" y="39205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6611" name="Straight Connector 13"/>
            <p:cNvCxnSpPr>
              <a:cxnSpLocks noChangeShapeType="1"/>
              <a:stCxn id="66607" idx="5"/>
              <a:endCxn id="66617" idx="1"/>
            </p:cNvCxnSpPr>
            <p:nvPr/>
          </p:nvCxnSpPr>
          <p:spPr bwMode="auto">
            <a:xfrm rot="5400000" flipH="1" flipV="1">
              <a:off x="5090540" y="43168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66612" name="TextBox 22"/>
            <p:cNvSpPr txBox="1">
              <a:spLocks noChangeArrowheads="1"/>
            </p:cNvSpPr>
            <p:nvPr/>
          </p:nvSpPr>
          <p:spPr bwMode="auto">
            <a:xfrm>
              <a:off x="3581400" y="42759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66613" name="TextBox 23"/>
            <p:cNvSpPr txBox="1">
              <a:spLocks noChangeArrowheads="1"/>
            </p:cNvSpPr>
            <p:nvPr/>
          </p:nvSpPr>
          <p:spPr bwMode="auto">
            <a:xfrm>
              <a:off x="3756835" y="46817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66614" name="TextBox 24"/>
            <p:cNvSpPr txBox="1">
              <a:spLocks noChangeArrowheads="1"/>
            </p:cNvSpPr>
            <p:nvPr/>
          </p:nvSpPr>
          <p:spPr bwMode="auto">
            <a:xfrm>
              <a:off x="4540101" y="40561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66615" name="TextBox 25"/>
            <p:cNvSpPr txBox="1">
              <a:spLocks noChangeArrowheads="1"/>
            </p:cNvSpPr>
            <p:nvPr/>
          </p:nvSpPr>
          <p:spPr bwMode="auto">
            <a:xfrm>
              <a:off x="4758068" y="43963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66616" name="TextBox 24"/>
            <p:cNvSpPr txBox="1">
              <a:spLocks noChangeArrowheads="1"/>
            </p:cNvSpPr>
            <p:nvPr/>
          </p:nvSpPr>
          <p:spPr bwMode="auto">
            <a:xfrm>
              <a:off x="5486400" y="4843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5 , …, +25) </a:t>
              </a:r>
            </a:p>
          </p:txBody>
        </p:sp>
        <p:sp>
          <p:nvSpPr>
            <p:cNvPr id="66617" name="TextBox 24"/>
            <p:cNvSpPr txBox="1">
              <a:spLocks noChangeArrowheads="1"/>
            </p:cNvSpPr>
            <p:nvPr/>
          </p:nvSpPr>
          <p:spPr bwMode="auto">
            <a:xfrm>
              <a:off x="5465134" y="45044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10, …, +10) </a:t>
              </a:r>
            </a:p>
          </p:txBody>
        </p:sp>
        <p:sp>
          <p:nvSpPr>
            <p:cNvPr id="66618" name="TextBox 24"/>
            <p:cNvSpPr txBox="1">
              <a:spLocks noChangeArrowheads="1"/>
            </p:cNvSpPr>
            <p:nvPr/>
          </p:nvSpPr>
          <p:spPr bwMode="auto">
            <a:xfrm>
              <a:off x="5495264" y="4068558"/>
              <a:ext cx="14389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0 , …, +0) </a:t>
              </a:r>
            </a:p>
          </p:txBody>
        </p:sp>
      </p:grpSp>
      <p:grpSp>
        <p:nvGrpSpPr>
          <p:cNvPr id="66564" name="Group 122"/>
          <p:cNvGrpSpPr>
            <a:grpSpLocks/>
          </p:cNvGrpSpPr>
          <p:nvPr/>
        </p:nvGrpSpPr>
        <p:grpSpPr bwMode="auto">
          <a:xfrm>
            <a:off x="5715000" y="4970463"/>
            <a:ext cx="3581400" cy="1125537"/>
            <a:chOff x="5334000" y="5427756"/>
            <a:chExt cx="3581400" cy="1125444"/>
          </a:xfrm>
        </p:grpSpPr>
        <p:sp>
          <p:nvSpPr>
            <p:cNvPr id="66593" name="Oval 106"/>
            <p:cNvSpPr>
              <a:spLocks noChangeArrowheads="1"/>
            </p:cNvSpPr>
            <p:nvPr/>
          </p:nvSpPr>
          <p:spPr bwMode="auto">
            <a:xfrm>
              <a:off x="5334000" y="59098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000" b="1"/>
                <a:t>E</a:t>
              </a:r>
              <a:r>
                <a:rPr lang="en-US" altLang="x-none" sz="2000" b="1" baseline="-25000"/>
                <a:t>10</a:t>
              </a:r>
            </a:p>
          </p:txBody>
        </p:sp>
        <p:sp>
          <p:nvSpPr>
            <p:cNvPr id="66594" name="Oval 107"/>
            <p:cNvSpPr>
              <a:spLocks noChangeArrowheads="1"/>
            </p:cNvSpPr>
            <p:nvPr/>
          </p:nvSpPr>
          <p:spPr bwMode="auto">
            <a:xfrm>
              <a:off x="6324600" y="56687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66595" name="Straight Connector 7"/>
            <p:cNvCxnSpPr>
              <a:cxnSpLocks noChangeShapeType="1"/>
              <a:stCxn id="66593" idx="7"/>
              <a:endCxn id="66594" idx="2"/>
            </p:cNvCxnSpPr>
            <p:nvPr/>
          </p:nvCxnSpPr>
          <p:spPr bwMode="auto">
            <a:xfrm rot="5400000" flipH="1" flipV="1">
              <a:off x="5985891" y="56380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6596" name="Straight Connector 9"/>
            <p:cNvCxnSpPr>
              <a:cxnSpLocks noChangeShapeType="1"/>
              <a:stCxn id="66593" idx="5"/>
              <a:endCxn id="66603" idx="1"/>
            </p:cNvCxnSpPr>
            <p:nvPr/>
          </p:nvCxnSpPr>
          <p:spPr bwMode="auto">
            <a:xfrm rot="16200000" flipH="1">
              <a:off x="6554006" y="54703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6597" name="Straight Connector 11"/>
            <p:cNvCxnSpPr>
              <a:cxnSpLocks noChangeShapeType="1"/>
              <a:stCxn id="66594" idx="7"/>
              <a:endCxn id="66605" idx="1"/>
            </p:cNvCxnSpPr>
            <p:nvPr/>
          </p:nvCxnSpPr>
          <p:spPr bwMode="auto">
            <a:xfrm rot="5400000" flipH="1" flipV="1">
              <a:off x="7032166" y="52921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6598" name="Straight Connector 13"/>
            <p:cNvCxnSpPr>
              <a:cxnSpLocks noChangeShapeType="1"/>
              <a:stCxn id="66594" idx="5"/>
              <a:endCxn id="66604" idx="1"/>
            </p:cNvCxnSpPr>
            <p:nvPr/>
          </p:nvCxnSpPr>
          <p:spPr bwMode="auto">
            <a:xfrm rot="5400000" flipH="1" flipV="1">
              <a:off x="7071740" y="56884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66599" name="TextBox 22"/>
            <p:cNvSpPr txBox="1">
              <a:spLocks noChangeArrowheads="1"/>
            </p:cNvSpPr>
            <p:nvPr/>
          </p:nvSpPr>
          <p:spPr bwMode="auto">
            <a:xfrm>
              <a:off x="5562600" y="56475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66600" name="TextBox 23"/>
            <p:cNvSpPr txBox="1">
              <a:spLocks noChangeArrowheads="1"/>
            </p:cNvSpPr>
            <p:nvPr/>
          </p:nvSpPr>
          <p:spPr bwMode="auto">
            <a:xfrm>
              <a:off x="5738035" y="60533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66601" name="TextBox 24"/>
            <p:cNvSpPr txBox="1">
              <a:spLocks noChangeArrowheads="1"/>
            </p:cNvSpPr>
            <p:nvPr/>
          </p:nvSpPr>
          <p:spPr bwMode="auto">
            <a:xfrm>
              <a:off x="6521301" y="54277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66602" name="TextBox 25"/>
            <p:cNvSpPr txBox="1">
              <a:spLocks noChangeArrowheads="1"/>
            </p:cNvSpPr>
            <p:nvPr/>
          </p:nvSpPr>
          <p:spPr bwMode="auto">
            <a:xfrm>
              <a:off x="6739268" y="57679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66603" name="TextBox 24"/>
            <p:cNvSpPr txBox="1">
              <a:spLocks noChangeArrowheads="1"/>
            </p:cNvSpPr>
            <p:nvPr/>
          </p:nvSpPr>
          <p:spPr bwMode="auto">
            <a:xfrm>
              <a:off x="7467600" y="62146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 5, +25) </a:t>
              </a:r>
            </a:p>
          </p:txBody>
        </p:sp>
        <p:sp>
          <p:nvSpPr>
            <p:cNvPr id="66604" name="TextBox 24"/>
            <p:cNvSpPr txBox="1">
              <a:spLocks noChangeArrowheads="1"/>
            </p:cNvSpPr>
            <p:nvPr/>
          </p:nvSpPr>
          <p:spPr bwMode="auto">
            <a:xfrm>
              <a:off x="7446334" y="5876092"/>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 10, +10) </a:t>
              </a:r>
            </a:p>
          </p:txBody>
        </p:sp>
        <p:sp>
          <p:nvSpPr>
            <p:cNvPr id="66605" name="TextBox 24"/>
            <p:cNvSpPr txBox="1">
              <a:spLocks noChangeArrowheads="1"/>
            </p:cNvSpPr>
            <p:nvPr/>
          </p:nvSpPr>
          <p:spPr bwMode="auto">
            <a:xfrm>
              <a:off x="7476464" y="54401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 0, +0) </a:t>
              </a:r>
            </a:p>
          </p:txBody>
        </p:sp>
      </p:grpSp>
      <p:cxnSp>
        <p:nvCxnSpPr>
          <p:cNvPr id="66565" name="Straight Connector 127"/>
          <p:cNvCxnSpPr>
            <a:cxnSpLocks noChangeShapeType="1"/>
          </p:cNvCxnSpPr>
          <p:nvPr/>
        </p:nvCxnSpPr>
        <p:spPr bwMode="auto">
          <a:xfrm rot="5400000">
            <a:off x="6668294" y="2170906"/>
            <a:ext cx="3810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cxnSp>
        <p:nvCxnSpPr>
          <p:cNvPr id="66566" name="Straight Connector 128"/>
          <p:cNvCxnSpPr>
            <a:cxnSpLocks noChangeShapeType="1"/>
          </p:cNvCxnSpPr>
          <p:nvPr/>
        </p:nvCxnSpPr>
        <p:spPr bwMode="auto">
          <a:xfrm rot="5400000">
            <a:off x="6706394" y="48760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grpSp>
        <p:nvGrpSpPr>
          <p:cNvPr id="66567" name="Group 119"/>
          <p:cNvGrpSpPr>
            <a:grpSpLocks/>
          </p:cNvGrpSpPr>
          <p:nvPr/>
        </p:nvGrpSpPr>
        <p:grpSpPr bwMode="auto">
          <a:xfrm>
            <a:off x="5638800" y="1011238"/>
            <a:ext cx="3581400" cy="1125537"/>
            <a:chOff x="304800" y="965710"/>
            <a:chExt cx="3581400" cy="1125444"/>
          </a:xfrm>
        </p:grpSpPr>
        <p:sp>
          <p:nvSpPr>
            <p:cNvPr id="66580"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66581"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66582" name="Straight Connector 7"/>
            <p:cNvCxnSpPr>
              <a:cxnSpLocks noChangeShapeType="1"/>
              <a:stCxn id="66580" idx="7"/>
              <a:endCxn id="66581"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6583" name="Straight Connector 9"/>
            <p:cNvCxnSpPr>
              <a:cxnSpLocks noChangeShapeType="1"/>
              <a:stCxn id="66580" idx="5"/>
              <a:endCxn id="66590" idx="1"/>
            </p:cNvCxnSpPr>
            <p:nvPr/>
          </p:nvCxnSpPr>
          <p:spPr bwMode="auto">
            <a:xfrm rot="16200000" flipH="1">
              <a:off x="1524806" y="1008283"/>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6584" name="Straight Connector 11"/>
            <p:cNvCxnSpPr>
              <a:cxnSpLocks noChangeShapeType="1"/>
              <a:stCxn id="66581" idx="7"/>
              <a:endCxn id="66592" idx="1"/>
            </p:cNvCxnSpPr>
            <p:nvPr/>
          </p:nvCxnSpPr>
          <p:spPr bwMode="auto">
            <a:xfrm rot="5400000" flipH="1" flipV="1">
              <a:off x="2002966" y="830068"/>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6585" name="Straight Connector 13"/>
            <p:cNvCxnSpPr>
              <a:cxnSpLocks noChangeShapeType="1"/>
              <a:stCxn id="66581" idx="5"/>
              <a:endCxn id="66591" idx="1"/>
            </p:cNvCxnSpPr>
            <p:nvPr/>
          </p:nvCxnSpPr>
          <p:spPr bwMode="auto">
            <a:xfrm rot="5400000" flipH="1" flipV="1">
              <a:off x="2042540" y="1226427"/>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66586"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66587"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66588"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66589" name="TextBox 25"/>
            <p:cNvSpPr txBox="1">
              <a:spLocks noChangeArrowheads="1"/>
            </p:cNvSpPr>
            <p:nvPr/>
          </p:nvSpPr>
          <p:spPr bwMode="auto">
            <a:xfrm>
              <a:off x="1710068" y="1305947"/>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66590" name="TextBox 24"/>
            <p:cNvSpPr txBox="1">
              <a:spLocks noChangeArrowheads="1"/>
            </p:cNvSpPr>
            <p:nvPr/>
          </p:nvSpPr>
          <p:spPr bwMode="auto">
            <a:xfrm>
              <a:off x="2438400" y="1752600"/>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 …, +25) </a:t>
              </a:r>
            </a:p>
          </p:txBody>
        </p:sp>
        <p:sp>
          <p:nvSpPr>
            <p:cNvPr id="66591" name="TextBox 24"/>
            <p:cNvSpPr txBox="1">
              <a:spLocks noChangeArrowheads="1"/>
            </p:cNvSpPr>
            <p:nvPr/>
          </p:nvSpPr>
          <p:spPr bwMode="auto">
            <a:xfrm>
              <a:off x="2417134" y="1414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 …, +10) </a:t>
              </a:r>
            </a:p>
          </p:txBody>
        </p:sp>
        <p:sp>
          <p:nvSpPr>
            <p:cNvPr id="66592" name="TextBox 24"/>
            <p:cNvSpPr txBox="1">
              <a:spLocks noChangeArrowheads="1"/>
            </p:cNvSpPr>
            <p:nvPr/>
          </p:nvSpPr>
          <p:spPr bwMode="auto">
            <a:xfrm>
              <a:off x="2447264" y="978112"/>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 …, +0) </a:t>
              </a:r>
            </a:p>
          </p:txBody>
        </p:sp>
      </p:grpSp>
      <p:sp>
        <p:nvSpPr>
          <p:cNvPr id="75" name="Rectangle 3"/>
          <p:cNvSpPr txBox="1">
            <a:spLocks noChangeArrowheads="1"/>
          </p:cNvSpPr>
          <p:nvPr/>
        </p:nvSpPr>
        <p:spPr bwMode="auto">
          <a:xfrm>
            <a:off x="0" y="1066800"/>
            <a:ext cx="58674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lnSpc>
                <a:spcPct val="80000"/>
              </a:lnSpc>
            </a:pPr>
            <a:r>
              <a:rPr lang="en-US" altLang="x-none"/>
              <a:t>It turns out: the </a:t>
            </a:r>
            <a:r>
              <a:rPr lang="en-US" altLang="x-none" b="1"/>
              <a:t>equilibrium</a:t>
            </a:r>
            <a:r>
              <a:rPr lang="en-US" altLang="x-none"/>
              <a:t> involves </a:t>
            </a:r>
            <a:r>
              <a:rPr lang="en-US" altLang="x-none" b="1"/>
              <a:t>mixed strategies</a:t>
            </a:r>
            <a:r>
              <a:rPr lang="en-US" altLang="x-none"/>
              <a:t>:</a:t>
            </a:r>
          </a:p>
          <a:p>
            <a:pPr eaLnBrk="1" hangingPunct="1">
              <a:lnSpc>
                <a:spcPct val="80000"/>
              </a:lnSpc>
            </a:pPr>
            <a:r>
              <a:rPr lang="en-US" altLang="x-none"/>
              <a:t>In the </a:t>
            </a:r>
            <a:r>
              <a:rPr lang="en-US" altLang="x-none" b="1">
                <a:solidFill>
                  <a:srgbClr val="008000"/>
                </a:solidFill>
              </a:rPr>
              <a:t>first rounds</a:t>
            </a:r>
            <a:r>
              <a:rPr lang="en-US" altLang="x-none"/>
              <a:t>, </a:t>
            </a:r>
            <a:r>
              <a:rPr lang="en-US" altLang="x-none" b="1"/>
              <a:t>I</a:t>
            </a:r>
            <a:r>
              <a:rPr lang="en-US" altLang="x-none"/>
              <a:t> would </a:t>
            </a:r>
            <a:r>
              <a:rPr lang="en-US" altLang="x-none" b="1">
                <a:solidFill>
                  <a:srgbClr val="000099"/>
                </a:solidFill>
              </a:rPr>
              <a:t>fight</a:t>
            </a:r>
            <a:r>
              <a:rPr lang="en-US" altLang="x-none"/>
              <a:t>, as it pays not to reveal his type. Correspondingly, </a:t>
            </a:r>
            <a:r>
              <a:rPr lang="en-US" altLang="x-none" b="1"/>
              <a:t>E</a:t>
            </a:r>
            <a:r>
              <a:rPr lang="en-US" altLang="x-none"/>
              <a:t>s </a:t>
            </a:r>
            <a:r>
              <a:rPr lang="en-US" altLang="x-none" b="1">
                <a:solidFill>
                  <a:srgbClr val="FF0000"/>
                </a:solidFill>
              </a:rPr>
              <a:t>don</a:t>
            </a:r>
            <a:r>
              <a:rPr lang="en-US" altLang="en-US" b="1">
                <a:solidFill>
                  <a:srgbClr val="FF0000"/>
                </a:solidFill>
              </a:rPr>
              <a:t>’</a:t>
            </a:r>
            <a:r>
              <a:rPr lang="en-US" altLang="ja-JP" b="1">
                <a:solidFill>
                  <a:srgbClr val="FF0000"/>
                </a:solidFill>
              </a:rPr>
              <a:t>t enter</a:t>
            </a:r>
            <a:r>
              <a:rPr lang="en-US" altLang="ja-JP"/>
              <a:t>.</a:t>
            </a:r>
          </a:p>
          <a:p>
            <a:pPr eaLnBrk="1" hangingPunct="1">
              <a:lnSpc>
                <a:spcPct val="80000"/>
              </a:lnSpc>
            </a:pPr>
            <a:r>
              <a:rPr lang="en-US" altLang="x-none"/>
              <a:t>Somewhere </a:t>
            </a:r>
            <a:r>
              <a:rPr lang="en-US" altLang="x-none" b="1">
                <a:solidFill>
                  <a:srgbClr val="008000"/>
                </a:solidFill>
              </a:rPr>
              <a:t>in the middle</a:t>
            </a:r>
            <a:r>
              <a:rPr lang="en-US" altLang="x-none"/>
              <a:t>, </a:t>
            </a:r>
            <a:r>
              <a:rPr lang="en-US" altLang="x-none" b="1"/>
              <a:t>I</a:t>
            </a:r>
            <a:r>
              <a:rPr lang="en-US" altLang="x-none"/>
              <a:t> might </a:t>
            </a:r>
            <a:r>
              <a:rPr lang="en-US" altLang="x-none" b="1">
                <a:solidFill>
                  <a:srgbClr val="000099"/>
                </a:solidFill>
              </a:rPr>
              <a:t>consider not fighting</a:t>
            </a:r>
            <a:r>
              <a:rPr lang="en-US" altLang="x-none"/>
              <a:t>, because he the end is near, so he does not need to deter too many people. Correspondingly, E</a:t>
            </a:r>
            <a:r>
              <a:rPr lang="en-US" altLang="en-US"/>
              <a:t>’</a:t>
            </a:r>
            <a:r>
              <a:rPr lang="en-US" altLang="ja-JP"/>
              <a:t>s </a:t>
            </a:r>
            <a:r>
              <a:rPr lang="en-US" altLang="ja-JP" b="1">
                <a:solidFill>
                  <a:srgbClr val="FF0000"/>
                </a:solidFill>
              </a:rPr>
              <a:t>consider entering</a:t>
            </a:r>
            <a:r>
              <a:rPr lang="en-US" altLang="ja-JP"/>
              <a:t>, to test whether I is crazy or not. But testing can be costly.</a:t>
            </a:r>
          </a:p>
          <a:p>
            <a:pPr eaLnBrk="1" hangingPunct="1">
              <a:lnSpc>
                <a:spcPct val="80000"/>
              </a:lnSpc>
            </a:pPr>
            <a:r>
              <a:rPr lang="en-US" altLang="x-none"/>
              <a:t>In the </a:t>
            </a:r>
            <a:r>
              <a:rPr lang="en-US" altLang="x-none" b="1">
                <a:solidFill>
                  <a:srgbClr val="008000"/>
                </a:solidFill>
              </a:rPr>
              <a:t>last rounds</a:t>
            </a:r>
            <a:r>
              <a:rPr lang="en-US" altLang="x-none"/>
              <a:t>, I would </a:t>
            </a:r>
            <a:r>
              <a:rPr lang="en-US" altLang="x-none" b="1">
                <a:solidFill>
                  <a:srgbClr val="000099"/>
                </a:solidFill>
              </a:rPr>
              <a:t>not fight</a:t>
            </a:r>
            <a:r>
              <a:rPr lang="en-US" altLang="x-none"/>
              <a:t>: it does not pay to build reputation anymore. Correspondingly, </a:t>
            </a:r>
            <a:r>
              <a:rPr lang="en-US" altLang="x-none" b="1"/>
              <a:t>E</a:t>
            </a:r>
            <a:r>
              <a:rPr lang="en-US" altLang="x-none"/>
              <a:t>s </a:t>
            </a:r>
            <a:r>
              <a:rPr lang="en-US" altLang="x-none" b="1">
                <a:solidFill>
                  <a:srgbClr val="FF0000"/>
                </a:solidFill>
              </a:rPr>
              <a:t>enter</a:t>
            </a:r>
            <a:r>
              <a:rPr lang="en-US" altLang="x-none"/>
              <a:t>.</a:t>
            </a:r>
          </a:p>
        </p:txBody>
      </p:sp>
      <p:cxnSp>
        <p:nvCxnSpPr>
          <p:cNvPr id="85" name="Straight Connector 84"/>
          <p:cNvCxnSpPr>
            <a:cxnSpLocks noChangeShapeType="1"/>
          </p:cNvCxnSpPr>
          <p:nvPr/>
        </p:nvCxnSpPr>
        <p:spPr bwMode="auto">
          <a:xfrm rot="10800000" flipV="1">
            <a:off x="6172200" y="5486400"/>
            <a:ext cx="533400" cy="762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66570" name="Straight Connector 128"/>
          <p:cNvCxnSpPr>
            <a:cxnSpLocks noChangeShapeType="1"/>
          </p:cNvCxnSpPr>
          <p:nvPr/>
        </p:nvCxnSpPr>
        <p:spPr bwMode="auto">
          <a:xfrm rot="5400000">
            <a:off x="6706394" y="35044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cxnSp>
        <p:nvCxnSpPr>
          <p:cNvPr id="66571" name="Straight Connector 128"/>
          <p:cNvCxnSpPr>
            <a:cxnSpLocks noChangeShapeType="1"/>
          </p:cNvCxnSpPr>
          <p:nvPr/>
        </p:nvCxnSpPr>
        <p:spPr bwMode="auto">
          <a:xfrm rot="5400000">
            <a:off x="6858794" y="35044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cxnSp>
        <p:nvCxnSpPr>
          <p:cNvPr id="73" name="Straight Connector 72"/>
          <p:cNvCxnSpPr>
            <a:cxnSpLocks noChangeShapeType="1"/>
          </p:cNvCxnSpPr>
          <p:nvPr/>
        </p:nvCxnSpPr>
        <p:spPr bwMode="auto">
          <a:xfrm rot="10800000">
            <a:off x="6019800" y="1925638"/>
            <a:ext cx="1752600" cy="65087"/>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74" name="Straight Connector 73"/>
          <p:cNvCxnSpPr>
            <a:cxnSpLocks noChangeShapeType="1"/>
          </p:cNvCxnSpPr>
          <p:nvPr/>
        </p:nvCxnSpPr>
        <p:spPr bwMode="auto">
          <a:xfrm rot="10800000">
            <a:off x="6096000" y="3232150"/>
            <a:ext cx="1752600" cy="635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66574" name="Straight Connector 128"/>
          <p:cNvCxnSpPr>
            <a:cxnSpLocks noChangeShapeType="1"/>
          </p:cNvCxnSpPr>
          <p:nvPr/>
        </p:nvCxnSpPr>
        <p:spPr bwMode="auto">
          <a:xfrm rot="5400000">
            <a:off x="6858794" y="4876006"/>
            <a:ext cx="304800" cy="1588"/>
          </a:xfrm>
          <a:prstGeom prst="line">
            <a:avLst/>
          </a:prstGeom>
          <a:noFill/>
          <a:ln w="38100">
            <a:solidFill>
              <a:srgbClr val="008000"/>
            </a:solidFill>
            <a:prstDash val="sysDash"/>
            <a:round/>
            <a:headEnd/>
            <a:tailEnd/>
          </a:ln>
          <a:extLst>
            <a:ext uri="{909E8E84-426E-40DD-AFC4-6F175D3DCCD1}">
              <a14:hiddenFill xmlns:a14="http://schemas.microsoft.com/office/drawing/2010/main">
                <a:noFill/>
              </a14:hiddenFill>
            </a:ext>
          </a:extLst>
        </p:spPr>
      </p:cxnSp>
      <p:pic>
        <p:nvPicPr>
          <p:cNvPr id="99331" name="Picture 3" descr="C:\Documents and Settings\Ben Greiner\Local Settings\Temporary Internet Files\Content.IE5\NMOKQUXH\MCj04352340000[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4191000"/>
            <a:ext cx="838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 name="Picture 3" descr="C:\Documents and Settings\Ben Greiner\Local Settings\Temporary Internet Files\Content.IE5\NMOKQUXH\MCj04352340000[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0" y="3505200"/>
            <a:ext cx="838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7" name="Straight Connector 76"/>
          <p:cNvCxnSpPr>
            <a:cxnSpLocks noChangeShapeType="1"/>
          </p:cNvCxnSpPr>
          <p:nvPr/>
        </p:nvCxnSpPr>
        <p:spPr bwMode="auto">
          <a:xfrm rot="10800000">
            <a:off x="7142163" y="5614988"/>
            <a:ext cx="663575" cy="26987"/>
          </a:xfrm>
          <a:prstGeom prst="line">
            <a:avLst/>
          </a:prstGeom>
          <a:noFill/>
          <a:ln w="38100">
            <a:solidFill>
              <a:srgbClr val="000099"/>
            </a:solidFill>
            <a:round/>
            <a:headEnd/>
            <a:tailEnd/>
          </a:ln>
          <a:extLst>
            <a:ext uri="{909E8E84-426E-40DD-AFC4-6F175D3DCCD1}">
              <a14:hiddenFill xmlns:a14="http://schemas.microsoft.com/office/drawing/2010/main">
                <a:noFill/>
              </a14:hiddenFill>
            </a:ext>
          </a:extLst>
        </p:spPr>
      </p:cxnSp>
      <p:cxnSp>
        <p:nvCxnSpPr>
          <p:cNvPr id="79" name="Straight Connector 78"/>
          <p:cNvCxnSpPr>
            <a:cxnSpLocks noChangeShapeType="1"/>
          </p:cNvCxnSpPr>
          <p:nvPr/>
        </p:nvCxnSpPr>
        <p:spPr bwMode="auto">
          <a:xfrm rot="10800000" flipV="1">
            <a:off x="7162800" y="2527300"/>
            <a:ext cx="695325" cy="106363"/>
          </a:xfrm>
          <a:prstGeom prst="line">
            <a:avLst/>
          </a:prstGeom>
          <a:noFill/>
          <a:ln w="38100">
            <a:solidFill>
              <a:srgbClr val="000099"/>
            </a:solidFill>
            <a:round/>
            <a:headEnd/>
            <a:tailEnd/>
          </a:ln>
          <a:extLst>
            <a:ext uri="{909E8E84-426E-40DD-AFC4-6F175D3DCCD1}">
              <a14:hiddenFill xmlns:a14="http://schemas.microsoft.com/office/drawing/2010/main">
                <a:noFill/>
              </a14:hiddenFill>
            </a:ext>
          </a:extLst>
        </p:spPr>
      </p:cxnSp>
      <p:cxnSp>
        <p:nvCxnSpPr>
          <p:cNvPr id="81" name="Straight Connector 80"/>
          <p:cNvCxnSpPr>
            <a:cxnSpLocks noChangeShapeType="1"/>
          </p:cNvCxnSpPr>
          <p:nvPr/>
        </p:nvCxnSpPr>
        <p:spPr bwMode="auto">
          <a:xfrm rot="10800000" flipV="1">
            <a:off x="7086600" y="1233488"/>
            <a:ext cx="695325" cy="106362"/>
          </a:xfrm>
          <a:prstGeom prst="line">
            <a:avLst/>
          </a:prstGeom>
          <a:noFill/>
          <a:ln w="38100">
            <a:solidFill>
              <a:srgbClr val="000099"/>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431647193"/>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5">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5"/>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75">
                                            <p:txEl>
                                              <p:pRg st="2" end="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933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ChangeArrowheads="1"/>
          </p:cNvSpPr>
          <p:nvPr>
            <p:ph type="title"/>
          </p:nvPr>
        </p:nvSpPr>
        <p:spPr>
          <a:xfrm>
            <a:off x="152400" y="152400"/>
            <a:ext cx="8915400" cy="762000"/>
          </a:xfrm>
        </p:spPr>
        <p:txBody>
          <a:bodyPr/>
          <a:lstStyle/>
          <a:p>
            <a:pPr eaLnBrk="1" hangingPunct="1"/>
            <a:r>
              <a:rPr lang="en-US" altLang="x-none">
                <a:latin typeface="Calibri" charset="0"/>
                <a:ea typeface="ＭＳ Ｐゴシック" charset="-128"/>
              </a:rPr>
              <a:t>Sum-up: Beliefs, Imitation and Reputation</a:t>
            </a:r>
          </a:p>
        </p:txBody>
      </p:sp>
      <p:sp>
        <p:nvSpPr>
          <p:cNvPr id="20483" name="Rectangle 3"/>
          <p:cNvSpPr>
            <a:spLocks noGrp="1" noChangeArrowheads="1"/>
          </p:cNvSpPr>
          <p:nvPr>
            <p:ph idx="1"/>
          </p:nvPr>
        </p:nvSpPr>
        <p:spPr>
          <a:xfrm>
            <a:off x="457200" y="990600"/>
            <a:ext cx="8534400" cy="5638800"/>
          </a:xfrm>
        </p:spPr>
        <p:txBody>
          <a:bodyPr/>
          <a:lstStyle/>
          <a:p>
            <a:pPr eaLnBrk="1" hangingPunct="1">
              <a:lnSpc>
                <a:spcPct val="80000"/>
              </a:lnSpc>
            </a:pPr>
            <a:r>
              <a:rPr lang="en-US" altLang="x-none">
                <a:latin typeface="Calibri" charset="0"/>
                <a:ea typeface="ＭＳ Ｐゴシック" charset="-128"/>
              </a:rPr>
              <a:t>If there is uncertainty about types of players (i.e. some </a:t>
            </a:r>
            <a:r>
              <a:rPr lang="en-US" altLang="x-none" b="1">
                <a:latin typeface="Calibri" charset="0"/>
                <a:ea typeface="ＭＳ Ｐゴシック" charset="-128"/>
              </a:rPr>
              <a:t>incomplete information</a:t>
            </a:r>
            <a:r>
              <a:rPr lang="en-US" altLang="x-none">
                <a:latin typeface="Calibri" charset="0"/>
                <a:ea typeface="ＭＳ Ｐゴシック" charset="-128"/>
              </a:rPr>
              <a:t>), even if this uncertainty is very small, rational players might have incentives to </a:t>
            </a:r>
            <a:r>
              <a:rPr lang="en-US" altLang="x-none" b="1">
                <a:latin typeface="Calibri" charset="0"/>
                <a:ea typeface="ＭＳ Ｐゴシック" charset="-128"/>
              </a:rPr>
              <a:t>imitate</a:t>
            </a:r>
            <a:r>
              <a:rPr lang="en-US" altLang="x-none">
                <a:latin typeface="Calibri" charset="0"/>
                <a:ea typeface="ＭＳ Ｐゴシック" charset="-128"/>
              </a:rPr>
              <a:t> other types.</a:t>
            </a:r>
          </a:p>
          <a:p>
            <a:pPr eaLnBrk="1" hangingPunct="1">
              <a:lnSpc>
                <a:spcPct val="80000"/>
              </a:lnSpc>
            </a:pPr>
            <a:r>
              <a:rPr lang="en-US" altLang="x-none">
                <a:latin typeface="Calibri" charset="0"/>
                <a:ea typeface="ＭＳ Ｐゴシック" charset="-128"/>
              </a:rPr>
              <a:t>This </a:t>
            </a:r>
            <a:r>
              <a:rPr lang="en-US" altLang="x-none" b="1">
                <a:latin typeface="Calibri" charset="0"/>
                <a:ea typeface="ＭＳ Ｐゴシック" charset="-128"/>
              </a:rPr>
              <a:t>prevents</a:t>
            </a:r>
            <a:r>
              <a:rPr lang="en-US" altLang="x-none">
                <a:latin typeface="Calibri" charset="0"/>
                <a:ea typeface="ＭＳ Ｐゴシック" charset="-128"/>
              </a:rPr>
              <a:t> other players from </a:t>
            </a:r>
            <a:r>
              <a:rPr lang="en-US" altLang="x-none" b="1">
                <a:latin typeface="Calibri" charset="0"/>
                <a:ea typeface="ＭＳ Ｐゴシック" charset="-128"/>
              </a:rPr>
              <a:t>updating their beliefs </a:t>
            </a:r>
            <a:r>
              <a:rPr lang="en-US" altLang="x-none">
                <a:latin typeface="Calibri" charset="0"/>
                <a:ea typeface="ＭＳ Ｐゴシック" charset="-128"/>
              </a:rPr>
              <a:t>in the course of action.</a:t>
            </a:r>
          </a:p>
          <a:p>
            <a:pPr eaLnBrk="1" hangingPunct="1">
              <a:lnSpc>
                <a:spcPct val="80000"/>
              </a:lnSpc>
            </a:pPr>
            <a:r>
              <a:rPr lang="en-US" altLang="x-none">
                <a:latin typeface="Calibri" charset="0"/>
                <a:ea typeface="ＭＳ Ｐゴシック" charset="-128"/>
              </a:rPr>
              <a:t>A reputation is publicly available </a:t>
            </a:r>
            <a:r>
              <a:rPr lang="en-US" altLang="x-none" b="1">
                <a:latin typeface="Calibri" charset="0"/>
                <a:ea typeface="ＭＳ Ｐゴシック" charset="-128"/>
              </a:rPr>
              <a:t>history of play </a:t>
            </a:r>
            <a:r>
              <a:rPr lang="en-US" altLang="x-none">
                <a:latin typeface="Calibri" charset="0"/>
                <a:ea typeface="ＭＳ Ｐゴシック" charset="-128"/>
              </a:rPr>
              <a:t>which contains (or hides) </a:t>
            </a:r>
            <a:r>
              <a:rPr lang="en-US" altLang="x-none" b="1">
                <a:latin typeface="Calibri" charset="0"/>
                <a:ea typeface="ＭＳ Ｐゴシック" charset="-128"/>
              </a:rPr>
              <a:t>information</a:t>
            </a:r>
            <a:r>
              <a:rPr lang="en-US" altLang="x-none">
                <a:latin typeface="Calibri" charset="0"/>
                <a:ea typeface="ＭＳ Ｐゴシック" charset="-128"/>
              </a:rPr>
              <a:t> about a </a:t>
            </a:r>
            <a:r>
              <a:rPr lang="en-US" altLang="x-none" b="1">
                <a:latin typeface="Calibri" charset="0"/>
                <a:ea typeface="ＭＳ Ｐゴシック" charset="-128"/>
              </a:rPr>
              <a:t>player</a:t>
            </a:r>
            <a:r>
              <a:rPr lang="ja-JP" altLang="en-US" b="1">
                <a:latin typeface="Calibri" charset="0"/>
                <a:ea typeface="ＭＳ Ｐゴシック" charset="-128"/>
              </a:rPr>
              <a:t>’</a:t>
            </a:r>
            <a:r>
              <a:rPr lang="en-US" altLang="ja-JP" b="1">
                <a:latin typeface="Calibri" charset="0"/>
                <a:ea typeface="ＭＳ Ｐゴシック" charset="-128"/>
              </a:rPr>
              <a:t>s type</a:t>
            </a:r>
            <a:r>
              <a:rPr lang="en-US" altLang="ja-JP">
                <a:latin typeface="Calibri" charset="0"/>
                <a:ea typeface="ＭＳ Ｐゴシック" charset="-128"/>
              </a:rPr>
              <a:t>.</a:t>
            </a:r>
          </a:p>
          <a:p>
            <a:pPr eaLnBrk="1" hangingPunct="1">
              <a:lnSpc>
                <a:spcPct val="80000"/>
              </a:lnSpc>
            </a:pPr>
            <a:r>
              <a:rPr lang="en-US" altLang="x-none">
                <a:latin typeface="Calibri" charset="0"/>
                <a:ea typeface="ＭＳ Ｐゴシック" charset="-128"/>
              </a:rPr>
              <a:t>The </a:t>
            </a:r>
            <a:r>
              <a:rPr lang="en-US" altLang="x-none" b="1">
                <a:latin typeface="Calibri" charset="0"/>
                <a:ea typeface="ＭＳ Ｐゴシック" charset="-128"/>
              </a:rPr>
              <a:t>reputation helps a player </a:t>
            </a:r>
            <a:r>
              <a:rPr lang="en-US" altLang="x-none">
                <a:latin typeface="Calibri" charset="0"/>
                <a:ea typeface="ＭＳ Ｐゴシック" charset="-128"/>
              </a:rPr>
              <a:t>in the course of the game, and is </a:t>
            </a:r>
            <a:r>
              <a:rPr lang="en-US" altLang="x-none" b="1">
                <a:latin typeface="Calibri" charset="0"/>
                <a:ea typeface="ＭＳ Ｐゴシック" charset="-128"/>
              </a:rPr>
              <a:t>strategically build up </a:t>
            </a:r>
            <a:r>
              <a:rPr lang="en-US" altLang="x-none">
                <a:latin typeface="Calibri" charset="0"/>
                <a:ea typeface="ＭＳ Ｐゴシック" charset="-128"/>
              </a:rPr>
              <a:t>for this purpose.</a:t>
            </a:r>
          </a:p>
          <a:p>
            <a:pPr eaLnBrk="1" hangingPunct="1">
              <a:lnSpc>
                <a:spcPct val="80000"/>
              </a:lnSpc>
            </a:pPr>
            <a:r>
              <a:rPr lang="en-US" altLang="x-none">
                <a:latin typeface="Calibri" charset="0"/>
                <a:ea typeface="ＭＳ Ｐゴシック" charset="-128"/>
              </a:rPr>
              <a:t>Here, the reputation regards whether the player is </a:t>
            </a:r>
            <a:r>
              <a:rPr lang="en-US" altLang="x-none" b="1">
                <a:latin typeface="Calibri" charset="0"/>
                <a:ea typeface="ＭＳ Ｐゴシック" charset="-128"/>
              </a:rPr>
              <a:t>weak or strong</a:t>
            </a:r>
            <a:r>
              <a:rPr lang="en-US" altLang="x-none">
                <a:latin typeface="Calibri" charset="0"/>
                <a:ea typeface="ＭＳ Ｐゴシック" charset="-128"/>
              </a:rPr>
              <a:t>/crazy.</a:t>
            </a:r>
          </a:p>
          <a:p>
            <a:pPr eaLnBrk="1" hangingPunct="1">
              <a:lnSpc>
                <a:spcPct val="80000"/>
              </a:lnSpc>
            </a:pPr>
            <a:r>
              <a:rPr lang="en-US" altLang="x-none">
                <a:latin typeface="Calibri" charset="0"/>
                <a:ea typeface="ＭＳ Ｐゴシック" charset="-128"/>
              </a:rPr>
              <a:t>Other reputations could be  about whether a seller is </a:t>
            </a:r>
            <a:r>
              <a:rPr lang="en-US" altLang="x-none" b="1">
                <a:latin typeface="Calibri" charset="0"/>
                <a:ea typeface="ＭＳ Ｐゴシック" charset="-128"/>
              </a:rPr>
              <a:t>trustworthy</a:t>
            </a:r>
            <a:r>
              <a:rPr lang="en-US" altLang="x-none">
                <a:latin typeface="Calibri" charset="0"/>
                <a:ea typeface="ＭＳ Ｐゴシック" charset="-128"/>
              </a:rPr>
              <a:t> or not, delivers </a:t>
            </a:r>
            <a:r>
              <a:rPr lang="en-US" altLang="x-none" b="1">
                <a:latin typeface="Calibri" charset="0"/>
                <a:ea typeface="ＭＳ Ｐゴシック" charset="-128"/>
              </a:rPr>
              <a:t>good quality </a:t>
            </a:r>
            <a:r>
              <a:rPr lang="en-US" altLang="x-none">
                <a:latin typeface="Calibri" charset="0"/>
                <a:ea typeface="ＭＳ Ｐゴシック" charset="-128"/>
              </a:rPr>
              <a:t>or not, is a </a:t>
            </a:r>
            <a:r>
              <a:rPr lang="en-US" altLang="x-none" b="1">
                <a:latin typeface="Calibri" charset="0"/>
                <a:ea typeface="ＭＳ Ｐゴシック" charset="-128"/>
              </a:rPr>
              <a:t>skilful</a:t>
            </a:r>
            <a:r>
              <a:rPr lang="en-US" altLang="x-none">
                <a:latin typeface="Calibri" charset="0"/>
                <a:ea typeface="ＭＳ Ｐゴシック" charset="-128"/>
              </a:rPr>
              <a:t> </a:t>
            </a:r>
            <a:r>
              <a:rPr lang="en-US" altLang="x-none" b="1">
                <a:latin typeface="Calibri" charset="0"/>
                <a:ea typeface="ＭＳ Ｐゴシック" charset="-128"/>
              </a:rPr>
              <a:t>negotiator</a:t>
            </a:r>
            <a:r>
              <a:rPr lang="en-US" altLang="x-none">
                <a:latin typeface="Calibri" charset="0"/>
                <a:ea typeface="ＭＳ Ｐゴシック" charset="-128"/>
              </a:rPr>
              <a:t> or not, etc., etc.</a:t>
            </a:r>
          </a:p>
          <a:p>
            <a:pPr eaLnBrk="1" hangingPunct="1">
              <a:lnSpc>
                <a:spcPct val="80000"/>
              </a:lnSpc>
            </a:pPr>
            <a:endParaRPr lang="en-US" altLang="x-none">
              <a:latin typeface="Calibri" charset="0"/>
              <a:ea typeface="ＭＳ Ｐゴシック" charset="-128"/>
            </a:endParaRPr>
          </a:p>
        </p:txBody>
      </p:sp>
    </p:spTree>
    <p:extLst>
      <p:ext uri="{BB962C8B-B14F-4D97-AF65-F5344CB8AC3E}">
        <p14:creationId xmlns:p14="http://schemas.microsoft.com/office/powerpoint/2010/main" val="54602758"/>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048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48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24</a:t>
            </a:r>
          </a:p>
        </p:txBody>
      </p:sp>
      <p:grpSp>
        <p:nvGrpSpPr>
          <p:cNvPr id="9218" name="Group 120"/>
          <p:cNvGrpSpPr>
            <a:grpSpLocks/>
          </p:cNvGrpSpPr>
          <p:nvPr/>
        </p:nvGrpSpPr>
        <p:grpSpPr bwMode="auto">
          <a:xfrm>
            <a:off x="1447800" y="2303463"/>
            <a:ext cx="3657600" cy="1125537"/>
            <a:chOff x="1447800" y="2303556"/>
            <a:chExt cx="3657600" cy="1125444"/>
          </a:xfrm>
        </p:grpSpPr>
        <p:sp>
          <p:nvSpPr>
            <p:cNvPr id="9265"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9266"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9267" name="Straight Connector 7"/>
            <p:cNvCxnSpPr>
              <a:cxnSpLocks noChangeShapeType="1"/>
              <a:stCxn id="9265" idx="7"/>
              <a:endCxn id="9266"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268" name="Straight Connector 9"/>
            <p:cNvCxnSpPr>
              <a:cxnSpLocks noChangeShapeType="1"/>
              <a:stCxn id="9265" idx="5"/>
              <a:endCxn id="9275"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269" name="Straight Connector 11"/>
            <p:cNvCxnSpPr>
              <a:cxnSpLocks noChangeShapeType="1"/>
              <a:stCxn id="9266" idx="7"/>
              <a:endCxn id="9277" idx="1"/>
            </p:cNvCxnSpPr>
            <p:nvPr/>
          </p:nvCxnSpPr>
          <p:spPr bwMode="auto">
            <a:xfrm rot="5400000" flipH="1" flipV="1">
              <a:off x="3145966" y="21679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270" name="Straight Connector 13"/>
            <p:cNvCxnSpPr>
              <a:cxnSpLocks noChangeShapeType="1"/>
              <a:stCxn id="9266" idx="5"/>
              <a:endCxn id="9276"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271"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9272"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9273"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9274"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9275"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5, …, +25) </a:t>
              </a:r>
            </a:p>
          </p:txBody>
        </p:sp>
        <p:sp>
          <p:nvSpPr>
            <p:cNvPr id="9276"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10, …, +10) </a:t>
              </a:r>
            </a:p>
          </p:txBody>
        </p:sp>
        <p:sp>
          <p:nvSpPr>
            <p:cNvPr id="9277" name="TextBox 24"/>
            <p:cNvSpPr txBox="1">
              <a:spLocks noChangeArrowheads="1"/>
            </p:cNvSpPr>
            <p:nvPr/>
          </p:nvSpPr>
          <p:spPr bwMode="auto">
            <a:xfrm>
              <a:off x="3590264" y="23159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0 , …, +0) </a:t>
              </a:r>
            </a:p>
          </p:txBody>
        </p:sp>
      </p:grpSp>
      <p:grpSp>
        <p:nvGrpSpPr>
          <p:cNvPr id="3" name="Group 121"/>
          <p:cNvGrpSpPr>
            <a:grpSpLocks/>
          </p:cNvGrpSpPr>
          <p:nvPr/>
        </p:nvGrpSpPr>
        <p:grpSpPr bwMode="auto">
          <a:xfrm>
            <a:off x="3352800" y="4056063"/>
            <a:ext cx="3657600" cy="1125537"/>
            <a:chOff x="3352800" y="4056156"/>
            <a:chExt cx="3657600" cy="1125444"/>
          </a:xfrm>
        </p:grpSpPr>
        <p:sp>
          <p:nvSpPr>
            <p:cNvPr id="9252" name="Oval 93"/>
            <p:cNvSpPr>
              <a:spLocks noChangeArrowheads="1"/>
            </p:cNvSpPr>
            <p:nvPr/>
          </p:nvSpPr>
          <p:spPr bwMode="auto">
            <a:xfrm>
              <a:off x="3352800" y="45382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000" b="1"/>
                <a:t>E</a:t>
              </a:r>
              <a:r>
                <a:rPr lang="en-US" altLang="x-none" sz="2000" b="1" baseline="-25000"/>
                <a:t>8</a:t>
              </a:r>
            </a:p>
          </p:txBody>
        </p:sp>
        <p:sp>
          <p:nvSpPr>
            <p:cNvPr id="9253" name="Oval 94"/>
            <p:cNvSpPr>
              <a:spLocks noChangeArrowheads="1"/>
            </p:cNvSpPr>
            <p:nvPr/>
          </p:nvSpPr>
          <p:spPr bwMode="auto">
            <a:xfrm>
              <a:off x="4343400" y="42971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9254" name="Straight Connector 7"/>
            <p:cNvCxnSpPr>
              <a:cxnSpLocks noChangeShapeType="1"/>
              <a:stCxn id="9252" idx="7"/>
              <a:endCxn id="9253" idx="2"/>
            </p:cNvCxnSpPr>
            <p:nvPr/>
          </p:nvCxnSpPr>
          <p:spPr bwMode="auto">
            <a:xfrm rot="5400000" flipH="1" flipV="1">
              <a:off x="4004691" y="42664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255" name="Straight Connector 9"/>
            <p:cNvCxnSpPr>
              <a:cxnSpLocks noChangeShapeType="1"/>
              <a:stCxn id="9252" idx="5"/>
              <a:endCxn id="9262" idx="1"/>
            </p:cNvCxnSpPr>
            <p:nvPr/>
          </p:nvCxnSpPr>
          <p:spPr bwMode="auto">
            <a:xfrm rot="16200000" flipH="1">
              <a:off x="4572806" y="40987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256" name="Straight Connector 11"/>
            <p:cNvCxnSpPr>
              <a:cxnSpLocks noChangeShapeType="1"/>
              <a:stCxn id="9253" idx="7"/>
              <a:endCxn id="9264" idx="1"/>
            </p:cNvCxnSpPr>
            <p:nvPr/>
          </p:nvCxnSpPr>
          <p:spPr bwMode="auto">
            <a:xfrm rot="5400000" flipH="1" flipV="1">
              <a:off x="5050966" y="39205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257" name="Straight Connector 13"/>
            <p:cNvCxnSpPr>
              <a:cxnSpLocks noChangeShapeType="1"/>
              <a:stCxn id="9253" idx="5"/>
              <a:endCxn id="9263" idx="1"/>
            </p:cNvCxnSpPr>
            <p:nvPr/>
          </p:nvCxnSpPr>
          <p:spPr bwMode="auto">
            <a:xfrm rot="5400000" flipH="1" flipV="1">
              <a:off x="5090540" y="43168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258" name="TextBox 22"/>
            <p:cNvSpPr txBox="1">
              <a:spLocks noChangeArrowheads="1"/>
            </p:cNvSpPr>
            <p:nvPr/>
          </p:nvSpPr>
          <p:spPr bwMode="auto">
            <a:xfrm>
              <a:off x="3581400" y="42759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9259" name="TextBox 23"/>
            <p:cNvSpPr txBox="1">
              <a:spLocks noChangeArrowheads="1"/>
            </p:cNvSpPr>
            <p:nvPr/>
          </p:nvSpPr>
          <p:spPr bwMode="auto">
            <a:xfrm>
              <a:off x="3756835" y="46817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9260" name="TextBox 24"/>
            <p:cNvSpPr txBox="1">
              <a:spLocks noChangeArrowheads="1"/>
            </p:cNvSpPr>
            <p:nvPr/>
          </p:nvSpPr>
          <p:spPr bwMode="auto">
            <a:xfrm>
              <a:off x="4540101" y="40561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9261" name="TextBox 25"/>
            <p:cNvSpPr txBox="1">
              <a:spLocks noChangeArrowheads="1"/>
            </p:cNvSpPr>
            <p:nvPr/>
          </p:nvSpPr>
          <p:spPr bwMode="auto">
            <a:xfrm>
              <a:off x="4758068" y="43963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9262" name="TextBox 24"/>
            <p:cNvSpPr txBox="1">
              <a:spLocks noChangeArrowheads="1"/>
            </p:cNvSpPr>
            <p:nvPr/>
          </p:nvSpPr>
          <p:spPr bwMode="auto">
            <a:xfrm>
              <a:off x="5486400" y="4843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5 , …, +25) </a:t>
              </a:r>
            </a:p>
          </p:txBody>
        </p:sp>
        <p:sp>
          <p:nvSpPr>
            <p:cNvPr id="9263" name="TextBox 24"/>
            <p:cNvSpPr txBox="1">
              <a:spLocks noChangeArrowheads="1"/>
            </p:cNvSpPr>
            <p:nvPr/>
          </p:nvSpPr>
          <p:spPr bwMode="auto">
            <a:xfrm>
              <a:off x="5465134" y="45044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10, …, +10) </a:t>
              </a:r>
            </a:p>
          </p:txBody>
        </p:sp>
        <p:sp>
          <p:nvSpPr>
            <p:cNvPr id="9264" name="TextBox 24"/>
            <p:cNvSpPr txBox="1">
              <a:spLocks noChangeArrowheads="1"/>
            </p:cNvSpPr>
            <p:nvPr/>
          </p:nvSpPr>
          <p:spPr bwMode="auto">
            <a:xfrm>
              <a:off x="5495264" y="4068558"/>
              <a:ext cx="14389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0 , …, +0) </a:t>
              </a:r>
            </a:p>
          </p:txBody>
        </p:sp>
      </p:grpSp>
      <p:grpSp>
        <p:nvGrpSpPr>
          <p:cNvPr id="4" name="Group 122"/>
          <p:cNvGrpSpPr>
            <a:grpSpLocks/>
          </p:cNvGrpSpPr>
          <p:nvPr/>
        </p:nvGrpSpPr>
        <p:grpSpPr bwMode="auto">
          <a:xfrm>
            <a:off x="5334000" y="5427663"/>
            <a:ext cx="3581400" cy="1125537"/>
            <a:chOff x="5334000" y="5427756"/>
            <a:chExt cx="3581400" cy="1125444"/>
          </a:xfrm>
        </p:grpSpPr>
        <p:sp>
          <p:nvSpPr>
            <p:cNvPr id="9239" name="Oval 106"/>
            <p:cNvSpPr>
              <a:spLocks noChangeArrowheads="1"/>
            </p:cNvSpPr>
            <p:nvPr/>
          </p:nvSpPr>
          <p:spPr bwMode="auto">
            <a:xfrm>
              <a:off x="5334000" y="59098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000" b="1"/>
                <a:t>E</a:t>
              </a:r>
              <a:r>
                <a:rPr lang="en-US" altLang="x-none" sz="2000" b="1" baseline="-25000"/>
                <a:t>9</a:t>
              </a:r>
            </a:p>
          </p:txBody>
        </p:sp>
        <p:sp>
          <p:nvSpPr>
            <p:cNvPr id="9240" name="Oval 107"/>
            <p:cNvSpPr>
              <a:spLocks noChangeArrowheads="1"/>
            </p:cNvSpPr>
            <p:nvPr/>
          </p:nvSpPr>
          <p:spPr bwMode="auto">
            <a:xfrm>
              <a:off x="6324600" y="56687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9241" name="Straight Connector 7"/>
            <p:cNvCxnSpPr>
              <a:cxnSpLocks noChangeShapeType="1"/>
              <a:stCxn id="9239" idx="7"/>
              <a:endCxn id="9240" idx="2"/>
            </p:cNvCxnSpPr>
            <p:nvPr/>
          </p:nvCxnSpPr>
          <p:spPr bwMode="auto">
            <a:xfrm rot="5400000" flipH="1" flipV="1">
              <a:off x="5985891" y="56380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242" name="Straight Connector 9"/>
            <p:cNvCxnSpPr>
              <a:cxnSpLocks noChangeShapeType="1"/>
              <a:stCxn id="9239" idx="5"/>
              <a:endCxn id="9249" idx="1"/>
            </p:cNvCxnSpPr>
            <p:nvPr/>
          </p:nvCxnSpPr>
          <p:spPr bwMode="auto">
            <a:xfrm rot="16200000" flipH="1">
              <a:off x="6554006" y="54703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243" name="Straight Connector 11"/>
            <p:cNvCxnSpPr>
              <a:cxnSpLocks noChangeShapeType="1"/>
              <a:stCxn id="9240" idx="7"/>
              <a:endCxn id="9251" idx="1"/>
            </p:cNvCxnSpPr>
            <p:nvPr/>
          </p:nvCxnSpPr>
          <p:spPr bwMode="auto">
            <a:xfrm rot="5400000" flipH="1" flipV="1">
              <a:off x="7032166" y="52921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244" name="Straight Connector 13"/>
            <p:cNvCxnSpPr>
              <a:cxnSpLocks noChangeShapeType="1"/>
              <a:stCxn id="9240" idx="5"/>
              <a:endCxn id="9250" idx="1"/>
            </p:cNvCxnSpPr>
            <p:nvPr/>
          </p:nvCxnSpPr>
          <p:spPr bwMode="auto">
            <a:xfrm rot="5400000" flipH="1" flipV="1">
              <a:off x="7071740" y="56884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245" name="TextBox 22"/>
            <p:cNvSpPr txBox="1">
              <a:spLocks noChangeArrowheads="1"/>
            </p:cNvSpPr>
            <p:nvPr/>
          </p:nvSpPr>
          <p:spPr bwMode="auto">
            <a:xfrm>
              <a:off x="5562600" y="56475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9246" name="TextBox 23"/>
            <p:cNvSpPr txBox="1">
              <a:spLocks noChangeArrowheads="1"/>
            </p:cNvSpPr>
            <p:nvPr/>
          </p:nvSpPr>
          <p:spPr bwMode="auto">
            <a:xfrm>
              <a:off x="5738035" y="60533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9247" name="TextBox 24"/>
            <p:cNvSpPr txBox="1">
              <a:spLocks noChangeArrowheads="1"/>
            </p:cNvSpPr>
            <p:nvPr/>
          </p:nvSpPr>
          <p:spPr bwMode="auto">
            <a:xfrm>
              <a:off x="6521301" y="54277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9248" name="TextBox 25"/>
            <p:cNvSpPr txBox="1">
              <a:spLocks noChangeArrowheads="1"/>
            </p:cNvSpPr>
            <p:nvPr/>
          </p:nvSpPr>
          <p:spPr bwMode="auto">
            <a:xfrm>
              <a:off x="6739268" y="57679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9249" name="TextBox 24"/>
            <p:cNvSpPr txBox="1">
              <a:spLocks noChangeArrowheads="1"/>
            </p:cNvSpPr>
            <p:nvPr/>
          </p:nvSpPr>
          <p:spPr bwMode="auto">
            <a:xfrm>
              <a:off x="7467600" y="62146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 5, +25) </a:t>
              </a:r>
            </a:p>
          </p:txBody>
        </p:sp>
        <p:sp>
          <p:nvSpPr>
            <p:cNvPr id="9250" name="TextBox 24"/>
            <p:cNvSpPr txBox="1">
              <a:spLocks noChangeArrowheads="1"/>
            </p:cNvSpPr>
            <p:nvPr/>
          </p:nvSpPr>
          <p:spPr bwMode="auto">
            <a:xfrm>
              <a:off x="7446334" y="5876092"/>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 10, +10) </a:t>
              </a:r>
            </a:p>
          </p:txBody>
        </p:sp>
        <p:sp>
          <p:nvSpPr>
            <p:cNvPr id="9251" name="TextBox 24"/>
            <p:cNvSpPr txBox="1">
              <a:spLocks noChangeArrowheads="1"/>
            </p:cNvSpPr>
            <p:nvPr/>
          </p:nvSpPr>
          <p:spPr bwMode="auto">
            <a:xfrm>
              <a:off x="7476464" y="54401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 0, +0) </a:t>
              </a:r>
            </a:p>
          </p:txBody>
        </p:sp>
      </p:grpSp>
      <p:cxnSp>
        <p:nvCxnSpPr>
          <p:cNvPr id="9221" name="Straight Connector 127"/>
          <p:cNvCxnSpPr>
            <a:cxnSpLocks noChangeShapeType="1"/>
          </p:cNvCxnSpPr>
          <p:nvPr/>
        </p:nvCxnSpPr>
        <p:spPr bwMode="auto">
          <a:xfrm>
            <a:off x="1828800" y="2133600"/>
            <a:ext cx="381000" cy="304800"/>
          </a:xfrm>
          <a:prstGeom prst="line">
            <a:avLst/>
          </a:prstGeom>
          <a:noFill/>
          <a:ln w="38100">
            <a:solidFill>
              <a:srgbClr val="3333FF"/>
            </a:solidFill>
            <a:prstDash val="sysDash"/>
            <a:round/>
            <a:headEnd/>
            <a:tailEnd/>
          </a:ln>
          <a:extLst>
            <a:ext uri="{909E8E84-426E-40DD-AFC4-6F175D3DCCD1}">
              <a14:hiddenFill xmlns:a14="http://schemas.microsoft.com/office/drawing/2010/main">
                <a:noFill/>
              </a14:hiddenFill>
            </a:ext>
          </a:extLst>
        </p:spPr>
      </p:cxnSp>
      <p:cxnSp>
        <p:nvCxnSpPr>
          <p:cNvPr id="129" name="Straight Connector 128"/>
          <p:cNvCxnSpPr>
            <a:cxnSpLocks noChangeShapeType="1"/>
          </p:cNvCxnSpPr>
          <p:nvPr/>
        </p:nvCxnSpPr>
        <p:spPr bwMode="auto">
          <a:xfrm>
            <a:off x="5486400" y="5257800"/>
            <a:ext cx="381000" cy="304800"/>
          </a:xfrm>
          <a:prstGeom prst="line">
            <a:avLst/>
          </a:prstGeom>
          <a:noFill/>
          <a:ln w="38100">
            <a:solidFill>
              <a:srgbClr val="3333FF"/>
            </a:solidFill>
            <a:prstDash val="sysDash"/>
            <a:round/>
            <a:headEnd/>
            <a:tailEnd/>
          </a:ln>
          <a:extLst>
            <a:ext uri="{909E8E84-426E-40DD-AFC4-6F175D3DCCD1}">
              <a14:hiddenFill xmlns:a14="http://schemas.microsoft.com/office/drawing/2010/main">
                <a:noFill/>
              </a14:hiddenFill>
            </a:ext>
          </a:extLst>
        </p:spPr>
      </p:cxnSp>
      <p:cxnSp>
        <p:nvCxnSpPr>
          <p:cNvPr id="130" name="Straight Connector 129"/>
          <p:cNvCxnSpPr>
            <a:cxnSpLocks noChangeShapeType="1"/>
          </p:cNvCxnSpPr>
          <p:nvPr/>
        </p:nvCxnSpPr>
        <p:spPr bwMode="auto">
          <a:xfrm>
            <a:off x="3733800" y="3657600"/>
            <a:ext cx="381000" cy="304800"/>
          </a:xfrm>
          <a:prstGeom prst="line">
            <a:avLst/>
          </a:prstGeom>
          <a:noFill/>
          <a:ln w="69850" cmpd="dbl">
            <a:solidFill>
              <a:srgbClr val="3333FF"/>
            </a:solidFill>
            <a:prstDash val="sysDot"/>
            <a:round/>
            <a:headEnd/>
            <a:tailEnd/>
          </a:ln>
          <a:extLst>
            <a:ext uri="{909E8E84-426E-40DD-AFC4-6F175D3DCCD1}">
              <a14:hiddenFill xmlns:a14="http://schemas.microsoft.com/office/drawing/2010/main">
                <a:noFill/>
              </a14:hiddenFill>
            </a:ext>
          </a:extLst>
        </p:spPr>
      </p:cxnSp>
      <p:sp>
        <p:nvSpPr>
          <p:cNvPr id="63" name="Rectangle 3"/>
          <p:cNvSpPr txBox="1">
            <a:spLocks noChangeArrowheads="1"/>
          </p:cNvSpPr>
          <p:nvPr/>
        </p:nvSpPr>
        <p:spPr bwMode="auto">
          <a:xfrm>
            <a:off x="4451350" y="1360488"/>
            <a:ext cx="3657600" cy="457200"/>
          </a:xfrm>
          <a:prstGeom prst="rect">
            <a:avLst/>
          </a:prstGeom>
          <a:noFill/>
          <a:ln w="9525">
            <a:noFill/>
            <a:miter lim="800000"/>
            <a:headEnd/>
            <a:tailEnd/>
          </a:ln>
        </p:spPr>
        <p:txBody>
          <a:bodyPr/>
          <a:lstStyle/>
          <a:p>
            <a:pPr marL="342900" indent="-342900">
              <a:lnSpc>
                <a:spcPct val="80000"/>
              </a:lnSpc>
              <a:spcBef>
                <a:spcPct val="20000"/>
              </a:spcBef>
              <a:buClr>
                <a:srgbClr val="01326D"/>
              </a:buClr>
              <a:buFont typeface="Wingdings" pitchFamily="2" charset="2"/>
              <a:buChar char="§"/>
              <a:defRPr/>
            </a:pPr>
            <a:r>
              <a:rPr lang="en-US" sz="2800" b="1" kern="0" dirty="0">
                <a:latin typeface="Calibri" pitchFamily="34" charset="0"/>
                <a:ea typeface="+mn-ea"/>
              </a:rPr>
              <a:t>Chain Store game</a:t>
            </a:r>
          </a:p>
        </p:txBody>
      </p:sp>
      <p:grpSp>
        <p:nvGrpSpPr>
          <p:cNvPr id="9225" name="Group 119"/>
          <p:cNvGrpSpPr>
            <a:grpSpLocks/>
          </p:cNvGrpSpPr>
          <p:nvPr/>
        </p:nvGrpSpPr>
        <p:grpSpPr bwMode="auto">
          <a:xfrm>
            <a:off x="304800" y="1011238"/>
            <a:ext cx="3581400" cy="1125537"/>
            <a:chOff x="304800" y="965710"/>
            <a:chExt cx="3581400" cy="1125444"/>
          </a:xfrm>
        </p:grpSpPr>
        <p:sp>
          <p:nvSpPr>
            <p:cNvPr id="9226"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9227"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9228" name="Straight Connector 7"/>
            <p:cNvCxnSpPr>
              <a:cxnSpLocks noChangeShapeType="1"/>
              <a:stCxn id="9226" idx="7"/>
              <a:endCxn id="9227"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229" name="Straight Connector 9"/>
            <p:cNvCxnSpPr>
              <a:cxnSpLocks noChangeShapeType="1"/>
              <a:stCxn id="9226" idx="5"/>
              <a:endCxn id="9236" idx="1"/>
            </p:cNvCxnSpPr>
            <p:nvPr/>
          </p:nvCxnSpPr>
          <p:spPr bwMode="auto">
            <a:xfrm rot="16200000" flipH="1">
              <a:off x="1524806" y="1008283"/>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230" name="Straight Connector 11"/>
            <p:cNvCxnSpPr>
              <a:cxnSpLocks noChangeShapeType="1"/>
              <a:stCxn id="9227" idx="7"/>
              <a:endCxn id="9238" idx="1"/>
            </p:cNvCxnSpPr>
            <p:nvPr/>
          </p:nvCxnSpPr>
          <p:spPr bwMode="auto">
            <a:xfrm rot="5400000" flipH="1" flipV="1">
              <a:off x="2002966" y="830068"/>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9231" name="Straight Connector 13"/>
            <p:cNvCxnSpPr>
              <a:cxnSpLocks noChangeShapeType="1"/>
              <a:stCxn id="9227" idx="5"/>
              <a:endCxn id="9237" idx="1"/>
            </p:cNvCxnSpPr>
            <p:nvPr/>
          </p:nvCxnSpPr>
          <p:spPr bwMode="auto">
            <a:xfrm rot="5400000" flipH="1" flipV="1">
              <a:off x="2042540" y="1226427"/>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232"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9233"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9234"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9235" name="TextBox 25"/>
            <p:cNvSpPr txBox="1">
              <a:spLocks noChangeArrowheads="1"/>
            </p:cNvSpPr>
            <p:nvPr/>
          </p:nvSpPr>
          <p:spPr bwMode="auto">
            <a:xfrm>
              <a:off x="1710068" y="1305947"/>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9236" name="TextBox 24"/>
            <p:cNvSpPr txBox="1">
              <a:spLocks noChangeArrowheads="1"/>
            </p:cNvSpPr>
            <p:nvPr/>
          </p:nvSpPr>
          <p:spPr bwMode="auto">
            <a:xfrm>
              <a:off x="2438400" y="1752600"/>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 …, +25) </a:t>
              </a:r>
            </a:p>
          </p:txBody>
        </p:sp>
        <p:sp>
          <p:nvSpPr>
            <p:cNvPr id="9237" name="TextBox 24"/>
            <p:cNvSpPr txBox="1">
              <a:spLocks noChangeArrowheads="1"/>
            </p:cNvSpPr>
            <p:nvPr/>
          </p:nvSpPr>
          <p:spPr bwMode="auto">
            <a:xfrm>
              <a:off x="2417134" y="1414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 …, +10) </a:t>
              </a:r>
            </a:p>
          </p:txBody>
        </p:sp>
        <p:sp>
          <p:nvSpPr>
            <p:cNvPr id="9238" name="TextBox 24"/>
            <p:cNvSpPr txBox="1">
              <a:spLocks noChangeArrowheads="1"/>
            </p:cNvSpPr>
            <p:nvPr/>
          </p:nvSpPr>
          <p:spPr bwMode="auto">
            <a:xfrm>
              <a:off x="2447264" y="978112"/>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 …, +0) </a:t>
              </a:r>
            </a:p>
          </p:txBody>
        </p:sp>
      </p:grpSp>
    </p:spTree>
    <p:extLst>
      <p:ext uri="{BB962C8B-B14F-4D97-AF65-F5344CB8AC3E}">
        <p14:creationId xmlns:p14="http://schemas.microsoft.com/office/powerpoint/2010/main" val="334474311"/>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24</a:t>
            </a:r>
          </a:p>
        </p:txBody>
      </p:sp>
      <p:grpSp>
        <p:nvGrpSpPr>
          <p:cNvPr id="11266" name="Group 120"/>
          <p:cNvGrpSpPr>
            <a:grpSpLocks/>
          </p:cNvGrpSpPr>
          <p:nvPr/>
        </p:nvGrpSpPr>
        <p:grpSpPr bwMode="auto">
          <a:xfrm>
            <a:off x="1447800" y="2303463"/>
            <a:ext cx="3657600" cy="1125537"/>
            <a:chOff x="1447800" y="2303556"/>
            <a:chExt cx="3657600" cy="1125444"/>
          </a:xfrm>
        </p:grpSpPr>
        <p:sp>
          <p:nvSpPr>
            <p:cNvPr id="11325" name="Oval 80"/>
            <p:cNvSpPr>
              <a:spLocks noChangeArrowheads="1"/>
            </p:cNvSpPr>
            <p:nvPr/>
          </p:nvSpPr>
          <p:spPr bwMode="auto">
            <a:xfrm>
              <a:off x="1447800" y="27856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2</a:t>
              </a:r>
            </a:p>
          </p:txBody>
        </p:sp>
        <p:sp>
          <p:nvSpPr>
            <p:cNvPr id="11326" name="Oval 81"/>
            <p:cNvSpPr>
              <a:spLocks noChangeArrowheads="1"/>
            </p:cNvSpPr>
            <p:nvPr/>
          </p:nvSpPr>
          <p:spPr bwMode="auto">
            <a:xfrm>
              <a:off x="2438400" y="25445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11327" name="Straight Connector 7"/>
            <p:cNvCxnSpPr>
              <a:cxnSpLocks noChangeShapeType="1"/>
              <a:stCxn id="11325" idx="7"/>
              <a:endCxn id="11326" idx="2"/>
            </p:cNvCxnSpPr>
            <p:nvPr/>
          </p:nvCxnSpPr>
          <p:spPr bwMode="auto">
            <a:xfrm rot="5400000" flipH="1" flipV="1">
              <a:off x="2099691" y="25138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1328" name="Straight Connector 9"/>
            <p:cNvCxnSpPr>
              <a:cxnSpLocks noChangeShapeType="1"/>
              <a:stCxn id="11325" idx="5"/>
              <a:endCxn id="11335" idx="1"/>
            </p:cNvCxnSpPr>
            <p:nvPr/>
          </p:nvCxnSpPr>
          <p:spPr bwMode="auto">
            <a:xfrm rot="16200000" flipH="1">
              <a:off x="2667806" y="23461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1329" name="Straight Connector 11"/>
            <p:cNvCxnSpPr>
              <a:cxnSpLocks noChangeShapeType="1"/>
              <a:stCxn id="11326" idx="7"/>
              <a:endCxn id="11337" idx="1"/>
            </p:cNvCxnSpPr>
            <p:nvPr/>
          </p:nvCxnSpPr>
          <p:spPr bwMode="auto">
            <a:xfrm rot="5400000" flipH="1" flipV="1">
              <a:off x="3145966" y="21679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1330" name="Straight Connector 13"/>
            <p:cNvCxnSpPr>
              <a:cxnSpLocks noChangeShapeType="1"/>
              <a:stCxn id="11326" idx="5"/>
              <a:endCxn id="11336" idx="1"/>
            </p:cNvCxnSpPr>
            <p:nvPr/>
          </p:nvCxnSpPr>
          <p:spPr bwMode="auto">
            <a:xfrm rot="5400000" flipH="1" flipV="1">
              <a:off x="3185540" y="25642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11331" name="TextBox 22"/>
            <p:cNvSpPr txBox="1">
              <a:spLocks noChangeArrowheads="1"/>
            </p:cNvSpPr>
            <p:nvPr/>
          </p:nvSpPr>
          <p:spPr bwMode="auto">
            <a:xfrm>
              <a:off x="1676400" y="25233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11332" name="TextBox 23"/>
            <p:cNvSpPr txBox="1">
              <a:spLocks noChangeArrowheads="1"/>
            </p:cNvSpPr>
            <p:nvPr/>
          </p:nvSpPr>
          <p:spPr bwMode="auto">
            <a:xfrm>
              <a:off x="1851835" y="29291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11333" name="TextBox 24"/>
            <p:cNvSpPr txBox="1">
              <a:spLocks noChangeArrowheads="1"/>
            </p:cNvSpPr>
            <p:nvPr/>
          </p:nvSpPr>
          <p:spPr bwMode="auto">
            <a:xfrm>
              <a:off x="2635101" y="23035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11334" name="TextBox 25"/>
            <p:cNvSpPr txBox="1">
              <a:spLocks noChangeArrowheads="1"/>
            </p:cNvSpPr>
            <p:nvPr/>
          </p:nvSpPr>
          <p:spPr bwMode="auto">
            <a:xfrm>
              <a:off x="2853068" y="26437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11335" name="TextBox 24"/>
            <p:cNvSpPr txBox="1">
              <a:spLocks noChangeArrowheads="1"/>
            </p:cNvSpPr>
            <p:nvPr/>
          </p:nvSpPr>
          <p:spPr bwMode="auto">
            <a:xfrm>
              <a:off x="3581400" y="30904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5, …, +25) </a:t>
              </a:r>
            </a:p>
          </p:txBody>
        </p:sp>
        <p:sp>
          <p:nvSpPr>
            <p:cNvPr id="11336" name="TextBox 24"/>
            <p:cNvSpPr txBox="1">
              <a:spLocks noChangeArrowheads="1"/>
            </p:cNvSpPr>
            <p:nvPr/>
          </p:nvSpPr>
          <p:spPr bwMode="auto">
            <a:xfrm>
              <a:off x="3560134" y="27518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10, …, +10) </a:t>
              </a:r>
            </a:p>
          </p:txBody>
        </p:sp>
        <p:sp>
          <p:nvSpPr>
            <p:cNvPr id="11337" name="TextBox 24"/>
            <p:cNvSpPr txBox="1">
              <a:spLocks noChangeArrowheads="1"/>
            </p:cNvSpPr>
            <p:nvPr/>
          </p:nvSpPr>
          <p:spPr bwMode="auto">
            <a:xfrm>
              <a:off x="3590264" y="23159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0 , …, +0) </a:t>
              </a:r>
            </a:p>
          </p:txBody>
        </p:sp>
      </p:grpSp>
      <p:grpSp>
        <p:nvGrpSpPr>
          <p:cNvPr id="11267" name="Group 121"/>
          <p:cNvGrpSpPr>
            <a:grpSpLocks/>
          </p:cNvGrpSpPr>
          <p:nvPr/>
        </p:nvGrpSpPr>
        <p:grpSpPr bwMode="auto">
          <a:xfrm>
            <a:off x="3352800" y="4056063"/>
            <a:ext cx="3657600" cy="1125537"/>
            <a:chOff x="3352800" y="4056156"/>
            <a:chExt cx="3657600" cy="1125444"/>
          </a:xfrm>
        </p:grpSpPr>
        <p:sp>
          <p:nvSpPr>
            <p:cNvPr id="11312" name="Oval 93"/>
            <p:cNvSpPr>
              <a:spLocks noChangeArrowheads="1"/>
            </p:cNvSpPr>
            <p:nvPr/>
          </p:nvSpPr>
          <p:spPr bwMode="auto">
            <a:xfrm>
              <a:off x="3352800" y="45382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000" b="1"/>
                <a:t>E</a:t>
              </a:r>
              <a:r>
                <a:rPr lang="en-US" altLang="x-none" sz="2000" b="1" baseline="-25000"/>
                <a:t>8</a:t>
              </a:r>
            </a:p>
          </p:txBody>
        </p:sp>
        <p:sp>
          <p:nvSpPr>
            <p:cNvPr id="11313" name="Oval 94"/>
            <p:cNvSpPr>
              <a:spLocks noChangeArrowheads="1"/>
            </p:cNvSpPr>
            <p:nvPr/>
          </p:nvSpPr>
          <p:spPr bwMode="auto">
            <a:xfrm>
              <a:off x="4343400" y="42971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11314" name="Straight Connector 7"/>
            <p:cNvCxnSpPr>
              <a:cxnSpLocks noChangeShapeType="1"/>
              <a:stCxn id="11312" idx="7"/>
              <a:endCxn id="11313" idx="2"/>
            </p:cNvCxnSpPr>
            <p:nvPr/>
          </p:nvCxnSpPr>
          <p:spPr bwMode="auto">
            <a:xfrm rot="5400000" flipH="1" flipV="1">
              <a:off x="4004691" y="42664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1315" name="Straight Connector 9"/>
            <p:cNvCxnSpPr>
              <a:cxnSpLocks noChangeShapeType="1"/>
              <a:stCxn id="11312" idx="5"/>
              <a:endCxn id="11322" idx="1"/>
            </p:cNvCxnSpPr>
            <p:nvPr/>
          </p:nvCxnSpPr>
          <p:spPr bwMode="auto">
            <a:xfrm rot="16200000" flipH="1">
              <a:off x="4572806" y="40987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1316" name="Straight Connector 11"/>
            <p:cNvCxnSpPr>
              <a:cxnSpLocks noChangeShapeType="1"/>
              <a:stCxn id="11313" idx="7"/>
              <a:endCxn id="11324" idx="1"/>
            </p:cNvCxnSpPr>
            <p:nvPr/>
          </p:nvCxnSpPr>
          <p:spPr bwMode="auto">
            <a:xfrm rot="5400000" flipH="1" flipV="1">
              <a:off x="5050966" y="39205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1317" name="Straight Connector 13"/>
            <p:cNvCxnSpPr>
              <a:cxnSpLocks noChangeShapeType="1"/>
              <a:stCxn id="11313" idx="5"/>
              <a:endCxn id="11323" idx="1"/>
            </p:cNvCxnSpPr>
            <p:nvPr/>
          </p:nvCxnSpPr>
          <p:spPr bwMode="auto">
            <a:xfrm rot="5400000" flipH="1" flipV="1">
              <a:off x="5090540" y="43168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11318" name="TextBox 22"/>
            <p:cNvSpPr txBox="1">
              <a:spLocks noChangeArrowheads="1"/>
            </p:cNvSpPr>
            <p:nvPr/>
          </p:nvSpPr>
          <p:spPr bwMode="auto">
            <a:xfrm>
              <a:off x="3581400" y="42759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11319" name="TextBox 23"/>
            <p:cNvSpPr txBox="1">
              <a:spLocks noChangeArrowheads="1"/>
            </p:cNvSpPr>
            <p:nvPr/>
          </p:nvSpPr>
          <p:spPr bwMode="auto">
            <a:xfrm>
              <a:off x="3756835" y="46817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11320" name="TextBox 24"/>
            <p:cNvSpPr txBox="1">
              <a:spLocks noChangeArrowheads="1"/>
            </p:cNvSpPr>
            <p:nvPr/>
          </p:nvSpPr>
          <p:spPr bwMode="auto">
            <a:xfrm>
              <a:off x="4540101" y="40561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11321" name="TextBox 25"/>
            <p:cNvSpPr txBox="1">
              <a:spLocks noChangeArrowheads="1"/>
            </p:cNvSpPr>
            <p:nvPr/>
          </p:nvSpPr>
          <p:spPr bwMode="auto">
            <a:xfrm>
              <a:off x="4758068" y="43963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11322" name="TextBox 24"/>
            <p:cNvSpPr txBox="1">
              <a:spLocks noChangeArrowheads="1"/>
            </p:cNvSpPr>
            <p:nvPr/>
          </p:nvSpPr>
          <p:spPr bwMode="auto">
            <a:xfrm>
              <a:off x="5486400" y="4843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5 , …, +25) </a:t>
              </a:r>
            </a:p>
          </p:txBody>
        </p:sp>
        <p:sp>
          <p:nvSpPr>
            <p:cNvPr id="11323" name="TextBox 24"/>
            <p:cNvSpPr txBox="1">
              <a:spLocks noChangeArrowheads="1"/>
            </p:cNvSpPr>
            <p:nvPr/>
          </p:nvSpPr>
          <p:spPr bwMode="auto">
            <a:xfrm>
              <a:off x="5465134" y="4504492"/>
              <a:ext cx="15452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10, …, +10) </a:t>
              </a:r>
            </a:p>
          </p:txBody>
        </p:sp>
        <p:sp>
          <p:nvSpPr>
            <p:cNvPr id="11324" name="TextBox 24"/>
            <p:cNvSpPr txBox="1">
              <a:spLocks noChangeArrowheads="1"/>
            </p:cNvSpPr>
            <p:nvPr/>
          </p:nvSpPr>
          <p:spPr bwMode="auto">
            <a:xfrm>
              <a:off x="5495264" y="4068558"/>
              <a:ext cx="14389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0 , …, +0) </a:t>
              </a:r>
            </a:p>
          </p:txBody>
        </p:sp>
      </p:grpSp>
      <p:grpSp>
        <p:nvGrpSpPr>
          <p:cNvPr id="11268" name="Group 122"/>
          <p:cNvGrpSpPr>
            <a:grpSpLocks/>
          </p:cNvGrpSpPr>
          <p:nvPr/>
        </p:nvGrpSpPr>
        <p:grpSpPr bwMode="auto">
          <a:xfrm>
            <a:off x="5334000" y="5427663"/>
            <a:ext cx="3581400" cy="1125537"/>
            <a:chOff x="5334000" y="5427756"/>
            <a:chExt cx="3581400" cy="1125444"/>
          </a:xfrm>
        </p:grpSpPr>
        <p:sp>
          <p:nvSpPr>
            <p:cNvPr id="11299" name="Oval 106"/>
            <p:cNvSpPr>
              <a:spLocks noChangeArrowheads="1"/>
            </p:cNvSpPr>
            <p:nvPr/>
          </p:nvSpPr>
          <p:spPr bwMode="auto">
            <a:xfrm>
              <a:off x="5334000" y="5909846"/>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000" b="1"/>
                <a:t>E</a:t>
              </a:r>
              <a:r>
                <a:rPr lang="en-US" altLang="x-none" sz="2000" b="1" baseline="-25000"/>
                <a:t>9</a:t>
              </a:r>
            </a:p>
          </p:txBody>
        </p:sp>
        <p:sp>
          <p:nvSpPr>
            <p:cNvPr id="11300" name="Oval 107"/>
            <p:cNvSpPr>
              <a:spLocks noChangeArrowheads="1"/>
            </p:cNvSpPr>
            <p:nvPr/>
          </p:nvSpPr>
          <p:spPr bwMode="auto">
            <a:xfrm>
              <a:off x="6324600" y="5668758"/>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11301" name="Straight Connector 7"/>
            <p:cNvCxnSpPr>
              <a:cxnSpLocks noChangeShapeType="1"/>
              <a:stCxn id="11299" idx="7"/>
              <a:endCxn id="11300" idx="2"/>
            </p:cNvCxnSpPr>
            <p:nvPr/>
          </p:nvCxnSpPr>
          <p:spPr bwMode="auto">
            <a:xfrm rot="5400000" flipH="1" flipV="1">
              <a:off x="5985891" y="5638093"/>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1302" name="Straight Connector 9"/>
            <p:cNvCxnSpPr>
              <a:cxnSpLocks noChangeShapeType="1"/>
              <a:stCxn id="11299" idx="5"/>
              <a:endCxn id="11309" idx="1"/>
            </p:cNvCxnSpPr>
            <p:nvPr/>
          </p:nvCxnSpPr>
          <p:spPr bwMode="auto">
            <a:xfrm rot="16200000" flipH="1">
              <a:off x="6554006" y="5470329"/>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1303" name="Straight Connector 11"/>
            <p:cNvCxnSpPr>
              <a:cxnSpLocks noChangeShapeType="1"/>
              <a:stCxn id="11300" idx="7"/>
              <a:endCxn id="11311" idx="1"/>
            </p:cNvCxnSpPr>
            <p:nvPr/>
          </p:nvCxnSpPr>
          <p:spPr bwMode="auto">
            <a:xfrm rot="5400000" flipH="1" flipV="1">
              <a:off x="7032166" y="5292114"/>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1304" name="Straight Connector 13"/>
            <p:cNvCxnSpPr>
              <a:cxnSpLocks noChangeShapeType="1"/>
              <a:stCxn id="11300" idx="5"/>
              <a:endCxn id="11310" idx="1"/>
            </p:cNvCxnSpPr>
            <p:nvPr/>
          </p:nvCxnSpPr>
          <p:spPr bwMode="auto">
            <a:xfrm rot="5400000" flipH="1" flipV="1">
              <a:off x="7071740" y="5688473"/>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11305" name="TextBox 22"/>
            <p:cNvSpPr txBox="1">
              <a:spLocks noChangeArrowheads="1"/>
            </p:cNvSpPr>
            <p:nvPr/>
          </p:nvSpPr>
          <p:spPr bwMode="auto">
            <a:xfrm>
              <a:off x="5562600" y="5647578"/>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11306" name="TextBox 23"/>
            <p:cNvSpPr txBox="1">
              <a:spLocks noChangeArrowheads="1"/>
            </p:cNvSpPr>
            <p:nvPr/>
          </p:nvSpPr>
          <p:spPr bwMode="auto">
            <a:xfrm>
              <a:off x="5738035" y="6053382"/>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11307" name="TextBox 24"/>
            <p:cNvSpPr txBox="1">
              <a:spLocks noChangeArrowheads="1"/>
            </p:cNvSpPr>
            <p:nvPr/>
          </p:nvSpPr>
          <p:spPr bwMode="auto">
            <a:xfrm>
              <a:off x="6521301" y="5427756"/>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11308" name="TextBox 25"/>
            <p:cNvSpPr txBox="1">
              <a:spLocks noChangeArrowheads="1"/>
            </p:cNvSpPr>
            <p:nvPr/>
          </p:nvSpPr>
          <p:spPr bwMode="auto">
            <a:xfrm>
              <a:off x="6739268" y="5767993"/>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11309" name="TextBox 24"/>
            <p:cNvSpPr txBox="1">
              <a:spLocks noChangeArrowheads="1"/>
            </p:cNvSpPr>
            <p:nvPr/>
          </p:nvSpPr>
          <p:spPr bwMode="auto">
            <a:xfrm>
              <a:off x="7467600" y="62146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 5, +25) </a:t>
              </a:r>
            </a:p>
          </p:txBody>
        </p:sp>
        <p:sp>
          <p:nvSpPr>
            <p:cNvPr id="11310" name="TextBox 24"/>
            <p:cNvSpPr txBox="1">
              <a:spLocks noChangeArrowheads="1"/>
            </p:cNvSpPr>
            <p:nvPr/>
          </p:nvSpPr>
          <p:spPr bwMode="auto">
            <a:xfrm>
              <a:off x="7446334" y="5876092"/>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 10, +10) </a:t>
              </a:r>
            </a:p>
          </p:txBody>
        </p:sp>
        <p:sp>
          <p:nvSpPr>
            <p:cNvPr id="11311" name="TextBox 24"/>
            <p:cNvSpPr txBox="1">
              <a:spLocks noChangeArrowheads="1"/>
            </p:cNvSpPr>
            <p:nvPr/>
          </p:nvSpPr>
          <p:spPr bwMode="auto">
            <a:xfrm>
              <a:off x="7476464" y="5440158"/>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 …, 0, +0) </a:t>
              </a:r>
            </a:p>
          </p:txBody>
        </p:sp>
      </p:grpSp>
      <p:cxnSp>
        <p:nvCxnSpPr>
          <p:cNvPr id="11269" name="Straight Connector 127"/>
          <p:cNvCxnSpPr>
            <a:cxnSpLocks noChangeShapeType="1"/>
          </p:cNvCxnSpPr>
          <p:nvPr/>
        </p:nvCxnSpPr>
        <p:spPr bwMode="auto">
          <a:xfrm>
            <a:off x="1828800" y="2133600"/>
            <a:ext cx="381000" cy="304800"/>
          </a:xfrm>
          <a:prstGeom prst="line">
            <a:avLst/>
          </a:prstGeom>
          <a:noFill/>
          <a:ln w="38100">
            <a:solidFill>
              <a:srgbClr val="3333FF"/>
            </a:solidFill>
            <a:prstDash val="sysDash"/>
            <a:round/>
            <a:headEnd/>
            <a:tailEnd/>
          </a:ln>
          <a:extLst>
            <a:ext uri="{909E8E84-426E-40DD-AFC4-6F175D3DCCD1}">
              <a14:hiddenFill xmlns:a14="http://schemas.microsoft.com/office/drawing/2010/main">
                <a:noFill/>
              </a14:hiddenFill>
            </a:ext>
          </a:extLst>
        </p:spPr>
      </p:cxnSp>
      <p:cxnSp>
        <p:nvCxnSpPr>
          <p:cNvPr id="11270" name="Straight Connector 128"/>
          <p:cNvCxnSpPr>
            <a:cxnSpLocks noChangeShapeType="1"/>
          </p:cNvCxnSpPr>
          <p:nvPr/>
        </p:nvCxnSpPr>
        <p:spPr bwMode="auto">
          <a:xfrm>
            <a:off x="5486400" y="5257800"/>
            <a:ext cx="381000" cy="304800"/>
          </a:xfrm>
          <a:prstGeom prst="line">
            <a:avLst/>
          </a:prstGeom>
          <a:noFill/>
          <a:ln w="38100">
            <a:solidFill>
              <a:srgbClr val="3333FF"/>
            </a:solidFill>
            <a:prstDash val="sysDash"/>
            <a:round/>
            <a:headEnd/>
            <a:tailEnd/>
          </a:ln>
          <a:extLst>
            <a:ext uri="{909E8E84-426E-40DD-AFC4-6F175D3DCCD1}">
              <a14:hiddenFill xmlns:a14="http://schemas.microsoft.com/office/drawing/2010/main">
                <a:noFill/>
              </a14:hiddenFill>
            </a:ext>
          </a:extLst>
        </p:spPr>
      </p:cxnSp>
      <p:cxnSp>
        <p:nvCxnSpPr>
          <p:cNvPr id="11271" name="Straight Connector 129"/>
          <p:cNvCxnSpPr>
            <a:cxnSpLocks noChangeShapeType="1"/>
          </p:cNvCxnSpPr>
          <p:nvPr/>
        </p:nvCxnSpPr>
        <p:spPr bwMode="auto">
          <a:xfrm>
            <a:off x="3733800" y="3657600"/>
            <a:ext cx="381000" cy="304800"/>
          </a:xfrm>
          <a:prstGeom prst="line">
            <a:avLst/>
          </a:prstGeom>
          <a:noFill/>
          <a:ln w="69850" cmpd="dbl">
            <a:solidFill>
              <a:srgbClr val="3333FF"/>
            </a:solidFill>
            <a:prstDash val="sysDot"/>
            <a:round/>
            <a:headEnd/>
            <a:tailEnd/>
          </a:ln>
          <a:extLst>
            <a:ext uri="{909E8E84-426E-40DD-AFC4-6F175D3DCCD1}">
              <a14:hiddenFill xmlns:a14="http://schemas.microsoft.com/office/drawing/2010/main">
                <a:noFill/>
              </a14:hiddenFill>
            </a:ext>
          </a:extLst>
        </p:spPr>
      </p:cxnSp>
      <p:sp>
        <p:nvSpPr>
          <p:cNvPr id="63" name="Rectangle 3"/>
          <p:cNvSpPr txBox="1">
            <a:spLocks noChangeArrowheads="1"/>
          </p:cNvSpPr>
          <p:nvPr/>
        </p:nvSpPr>
        <p:spPr bwMode="auto">
          <a:xfrm>
            <a:off x="4451350" y="1360488"/>
            <a:ext cx="3657600" cy="457200"/>
          </a:xfrm>
          <a:prstGeom prst="rect">
            <a:avLst/>
          </a:prstGeom>
          <a:noFill/>
          <a:ln w="9525">
            <a:noFill/>
            <a:miter lim="800000"/>
            <a:headEnd/>
            <a:tailEnd/>
          </a:ln>
        </p:spPr>
        <p:txBody>
          <a:bodyPr/>
          <a:lstStyle/>
          <a:p>
            <a:pPr marL="342900" indent="-342900">
              <a:lnSpc>
                <a:spcPct val="80000"/>
              </a:lnSpc>
              <a:spcBef>
                <a:spcPct val="20000"/>
              </a:spcBef>
              <a:buClr>
                <a:srgbClr val="01326D"/>
              </a:buClr>
              <a:buFont typeface="Wingdings" pitchFamily="2" charset="2"/>
              <a:buChar char="§"/>
              <a:defRPr/>
            </a:pPr>
            <a:r>
              <a:rPr lang="en-US" sz="2800" b="1" kern="0" dirty="0">
                <a:latin typeface="Calibri" pitchFamily="34" charset="0"/>
                <a:ea typeface="+mn-ea"/>
              </a:rPr>
              <a:t>Chain Store game</a:t>
            </a:r>
          </a:p>
        </p:txBody>
      </p:sp>
      <p:grpSp>
        <p:nvGrpSpPr>
          <p:cNvPr id="11273" name="Group 119"/>
          <p:cNvGrpSpPr>
            <a:grpSpLocks/>
          </p:cNvGrpSpPr>
          <p:nvPr/>
        </p:nvGrpSpPr>
        <p:grpSpPr bwMode="auto">
          <a:xfrm>
            <a:off x="304800" y="1011238"/>
            <a:ext cx="3581400" cy="1125537"/>
            <a:chOff x="304800" y="965710"/>
            <a:chExt cx="3581400" cy="1125444"/>
          </a:xfrm>
        </p:grpSpPr>
        <p:sp>
          <p:nvSpPr>
            <p:cNvPr id="11286" name="Oval 65"/>
            <p:cNvSpPr>
              <a:spLocks noChangeArrowheads="1"/>
            </p:cNvSpPr>
            <p:nvPr/>
          </p:nvSpPr>
          <p:spPr bwMode="auto">
            <a:xfrm>
              <a:off x="304800" y="1447800"/>
              <a:ext cx="457200" cy="4572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E</a:t>
              </a:r>
              <a:r>
                <a:rPr lang="en-US" altLang="x-none" sz="2400" b="1" baseline="-25000"/>
                <a:t>1</a:t>
              </a:r>
            </a:p>
          </p:txBody>
        </p:sp>
        <p:sp>
          <p:nvSpPr>
            <p:cNvPr id="11287" name="Oval 66"/>
            <p:cNvSpPr>
              <a:spLocks noChangeArrowheads="1"/>
            </p:cNvSpPr>
            <p:nvPr/>
          </p:nvSpPr>
          <p:spPr bwMode="auto">
            <a:xfrm>
              <a:off x="1295400" y="1206712"/>
              <a:ext cx="457200" cy="461962"/>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t>I</a:t>
              </a:r>
            </a:p>
          </p:txBody>
        </p:sp>
        <p:cxnSp>
          <p:nvCxnSpPr>
            <p:cNvPr id="11288" name="Straight Connector 7"/>
            <p:cNvCxnSpPr>
              <a:cxnSpLocks noChangeShapeType="1"/>
              <a:stCxn id="11286" idx="7"/>
              <a:endCxn id="11287" idx="2"/>
            </p:cNvCxnSpPr>
            <p:nvPr/>
          </p:nvCxnSpPr>
          <p:spPr bwMode="auto">
            <a:xfrm rot="5400000" flipH="1" flipV="1">
              <a:off x="956691" y="1176047"/>
              <a:ext cx="77062" cy="600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1289" name="Straight Connector 9"/>
            <p:cNvCxnSpPr>
              <a:cxnSpLocks noChangeShapeType="1"/>
              <a:stCxn id="11286" idx="5"/>
              <a:endCxn id="11296" idx="1"/>
            </p:cNvCxnSpPr>
            <p:nvPr/>
          </p:nvCxnSpPr>
          <p:spPr bwMode="auto">
            <a:xfrm rot="16200000" flipH="1">
              <a:off x="1524806" y="1008283"/>
              <a:ext cx="83832" cy="174335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1290" name="Straight Connector 11"/>
            <p:cNvCxnSpPr>
              <a:cxnSpLocks noChangeShapeType="1"/>
              <a:stCxn id="11287" idx="7"/>
              <a:endCxn id="11298" idx="1"/>
            </p:cNvCxnSpPr>
            <p:nvPr/>
          </p:nvCxnSpPr>
          <p:spPr bwMode="auto">
            <a:xfrm rot="5400000" flipH="1" flipV="1">
              <a:off x="2002966" y="830068"/>
              <a:ext cx="126976" cy="7616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1291" name="Straight Connector 13"/>
            <p:cNvCxnSpPr>
              <a:cxnSpLocks noChangeShapeType="1"/>
              <a:stCxn id="11287" idx="5"/>
              <a:endCxn id="11297" idx="1"/>
            </p:cNvCxnSpPr>
            <p:nvPr/>
          </p:nvCxnSpPr>
          <p:spPr bwMode="auto">
            <a:xfrm rot="5400000" flipH="1" flipV="1">
              <a:off x="2042540" y="1226427"/>
              <a:ext cx="17698" cy="73148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11292" name="TextBox 22"/>
            <p:cNvSpPr txBox="1">
              <a:spLocks noChangeArrowheads="1"/>
            </p:cNvSpPr>
            <p:nvPr/>
          </p:nvSpPr>
          <p:spPr bwMode="auto">
            <a:xfrm>
              <a:off x="533400" y="1185532"/>
              <a:ext cx="762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enter</a:t>
              </a:r>
            </a:p>
          </p:txBody>
        </p:sp>
        <p:sp>
          <p:nvSpPr>
            <p:cNvPr id="11293" name="TextBox 23"/>
            <p:cNvSpPr txBox="1">
              <a:spLocks noChangeArrowheads="1"/>
            </p:cNvSpPr>
            <p:nvPr/>
          </p:nvSpPr>
          <p:spPr bwMode="auto">
            <a:xfrm>
              <a:off x="708835" y="1591336"/>
              <a:ext cx="914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stay out</a:t>
              </a:r>
            </a:p>
          </p:txBody>
        </p:sp>
        <p:sp>
          <p:nvSpPr>
            <p:cNvPr id="11294" name="TextBox 24"/>
            <p:cNvSpPr txBox="1">
              <a:spLocks noChangeArrowheads="1"/>
            </p:cNvSpPr>
            <p:nvPr/>
          </p:nvSpPr>
          <p:spPr bwMode="auto">
            <a:xfrm>
              <a:off x="1492101" y="965710"/>
              <a:ext cx="609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fight</a:t>
              </a:r>
            </a:p>
          </p:txBody>
        </p:sp>
        <p:sp>
          <p:nvSpPr>
            <p:cNvPr id="11295" name="TextBox 25"/>
            <p:cNvSpPr txBox="1">
              <a:spLocks noChangeArrowheads="1"/>
            </p:cNvSpPr>
            <p:nvPr/>
          </p:nvSpPr>
          <p:spPr bwMode="auto">
            <a:xfrm>
              <a:off x="1710068" y="1305947"/>
              <a:ext cx="990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not fight</a:t>
              </a:r>
            </a:p>
          </p:txBody>
        </p:sp>
        <p:sp>
          <p:nvSpPr>
            <p:cNvPr id="11296" name="TextBox 24"/>
            <p:cNvSpPr txBox="1">
              <a:spLocks noChangeArrowheads="1"/>
            </p:cNvSpPr>
            <p:nvPr/>
          </p:nvSpPr>
          <p:spPr bwMode="auto">
            <a:xfrm>
              <a:off x="2438400" y="1752600"/>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(5, …, …, +25) </a:t>
              </a:r>
            </a:p>
          </p:txBody>
        </p:sp>
        <p:sp>
          <p:nvSpPr>
            <p:cNvPr id="11297" name="TextBox 24"/>
            <p:cNvSpPr txBox="1">
              <a:spLocks noChangeArrowheads="1"/>
            </p:cNvSpPr>
            <p:nvPr/>
          </p:nvSpPr>
          <p:spPr bwMode="auto">
            <a:xfrm>
              <a:off x="2417134" y="1414046"/>
              <a:ext cx="1447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(10, …, …, +10) </a:t>
              </a:r>
            </a:p>
          </p:txBody>
        </p:sp>
        <p:sp>
          <p:nvSpPr>
            <p:cNvPr id="11298" name="TextBox 24"/>
            <p:cNvSpPr txBox="1">
              <a:spLocks noChangeArrowheads="1"/>
            </p:cNvSpPr>
            <p:nvPr/>
          </p:nvSpPr>
          <p:spPr bwMode="auto">
            <a:xfrm>
              <a:off x="2447264" y="978112"/>
              <a:ext cx="12865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spcBef>
                  <a:spcPct val="0"/>
                </a:spcBef>
                <a:buClrTx/>
                <a:buFontTx/>
                <a:buNone/>
              </a:pPr>
              <a:r>
                <a:rPr lang="en-US" altLang="x-none" sz="1600"/>
                <a:t>(0, …, …, +0) </a:t>
              </a:r>
            </a:p>
          </p:txBody>
        </p:sp>
      </p:grpSp>
      <p:cxnSp>
        <p:nvCxnSpPr>
          <p:cNvPr id="11274" name="Straight Connector 64"/>
          <p:cNvCxnSpPr>
            <a:cxnSpLocks noChangeShapeType="1"/>
          </p:cNvCxnSpPr>
          <p:nvPr/>
        </p:nvCxnSpPr>
        <p:spPr bwMode="auto">
          <a:xfrm rot="10560000">
            <a:off x="6705600" y="6092825"/>
            <a:ext cx="762000" cy="26988"/>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26" name="Straight Connector 125"/>
          <p:cNvCxnSpPr>
            <a:cxnSpLocks noChangeShapeType="1"/>
          </p:cNvCxnSpPr>
          <p:nvPr/>
        </p:nvCxnSpPr>
        <p:spPr bwMode="auto">
          <a:xfrm rot="10800000" flipV="1">
            <a:off x="5721350" y="5954713"/>
            <a:ext cx="603250" cy="71437"/>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32" name="Straight Connector 131"/>
          <p:cNvCxnSpPr>
            <a:cxnSpLocks noChangeShapeType="1"/>
          </p:cNvCxnSpPr>
          <p:nvPr/>
        </p:nvCxnSpPr>
        <p:spPr bwMode="auto">
          <a:xfrm rot="10560000">
            <a:off x="4762500" y="4711700"/>
            <a:ext cx="762000" cy="254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33" name="Straight Connector 132"/>
          <p:cNvCxnSpPr>
            <a:cxnSpLocks noChangeShapeType="1"/>
          </p:cNvCxnSpPr>
          <p:nvPr/>
        </p:nvCxnSpPr>
        <p:spPr bwMode="auto">
          <a:xfrm rot="10800000" flipV="1">
            <a:off x="3778250" y="4572000"/>
            <a:ext cx="603250" cy="71438"/>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34" name="Straight Connector 133"/>
          <p:cNvCxnSpPr>
            <a:cxnSpLocks noChangeShapeType="1"/>
          </p:cNvCxnSpPr>
          <p:nvPr/>
        </p:nvCxnSpPr>
        <p:spPr bwMode="auto">
          <a:xfrm rot="10560000">
            <a:off x="2867025" y="2959100"/>
            <a:ext cx="762000" cy="254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35" name="Straight Connector 134"/>
          <p:cNvCxnSpPr>
            <a:cxnSpLocks noChangeShapeType="1"/>
          </p:cNvCxnSpPr>
          <p:nvPr/>
        </p:nvCxnSpPr>
        <p:spPr bwMode="auto">
          <a:xfrm rot="10800000" flipV="1">
            <a:off x="1884363" y="2819400"/>
            <a:ext cx="601662" cy="71438"/>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36" name="Straight Connector 135"/>
          <p:cNvCxnSpPr>
            <a:cxnSpLocks noChangeShapeType="1"/>
          </p:cNvCxnSpPr>
          <p:nvPr/>
        </p:nvCxnSpPr>
        <p:spPr bwMode="auto">
          <a:xfrm rot="10560000">
            <a:off x="1679575" y="1673225"/>
            <a:ext cx="762000" cy="26988"/>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37" name="Straight Connector 136"/>
          <p:cNvCxnSpPr>
            <a:cxnSpLocks noChangeShapeType="1"/>
          </p:cNvCxnSpPr>
          <p:nvPr/>
        </p:nvCxnSpPr>
        <p:spPr bwMode="auto">
          <a:xfrm rot="10800000" flipV="1">
            <a:off x="696913" y="1535113"/>
            <a:ext cx="601662" cy="71437"/>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cxnSp>
      <p:cxnSp>
        <p:nvCxnSpPr>
          <p:cNvPr id="139" name="Straight Connector 138"/>
          <p:cNvCxnSpPr>
            <a:cxnSpLocks noChangeShapeType="1"/>
          </p:cNvCxnSpPr>
          <p:nvPr/>
        </p:nvCxnSpPr>
        <p:spPr bwMode="auto">
          <a:xfrm rot="10800000">
            <a:off x="4648200" y="5105400"/>
            <a:ext cx="838200" cy="685800"/>
          </a:xfrm>
          <a:prstGeom prst="line">
            <a:avLst/>
          </a:prstGeom>
          <a:noFill/>
          <a:ln w="63500">
            <a:solidFill>
              <a:srgbClr val="FF0000"/>
            </a:solidFill>
            <a:round/>
            <a:headEnd/>
            <a:tailEnd type="triangle" w="lg" len="med"/>
          </a:ln>
          <a:extLst>
            <a:ext uri="{909E8E84-426E-40DD-AFC4-6F175D3DCCD1}">
              <a14:hiddenFill xmlns:a14="http://schemas.microsoft.com/office/drawing/2010/main">
                <a:noFill/>
              </a14:hiddenFill>
            </a:ext>
          </a:extLst>
        </p:spPr>
      </p:cxnSp>
      <p:cxnSp>
        <p:nvCxnSpPr>
          <p:cNvPr id="142" name="Straight Connector 141"/>
          <p:cNvCxnSpPr>
            <a:cxnSpLocks noChangeShapeType="1"/>
          </p:cNvCxnSpPr>
          <p:nvPr/>
        </p:nvCxnSpPr>
        <p:spPr bwMode="auto">
          <a:xfrm rot="10800000">
            <a:off x="1295400" y="2024063"/>
            <a:ext cx="685800" cy="533400"/>
          </a:xfrm>
          <a:prstGeom prst="line">
            <a:avLst/>
          </a:prstGeom>
          <a:noFill/>
          <a:ln w="63500">
            <a:solidFill>
              <a:srgbClr val="FF0000"/>
            </a:solidFill>
            <a:round/>
            <a:headEnd/>
            <a:tailEnd type="triangle" w="lg" len="med"/>
          </a:ln>
          <a:extLst>
            <a:ext uri="{909E8E84-426E-40DD-AFC4-6F175D3DCCD1}">
              <a14:hiddenFill xmlns:a14="http://schemas.microsoft.com/office/drawing/2010/main">
                <a:noFill/>
              </a14:hiddenFill>
            </a:ext>
          </a:extLst>
        </p:spPr>
      </p:cxnSp>
      <p:cxnSp>
        <p:nvCxnSpPr>
          <p:cNvPr id="144" name="Straight Connector 143"/>
          <p:cNvCxnSpPr>
            <a:cxnSpLocks noChangeShapeType="1"/>
          </p:cNvCxnSpPr>
          <p:nvPr/>
        </p:nvCxnSpPr>
        <p:spPr bwMode="auto">
          <a:xfrm rot="10800000">
            <a:off x="2895600" y="3505200"/>
            <a:ext cx="838200" cy="685800"/>
          </a:xfrm>
          <a:prstGeom prst="line">
            <a:avLst/>
          </a:prstGeom>
          <a:noFill/>
          <a:ln w="85725" cmpd="dbl">
            <a:solidFill>
              <a:srgbClr val="FF0000"/>
            </a:solidFill>
            <a:prstDash val="sysDash"/>
            <a:round/>
            <a:headEnd/>
            <a:tailEnd type="triangle" w="lg" len="med"/>
          </a:ln>
          <a:extLst>
            <a:ext uri="{909E8E84-426E-40DD-AFC4-6F175D3DCCD1}">
              <a14:hiddenFill xmlns:a14="http://schemas.microsoft.com/office/drawing/2010/main">
                <a:noFill/>
              </a14:hiddenFill>
            </a:ext>
          </a:extLst>
        </p:spPr>
      </p:cxnSp>
      <p:sp>
        <p:nvSpPr>
          <p:cNvPr id="145" name="Rectangle 3"/>
          <p:cNvSpPr txBox="1">
            <a:spLocks noChangeArrowheads="1"/>
          </p:cNvSpPr>
          <p:nvPr/>
        </p:nvSpPr>
        <p:spPr bwMode="auto">
          <a:xfrm>
            <a:off x="0" y="5029200"/>
            <a:ext cx="36576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eaLnBrk="1" hangingPunct="1">
              <a:lnSpc>
                <a:spcPct val="80000"/>
              </a:lnSpc>
            </a:pPr>
            <a:r>
              <a:rPr lang="en-US" altLang="x-none" b="1"/>
              <a:t>Unique </a:t>
            </a:r>
            <a:r>
              <a:rPr lang="en-US" altLang="x-none"/>
              <a:t>subgame perfect equilibrium: </a:t>
            </a:r>
            <a:r>
              <a:rPr lang="en-US" altLang="x-none" b="1"/>
              <a:t>(enter, not fight)</a:t>
            </a:r>
            <a:br>
              <a:rPr lang="en-US" altLang="x-none"/>
            </a:br>
            <a:r>
              <a:rPr lang="en-US" altLang="x-none"/>
              <a:t>in all stages</a:t>
            </a:r>
          </a:p>
        </p:txBody>
      </p:sp>
    </p:spTree>
    <p:extLst>
      <p:ext uri="{BB962C8B-B14F-4D97-AF65-F5344CB8AC3E}">
        <p14:creationId xmlns:p14="http://schemas.microsoft.com/office/powerpoint/2010/main" val="128096322"/>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3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5"/>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142"/>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13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37"/>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24</a:t>
            </a:r>
          </a:p>
        </p:txBody>
      </p:sp>
      <p:sp>
        <p:nvSpPr>
          <p:cNvPr id="11267" name="Rectangle 3"/>
          <p:cNvSpPr>
            <a:spLocks noGrp="1" noChangeArrowheads="1"/>
          </p:cNvSpPr>
          <p:nvPr>
            <p:ph idx="1"/>
          </p:nvPr>
        </p:nvSpPr>
        <p:spPr>
          <a:xfrm>
            <a:off x="0" y="990600"/>
            <a:ext cx="9144000" cy="5638800"/>
          </a:xfrm>
        </p:spPr>
        <p:txBody>
          <a:bodyPr/>
          <a:lstStyle/>
          <a:p>
            <a:pPr eaLnBrk="1" hangingPunct="1">
              <a:lnSpc>
                <a:spcPct val="80000"/>
              </a:lnSpc>
            </a:pPr>
            <a:r>
              <a:rPr lang="en-US" altLang="x-none" b="1">
                <a:latin typeface="Calibri" charset="0"/>
                <a:ea typeface="ＭＳ Ｐゴシック" charset="-128"/>
              </a:rPr>
              <a:t>Unique </a:t>
            </a:r>
            <a:r>
              <a:rPr lang="en-US" altLang="x-none">
                <a:latin typeface="Calibri" charset="0"/>
                <a:ea typeface="ＭＳ Ｐゴシック" charset="-128"/>
              </a:rPr>
              <a:t>subgame perfect equilibrium:</a:t>
            </a:r>
            <a:br>
              <a:rPr lang="en-US" altLang="x-none">
                <a:latin typeface="Calibri" charset="0"/>
                <a:ea typeface="ＭＳ Ｐゴシック" charset="-128"/>
              </a:rPr>
            </a:br>
            <a:r>
              <a:rPr lang="en-US" altLang="x-none" b="1">
                <a:latin typeface="Calibri" charset="0"/>
                <a:ea typeface="ＭＳ Ｐゴシック" charset="-128"/>
              </a:rPr>
              <a:t>(enter, not fight) </a:t>
            </a:r>
            <a:r>
              <a:rPr lang="en-US" altLang="x-none">
                <a:latin typeface="Calibri" charset="0"/>
                <a:ea typeface="ＭＳ Ｐゴシック" charset="-128"/>
              </a:rPr>
              <a:t>in all stages                   </a:t>
            </a:r>
            <a:r>
              <a:rPr lang="en-US" altLang="x-none" b="1">
                <a:latin typeface="Calibri" charset="0"/>
                <a:ea typeface="ＭＳ Ｐゴシック" charset="-128"/>
              </a:rPr>
              <a:t>Reasonable?</a:t>
            </a:r>
          </a:p>
          <a:p>
            <a:pPr eaLnBrk="1" hangingPunct="1">
              <a:lnSpc>
                <a:spcPct val="80000"/>
              </a:lnSpc>
            </a:pPr>
            <a:r>
              <a:rPr lang="en-US" altLang="x-none">
                <a:latin typeface="Calibri" charset="0"/>
                <a:ea typeface="ＭＳ Ｐゴシック" charset="-128"/>
              </a:rPr>
              <a:t>Reinhard Selten: But </a:t>
            </a:r>
            <a:r>
              <a:rPr lang="en-US" altLang="x-none" b="1">
                <a:latin typeface="Calibri" charset="0"/>
                <a:ea typeface="ＭＳ Ｐゴシック" charset="-128"/>
              </a:rPr>
              <a:t>deterrence</a:t>
            </a:r>
            <a:r>
              <a:rPr lang="en-US" altLang="x-none">
                <a:latin typeface="Calibri" charset="0"/>
                <a:ea typeface="ＭＳ Ｐゴシック" charset="-128"/>
              </a:rPr>
              <a:t> is much more reasonable.</a:t>
            </a:r>
          </a:p>
          <a:p>
            <a:pPr lvl="1" eaLnBrk="1" hangingPunct="1">
              <a:lnSpc>
                <a:spcPct val="80000"/>
              </a:lnSpc>
            </a:pPr>
            <a:r>
              <a:rPr lang="en-US" altLang="x-none">
                <a:latin typeface="Calibri" charset="0"/>
                <a:ea typeface="ＭＳ Ｐゴシック" charset="-128"/>
              </a:rPr>
              <a:t>Say the incumbent finds the arguments above somewhat convincing, but not totally. He decides to play this way at the end, say in stages 7, 8, 9.</a:t>
            </a:r>
          </a:p>
          <a:p>
            <a:pPr lvl="1" eaLnBrk="1" hangingPunct="1">
              <a:lnSpc>
                <a:spcPct val="80000"/>
              </a:lnSpc>
            </a:pPr>
            <a:r>
              <a:rPr lang="en-US" altLang="x-none">
                <a:latin typeface="Calibri" charset="0"/>
                <a:ea typeface="ＭＳ Ｐゴシック" charset="-128"/>
              </a:rPr>
              <a:t>In the periods before, he will fight any entry.</a:t>
            </a:r>
          </a:p>
          <a:p>
            <a:pPr lvl="1" eaLnBrk="1" hangingPunct="1">
              <a:lnSpc>
                <a:spcPct val="80000"/>
              </a:lnSpc>
            </a:pPr>
            <a:r>
              <a:rPr lang="en-US" altLang="x-none">
                <a:latin typeface="Calibri" charset="0"/>
                <a:ea typeface="ＭＳ Ｐゴシック" charset="-128"/>
              </a:rPr>
              <a:t>If all entrants believe this to some extent, they will not enter, as they would risk getting nothing instead of 5.</a:t>
            </a:r>
          </a:p>
          <a:p>
            <a:pPr lvl="1" eaLnBrk="1" hangingPunct="1">
              <a:lnSpc>
                <a:spcPct val="80000"/>
              </a:lnSpc>
            </a:pPr>
            <a:r>
              <a:rPr lang="en-US" altLang="x-none">
                <a:latin typeface="Calibri" charset="0"/>
                <a:ea typeface="ＭＳ Ｐゴシック" charset="-128"/>
              </a:rPr>
              <a:t>Even if some entrants test the incumbent</a:t>
            </a:r>
            <a:r>
              <a:rPr lang="en-US" altLang="en-US">
                <a:latin typeface="Calibri" charset="0"/>
                <a:ea typeface="ＭＳ Ｐゴシック" charset="-128"/>
              </a:rPr>
              <a:t>’</a:t>
            </a:r>
            <a:r>
              <a:rPr lang="en-US" altLang="ja-JP">
                <a:latin typeface="Calibri" charset="0"/>
                <a:ea typeface="ＭＳ Ｐゴシック" charset="-128"/>
              </a:rPr>
              <a:t>s strategy, he might fight, as this would deter some other entrants.</a:t>
            </a:r>
          </a:p>
          <a:p>
            <a:pPr lvl="1" eaLnBrk="1" hangingPunct="1">
              <a:lnSpc>
                <a:spcPct val="80000"/>
              </a:lnSpc>
            </a:pPr>
            <a:r>
              <a:rPr lang="en-US" altLang="x-none">
                <a:latin typeface="Calibri" charset="0"/>
                <a:ea typeface="ＭＳ Ｐゴシック" charset="-128"/>
              </a:rPr>
              <a:t>This way, the incumbent makes 6*25+3*10=180, rather than 9 * 10=90.</a:t>
            </a:r>
          </a:p>
          <a:p>
            <a:pPr eaLnBrk="1" hangingPunct="1">
              <a:lnSpc>
                <a:spcPct val="80000"/>
              </a:lnSpc>
            </a:pPr>
            <a:r>
              <a:rPr lang="en-US" altLang="x-none" b="1">
                <a:latin typeface="Calibri" charset="0"/>
                <a:ea typeface="ＭＳ Ｐゴシック" charset="-128"/>
                <a:sym typeface="Wingdings" charset="2"/>
              </a:rPr>
              <a:t>Chain Store Paradox </a:t>
            </a:r>
            <a:r>
              <a:rPr lang="en-US" altLang="x-none">
                <a:latin typeface="Calibri" charset="0"/>
                <a:ea typeface="ＭＳ Ｐゴシック" charset="-128"/>
                <a:sym typeface="Wingdings" charset="2"/>
              </a:rPr>
              <a:t>– rational is somehow not reasonable</a:t>
            </a:r>
            <a:endParaRPr lang="en-US" altLang="x-none">
              <a:latin typeface="Calibri" charset="0"/>
              <a:ea typeface="ＭＳ Ｐゴシック" charset="-128"/>
            </a:endParaRPr>
          </a:p>
          <a:p>
            <a:pPr lvl="1" eaLnBrk="1" hangingPunct="1">
              <a:lnSpc>
                <a:spcPct val="80000"/>
              </a:lnSpc>
            </a:pPr>
            <a:endParaRPr lang="en-US" altLang="x-none">
              <a:latin typeface="Calibri" charset="0"/>
              <a:ea typeface="ＭＳ Ｐゴシック" charset="-128"/>
            </a:endParaRPr>
          </a:p>
          <a:p>
            <a:pPr lvl="1" eaLnBrk="1" hangingPunct="1">
              <a:lnSpc>
                <a:spcPct val="80000"/>
              </a:lnSpc>
            </a:pPr>
            <a:endParaRPr lang="en-US" altLang="x-none">
              <a:latin typeface="Calibri" charset="0"/>
              <a:ea typeface="ＭＳ Ｐゴシック" charset="-128"/>
            </a:endParaRPr>
          </a:p>
          <a:p>
            <a:pPr eaLnBrk="1" hangingPunct="1">
              <a:lnSpc>
                <a:spcPct val="80000"/>
              </a:lnSpc>
            </a:pPr>
            <a:endParaRPr lang="en-US" altLang="x-none">
              <a:latin typeface="Calibri" charset="0"/>
              <a:ea typeface="ＭＳ Ｐゴシック" charset="-128"/>
            </a:endParaRPr>
          </a:p>
          <a:p>
            <a:pPr eaLnBrk="1" hangingPunct="1">
              <a:lnSpc>
                <a:spcPct val="80000"/>
              </a:lnSpc>
            </a:pPr>
            <a:endParaRPr lang="en-US" altLang="x-none">
              <a:latin typeface="Calibri" charset="0"/>
              <a:ea typeface="ＭＳ Ｐゴシック" charset="-128"/>
            </a:endParaRPr>
          </a:p>
        </p:txBody>
      </p:sp>
    </p:spTree>
    <p:extLst>
      <p:ext uri="{BB962C8B-B14F-4D97-AF65-F5344CB8AC3E}">
        <p14:creationId xmlns:p14="http://schemas.microsoft.com/office/powerpoint/2010/main" val="1857905796"/>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267">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267">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267">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126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24</a:t>
            </a:r>
          </a:p>
        </p:txBody>
      </p:sp>
      <p:sp>
        <p:nvSpPr>
          <p:cNvPr id="19459" name="Rectangle 3"/>
          <p:cNvSpPr>
            <a:spLocks noGrp="1" noChangeArrowheads="1"/>
          </p:cNvSpPr>
          <p:nvPr>
            <p:ph idx="1"/>
          </p:nvPr>
        </p:nvSpPr>
        <p:spPr>
          <a:xfrm>
            <a:off x="152400" y="990600"/>
            <a:ext cx="8991600" cy="5410200"/>
          </a:xfrm>
        </p:spPr>
        <p:txBody>
          <a:bodyPr/>
          <a:lstStyle/>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r>
              <a:rPr lang="en-US" b="1" dirty="0">
                <a:ea typeface="+mn-ea"/>
                <a:cs typeface="+mn-cs"/>
              </a:rPr>
              <a:t>Data</a:t>
            </a:r>
          </a:p>
          <a:p>
            <a:pPr marL="971550" lvl="1" indent="-514350" eaLnBrk="1" hangingPunct="1">
              <a:lnSpc>
                <a:spcPct val="80000"/>
              </a:lnSpc>
              <a:buFont typeface="+mj-lt"/>
              <a:buAutoNum type="alphaLcParenR" startAt="3"/>
              <a:defRPr/>
            </a:pPr>
            <a:r>
              <a:rPr lang="en-US" dirty="0"/>
              <a:t>Analyze the data set of the experiment. What can you tell about the behavior of entrants and incumbents? Do they behave as the subgame perfect equilibrium of the game suggests? What happens at the end of the game?</a:t>
            </a:r>
          </a:p>
          <a:p>
            <a:pPr marL="971550" lvl="1" indent="-514350" eaLnBrk="1" hangingPunct="1">
              <a:lnSpc>
                <a:spcPct val="80000"/>
              </a:lnSpc>
              <a:buFont typeface="+mj-lt"/>
              <a:buAutoNum type="alphaLcParenR" startAt="3"/>
              <a:defRPr/>
            </a:pPr>
            <a:r>
              <a:rPr lang="en-US"/>
              <a:t>Using </a:t>
            </a:r>
            <a:r>
              <a:rPr lang="en-US" dirty="0"/>
              <a:t>the data, explore how potential entrants in the experiment react to the observed history of the incumbent.</a:t>
            </a:r>
          </a:p>
          <a:p>
            <a:pPr lvl="1" eaLnBrk="1" hangingPunct="1">
              <a:lnSpc>
                <a:spcPct val="80000"/>
              </a:lnSpc>
              <a:defRPr/>
            </a:pPr>
            <a:endParaRPr lang="en-US" b="1" dirty="0"/>
          </a:p>
          <a:p>
            <a:pPr lvl="1" eaLnBrk="1" hangingPunct="1">
              <a:lnSpc>
                <a:spcPct val="80000"/>
              </a:lnSpc>
              <a:defRPr/>
            </a:pPr>
            <a:endParaRPr lang="en-US" dirty="0"/>
          </a:p>
          <a:p>
            <a:pPr lvl="1" eaLnBrk="1" hangingPunct="1">
              <a:lnSpc>
                <a:spcPct val="80000"/>
              </a:lnSpc>
              <a:defRPr/>
            </a:pPr>
            <a:endParaRPr lang="en-US" dirty="0"/>
          </a:p>
          <a:p>
            <a:pPr lvl="1" eaLnBrk="1" hangingPunct="1">
              <a:lnSpc>
                <a:spcPct val="80000"/>
              </a:lnSpc>
              <a:defRPr/>
            </a:pPr>
            <a:endParaRPr lang="en-US" dirty="0"/>
          </a:p>
          <a:p>
            <a:pPr lvl="1" eaLnBrk="1" hangingPunct="1">
              <a:lnSpc>
                <a:spcPct val="80000"/>
              </a:lnSpc>
              <a:defRPr/>
            </a:pPr>
            <a:endParaRPr lang="en-US" dirty="0"/>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Tree>
    <p:extLst>
      <p:ext uri="{BB962C8B-B14F-4D97-AF65-F5344CB8AC3E}">
        <p14:creationId xmlns:p14="http://schemas.microsoft.com/office/powerpoint/2010/main" val="2113571958"/>
      </p:ext>
    </p:extLst>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044575"/>
            <a:ext cx="9144000" cy="558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0"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24</a:t>
            </a:r>
          </a:p>
        </p:txBody>
      </p:sp>
    </p:spTree>
    <p:extLst>
      <p:ext uri="{BB962C8B-B14F-4D97-AF65-F5344CB8AC3E}">
        <p14:creationId xmlns:p14="http://schemas.microsoft.com/office/powerpoint/2010/main" val="937894282"/>
      </p:ext>
    </p:extLst>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044575"/>
            <a:ext cx="9144000" cy="558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8"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24</a:t>
            </a:r>
          </a:p>
        </p:txBody>
      </p:sp>
    </p:spTree>
    <p:extLst>
      <p:ext uri="{BB962C8B-B14F-4D97-AF65-F5344CB8AC3E}">
        <p14:creationId xmlns:p14="http://schemas.microsoft.com/office/powerpoint/2010/main" val="786844485"/>
      </p:ext>
    </p:extLst>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049338"/>
            <a:ext cx="9144000" cy="558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6"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24</a:t>
            </a:r>
          </a:p>
        </p:txBody>
      </p:sp>
    </p:spTree>
    <p:extLst>
      <p:ext uri="{BB962C8B-B14F-4D97-AF65-F5344CB8AC3E}">
        <p14:creationId xmlns:p14="http://schemas.microsoft.com/office/powerpoint/2010/main" val="364103164"/>
      </p:ext>
    </p:extLst>
  </p:cSld>
  <p:clrMapOvr>
    <a:masterClrMapping/>
  </p:clrMapOvr>
  <p:transition spd="med">
    <p:wipe dir="r"/>
  </p:transition>
</p:sld>
</file>

<file path=ppt/theme/theme1.xml><?xml version="1.0" encoding="utf-8"?>
<a:theme xmlns:a="http://schemas.openxmlformats.org/drawingml/2006/main" name="unsw">
  <a:themeElements>
    <a:clrScheme name="">
      <a:dk1>
        <a:srgbClr val="000000"/>
      </a:dk1>
      <a:lt1>
        <a:srgbClr val="CCCC99"/>
      </a:lt1>
      <a:dk2>
        <a:srgbClr val="780000"/>
      </a:dk2>
      <a:lt2>
        <a:srgbClr val="000000"/>
      </a:lt2>
      <a:accent1>
        <a:srgbClr val="336699"/>
      </a:accent1>
      <a:accent2>
        <a:srgbClr val="996600"/>
      </a:accent2>
      <a:accent3>
        <a:srgbClr val="E2E2CA"/>
      </a:accent3>
      <a:accent4>
        <a:srgbClr val="000000"/>
      </a:accent4>
      <a:accent5>
        <a:srgbClr val="ADB8CA"/>
      </a:accent5>
      <a:accent6>
        <a:srgbClr val="8A5C00"/>
      </a:accent6>
      <a:hlink>
        <a:srgbClr val="9B1633"/>
      </a:hlink>
      <a:folHlink>
        <a:srgbClr val="666666"/>
      </a:folHlink>
    </a:clrScheme>
    <a:fontScheme name="HBS_m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HBS_m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HBS_m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HBS_m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HBS_m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HBS_m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HBS_m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HBS_m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unsw</Template>
  <TotalTime>3975</TotalTime>
  <Words>3045</Words>
  <Application>Microsoft Macintosh PowerPoint</Application>
  <PresentationFormat>On-screen Show (4:3)</PresentationFormat>
  <Paragraphs>767</Paragraphs>
  <Slides>25</Slides>
  <Notes>25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ＭＳ Ｐゴシック</vt:lpstr>
      <vt:lpstr>ＭＳ Ｐゴシック</vt:lpstr>
      <vt:lpstr>Arial</vt:lpstr>
      <vt:lpstr>Calibri</vt:lpstr>
      <vt:lpstr>Times New Roman</vt:lpstr>
      <vt:lpstr>Wingdings</vt:lpstr>
      <vt:lpstr>unsw</vt:lpstr>
      <vt:lpstr>Experiment 24</vt:lpstr>
      <vt:lpstr>Experiment 24</vt:lpstr>
      <vt:lpstr>Experiment 24</vt:lpstr>
      <vt:lpstr>Experiment 24</vt:lpstr>
      <vt:lpstr>Experiment 24</vt:lpstr>
      <vt:lpstr>Experiment 24</vt:lpstr>
      <vt:lpstr>Experiment 24</vt:lpstr>
      <vt:lpstr>Experiment 24</vt:lpstr>
      <vt:lpstr>Experiment 24</vt:lpstr>
      <vt:lpstr>PowerPoint Presentation</vt:lpstr>
      <vt:lpstr>PowerPoint Presentation</vt:lpstr>
      <vt:lpstr>Beliefs, Imitation and Reputation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Beliefs, Imitation and Reputation</vt:lpstr>
      <vt:lpstr>Beliefs, Imitation and Reputation</vt:lpstr>
      <vt:lpstr>Beliefs, Imitation and Reputation</vt:lpstr>
      <vt:lpstr>Beliefs, Imitation and Reputation</vt:lpstr>
      <vt:lpstr>Sum-up: Beliefs, Imitation and Reputation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Stephanides, Marianne</dc:creator>
  <cp:lastModifiedBy>Ben Greiner</cp:lastModifiedBy>
  <cp:revision>2153</cp:revision>
  <cp:lastPrinted>2012-12-18T14:53:29Z</cp:lastPrinted>
  <dcterms:created xsi:type="dcterms:W3CDTF">1601-01-01T00:00:00Z</dcterms:created>
  <dcterms:modified xsi:type="dcterms:W3CDTF">2018-09-05T23:04:36Z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