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0"/>
  </p:notesMasterIdLst>
  <p:handoutMasterIdLst>
    <p:handoutMasterId r:id="rId11"/>
  </p:handoutMasterIdLst>
  <p:sldIdLst>
    <p:sldId id="280" r:id="rId2"/>
    <p:sldId id="281" r:id="rId3"/>
    <p:sldId id="282" r:id="rId4"/>
    <p:sldId id="316" r:id="rId5"/>
    <p:sldId id="324" r:id="rId6"/>
    <p:sldId id="284" r:id="rId7"/>
    <p:sldId id="285" r:id="rId8"/>
    <p:sldId id="286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FFFFFF"/>
    <a:srgbClr val="658CBF"/>
    <a:srgbClr val="102863"/>
    <a:srgbClr val="5399D7"/>
    <a:srgbClr val="002C61"/>
    <a:srgbClr val="83B43A"/>
    <a:srgbClr val="005F3B"/>
    <a:srgbClr val="4B25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274" autoAdjust="0"/>
    <p:restoredTop sz="94643"/>
  </p:normalViewPr>
  <p:slideViewPr>
    <p:cSldViewPr>
      <p:cViewPr varScale="1">
        <p:scale>
          <a:sx n="122" d="100"/>
          <a:sy n="122" d="100"/>
        </p:scale>
        <p:origin x="752" y="2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0DC6E115-0F35-6047-93ED-7F99899B1A2B}" type="datetimeFigureOut">
              <a:rPr lang="en-US" altLang="en-US"/>
              <a:pPr>
                <a:defRPr/>
              </a:pPr>
              <a:t>9/6/18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CDD7D269-B2A7-084B-8AED-B69E62CFC48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921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21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21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AAF576A2-D505-C14E-A588-8DC45DBE43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800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2800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D508425C-6423-B344-B290-C93B7D327218}" type="slidenum">
              <a:rPr lang="en-US" altLang="x-none" sz="1200">
                <a:latin typeface="Arial" charset="0"/>
              </a:rPr>
              <a:pPr/>
              <a:t>1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7864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4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005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3005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274F5D5-72E2-E548-A016-B6B020C022F1}" type="slidenum">
              <a:rPr lang="en-US" altLang="x-none" sz="1200">
                <a:latin typeface="Arial" charset="0"/>
              </a:rPr>
              <a:pPr/>
              <a:t>2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1318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2098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3209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7FA85503-3A38-4D4A-A4ED-7EB71D14F7B7}" type="slidenum">
              <a:rPr lang="en-US" altLang="x-none" sz="1200">
                <a:latin typeface="Arial" charset="0"/>
              </a:rPr>
              <a:pPr/>
              <a:t>3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808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341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06997DC-F26E-714D-AAF3-91D23510290F}" type="slidenum">
              <a:rPr lang="en-US" altLang="x-none" sz="1200">
                <a:latin typeface="Arial" charset="0"/>
              </a:rPr>
              <a:pPr/>
              <a:t>4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517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4146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34147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006997DC-F26E-714D-AAF3-91D23510290F}" type="slidenum">
              <a:rPr lang="en-US" altLang="x-none" sz="1200">
                <a:latin typeface="Arial" charset="0"/>
              </a:rPr>
              <a:pPr/>
              <a:t>5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800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6194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3619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27482899-4183-B24F-A1B6-1200C1B91746}" type="slidenum">
              <a:rPr lang="en-US" altLang="x-none" sz="1200">
                <a:latin typeface="Arial" charset="0"/>
              </a:rPr>
              <a:pPr/>
              <a:t>6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12535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8242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38243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F37360E5-B5E1-6742-8213-8D150A468A80}" type="slidenum">
              <a:rPr lang="en-US" altLang="x-none" sz="1200">
                <a:latin typeface="Arial" charset="0"/>
              </a:rPr>
              <a:pPr/>
              <a:t>7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4550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8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0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endParaRPr lang="x-none" altLang="x-none">
              <a:ea typeface="ＭＳ Ｐゴシック" charset="-128"/>
            </a:endParaRPr>
          </a:p>
        </p:txBody>
      </p:sp>
      <p:sp>
        <p:nvSpPr>
          <p:cNvPr id="140291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fld id="{C6DD3EF0-506F-9949-BBBC-F24EF3A80F08}" type="slidenum">
              <a:rPr lang="en-US" altLang="x-none" sz="1200">
                <a:latin typeface="Arial" charset="0"/>
              </a:rPr>
              <a:pPr/>
              <a:t>8</a:t>
            </a:fld>
            <a:endParaRPr lang="en-US" altLang="x-none" sz="12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711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r>
              <a:rPr lang="de-DE" altLang="en-US" sz="1000">
                <a:solidFill>
                  <a:srgbClr val="FFFFFF"/>
                </a:solidFill>
                <a:latin typeface="Calibri" charset="0"/>
              </a:rPr>
              <a:t>© WU IMS </a:t>
            </a:r>
            <a:endParaRPr lang="en-US" altLang="en-US" sz="10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534400" y="6619875"/>
            <a:ext cx="609600" cy="238125"/>
          </a:xfrm>
        </p:spPr>
        <p:txBody>
          <a:bodyPr/>
          <a:lstStyle>
            <a:lvl1pPr>
              <a:defRPr sz="1400" b="1"/>
            </a:lvl1pPr>
          </a:lstStyle>
          <a:p>
            <a:fld id="{26957AA7-5687-EC4A-89D1-412D039ACD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4180"/>
      </p:ext>
    </p:extLst>
  </p:cSld>
  <p:clrMapOvr>
    <a:masterClrMapping/>
  </p:clrMapOvr>
  <p:transition spd="med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426C2282-2656-D542-9225-57773B834B95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779379"/>
      </p:ext>
    </p:extLst>
  </p:cSld>
  <p:clrMapOvr>
    <a:masterClrMapping/>
  </p:clrMapOvr>
  <p:transition spd="med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D68D24B2-7072-A348-A094-2B7789D74BEB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0637678"/>
      </p:ext>
    </p:extLst>
  </p:cSld>
  <p:clrMapOvr>
    <a:masterClrMapping/>
  </p:clrMapOvr>
  <p:transition spd="med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2C65C269-42EE-134E-85F0-EDC5EC064484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6680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706562"/>
            <a:ext cx="4040188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06680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706562"/>
            <a:ext cx="4041775" cy="491331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723622"/>
      </p:ext>
    </p:extLst>
  </p:cSld>
  <p:clrMapOvr>
    <a:masterClrMapping/>
  </p:clrMapOvr>
  <p:transition spd="med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6E203CC0-78F9-1D46-9A97-8CCAEB7AEFDC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342495"/>
      </p:ext>
    </p:extLst>
  </p:cSld>
  <p:clrMapOvr>
    <a:masterClrMapping/>
  </p:clrMapOvr>
  <p:transition spd="med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0EEDE3A9-FFC2-E946-BAD5-9B9655669D28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1650570"/>
      </p:ext>
    </p:extLst>
  </p:cSld>
  <p:clrMapOvr>
    <a:masterClrMapping/>
  </p:clrMapOvr>
  <p:transition spd="med"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62E00431-148C-3240-A774-C7723C0F0A98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33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066800"/>
            <a:ext cx="40386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3356892"/>
      </p:ext>
    </p:extLst>
  </p:cSld>
  <p:clrMapOvr>
    <a:masterClrMapping/>
  </p:clrMapOvr>
  <p:transition spd="med"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 txBox="1">
            <a:spLocks noChangeArrowheads="1"/>
          </p:cNvSpPr>
          <p:nvPr userDrawn="1"/>
        </p:nvSpPr>
        <p:spPr>
          <a:xfrm>
            <a:off x="8534400" y="6619875"/>
            <a:ext cx="609600" cy="238125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MS PGothic" charset="-128"/>
              </a:defRPr>
            </a:lvl9pPr>
          </a:lstStyle>
          <a:p>
            <a:fld id="{191370FC-AF99-344F-8B42-059642434E04}" type="slidenum">
              <a:rPr lang="en-US" altLang="en-US" sz="1400" b="1">
                <a:solidFill>
                  <a:srgbClr val="FFFFFF"/>
                </a:solidFill>
                <a:latin typeface="Calibri" charset="0"/>
              </a:rPr>
              <a:pPr/>
              <a:t>‹#›</a:t>
            </a:fld>
            <a:endParaRPr lang="en-US" altLang="en-US" sz="1400" b="1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685800" y="152400"/>
            <a:ext cx="7772400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33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24400" y="10668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33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3886200"/>
            <a:ext cx="4038600" cy="2667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67641154"/>
      </p:ext>
    </p:extLst>
  </p:cSld>
  <p:clrMapOvr>
    <a:masterClrMapping/>
  </p:clrMapOvr>
  <p:transition spd="med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auto">
          <a:xfrm>
            <a:off x="0" y="6705600"/>
            <a:ext cx="9144000" cy="152400"/>
          </a:xfrm>
          <a:prstGeom prst="rect">
            <a:avLst/>
          </a:prstGeom>
          <a:solidFill>
            <a:srgbClr val="102863"/>
          </a:solidFill>
          <a:ln w="9525">
            <a:solidFill>
              <a:srgbClr val="005F3B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533400" y="990600"/>
            <a:ext cx="8077200" cy="0"/>
          </a:xfrm>
          <a:prstGeom prst="line">
            <a:avLst/>
          </a:prstGeom>
          <a:noFill/>
          <a:ln w="34925">
            <a:solidFill>
              <a:srgbClr val="10286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066800"/>
            <a:ext cx="8229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0" name="Rectangle 2"/>
          <p:cNvSpPr>
            <a:spLocks noChangeArrowheads="1"/>
          </p:cNvSpPr>
          <p:nvPr userDrawn="1"/>
        </p:nvSpPr>
        <p:spPr bwMode="auto">
          <a:xfrm>
            <a:off x="0" y="6629400"/>
            <a:ext cx="9144000" cy="76200"/>
          </a:xfrm>
          <a:prstGeom prst="rect">
            <a:avLst/>
          </a:prstGeom>
          <a:solidFill>
            <a:srgbClr val="658CBF"/>
          </a:solidFill>
          <a:ln w="9525">
            <a:solidFill>
              <a:srgbClr val="658CBF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en-US" altLang="en-US">
              <a:solidFill>
                <a:schemeClr val="bg2"/>
              </a:solidFill>
            </a:endParaRPr>
          </a:p>
        </p:txBody>
      </p:sp>
      <p:sp>
        <p:nvSpPr>
          <p:cNvPr id="1031" name="Line 4"/>
          <p:cNvSpPr>
            <a:spLocks noChangeShapeType="1"/>
          </p:cNvSpPr>
          <p:nvPr userDrawn="1"/>
        </p:nvSpPr>
        <p:spPr bwMode="auto">
          <a:xfrm>
            <a:off x="533400" y="958850"/>
            <a:ext cx="8077200" cy="0"/>
          </a:xfrm>
          <a:prstGeom prst="line">
            <a:avLst/>
          </a:prstGeom>
          <a:noFill/>
          <a:ln w="34925">
            <a:solidFill>
              <a:srgbClr val="658CB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0" y="6661150"/>
            <a:ext cx="990600" cy="2063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FF"/>
                </a:solidFill>
                <a:latin typeface="Calibri" charset="0"/>
              </a:defRPr>
            </a:lvl1pPr>
          </a:lstStyle>
          <a:p>
            <a:r>
              <a:rPr lang="de-DE" altLang="en-US"/>
              <a:t>© WU IMS </a:t>
            </a:r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55" r:id="rId1"/>
    <p:sldLayoutId id="2147485556" r:id="rId2"/>
    <p:sldLayoutId id="2147485557" r:id="rId3"/>
    <p:sldLayoutId id="2147485558" r:id="rId4"/>
    <p:sldLayoutId id="2147485559" r:id="rId5"/>
    <p:sldLayoutId id="2147485560" r:id="rId6"/>
    <p:sldLayoutId id="2147485561" r:id="rId7"/>
    <p:sldLayoutId id="2147485562" r:id="rId8"/>
  </p:sldLayoutIdLst>
  <p:transition spd="med">
    <p:wipe dir="r"/>
  </p:transition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1A1718"/>
          </a:solidFill>
          <a:latin typeface="Calibri" pitchFamily="-109" charset="0"/>
          <a:ea typeface="MS PGothic" panose="020B0600070205080204" pitchFamily="34" charset="-128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rgbClr val="7D0000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1326D"/>
        </a:buClr>
        <a:buFont typeface="Wingdings" charset="2"/>
        <a:buChar char="§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Calibri" pitchFamily="34" charset="0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8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12</a:t>
            </a:r>
          </a:p>
        </p:txBody>
      </p:sp>
      <p:sp>
        <p:nvSpPr>
          <p:cNvPr id="126978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262063"/>
            <a:ext cx="8991600" cy="5181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Centipede game</a:t>
            </a:r>
          </a:p>
          <a:p>
            <a:pPr marL="971550" lvl="1" indent="-514350" eaLnBrk="1" hangingPunct="1">
              <a:lnSpc>
                <a:spcPct val="80000"/>
              </a:lnSpc>
              <a:buFontTx/>
              <a:buNone/>
            </a:pPr>
            <a:r>
              <a:rPr lang="en-US" altLang="x-none" dirty="0">
                <a:latin typeface="Calibri" charset="0"/>
                <a:ea typeface="ＭＳ Ｐゴシック" charset="-128"/>
              </a:rPr>
              <a:t>a)	</a:t>
            </a:r>
            <a:r>
              <a:rPr lang="en-US" dirty="0"/>
              <a:t>Derive the subgame perfect Nash equilibrium for the one-shot game (game played only for one round). Prove that the equilibrium you found is indeed one. Are there more Nash equilibria, which are not subgame perfect? </a:t>
            </a:r>
            <a:endParaRPr lang="en-US" altLang="x-none" dirty="0">
              <a:latin typeface="Calibri" charset="0"/>
              <a:ea typeface="ＭＳ Ｐゴシック" charset="-128"/>
            </a:endParaRPr>
          </a:p>
          <a:p>
            <a:pPr marL="971550" lvl="1" indent="-514350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marL="971550" lvl="1" indent="-514350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marL="971550" lvl="1" indent="-514350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844041"/>
      </p:ext>
    </p:extLst>
  </p:cSld>
  <p:clrMapOvr>
    <a:masterClrMapping/>
  </p:clrMapOvr>
  <p:transition spd="med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838200"/>
            <a:ext cx="8991600" cy="990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Centipede game</a:t>
            </a: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ja-JP" dirty="0">
                <a:latin typeface="Calibri" charset="0"/>
                <a:ea typeface="ＭＳ Ｐゴシック" charset="-128"/>
              </a:rPr>
              <a:t>The only subgame perfect Nash equilibrium:</a:t>
            </a:r>
            <a:br>
              <a:rPr lang="en-US" altLang="ja-JP" dirty="0">
                <a:latin typeface="Calibri" charset="0"/>
                <a:ea typeface="ＭＳ Ｐゴシック" charset="-128"/>
              </a:rPr>
            </a:br>
            <a:r>
              <a:rPr lang="en-US" altLang="x-none" dirty="0">
                <a:latin typeface="Calibri" charset="0"/>
                <a:ea typeface="ＭＳ Ｐゴシック" charset="-128"/>
              </a:rPr>
              <a:t>(</a:t>
            </a:r>
            <a:r>
              <a:rPr lang="en-US" altLang="en-US" dirty="0">
                <a:latin typeface="Calibri" charset="0"/>
                <a:ea typeface="ＭＳ Ｐゴシック" charset="-128"/>
              </a:rPr>
              <a:t>“</a:t>
            </a:r>
            <a:r>
              <a:rPr lang="en-US" altLang="ja-JP" dirty="0">
                <a:latin typeface="Calibri" charset="0"/>
                <a:ea typeface="ＭＳ Ｐゴシック" charset="-128"/>
              </a:rPr>
              <a:t>down at every node”, “down at every node”)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 When observing players playing this game, given these strategies, the only </a:t>
            </a:r>
            <a:r>
              <a:rPr lang="en-US" altLang="x-none" i="1" dirty="0">
                <a:latin typeface="Calibri" charset="0"/>
                <a:ea typeface="ＭＳ Ｐゴシック" charset="-128"/>
                <a:sym typeface="Wingdings" charset="2"/>
              </a:rPr>
              <a:t>outcome</a:t>
            </a: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 we will </a:t>
            </a:r>
            <a:r>
              <a:rPr lang="en-US" altLang="x-none" i="1" dirty="0">
                <a:latin typeface="Calibri" charset="0"/>
                <a:ea typeface="ＭＳ Ｐゴシック" charset="-128"/>
                <a:sym typeface="Wingdings" charset="2"/>
              </a:rPr>
              <a:t>observe</a:t>
            </a:r>
            <a:r>
              <a:rPr lang="en-US" altLang="x-none" dirty="0">
                <a:latin typeface="Calibri" charset="0"/>
                <a:ea typeface="ＭＳ Ｐゴシック" charset="-128"/>
                <a:sym typeface="Wingdings" charset="2"/>
              </a:rPr>
              <a:t> will be A choosing down at the very first node.</a:t>
            </a: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There are more than one Nash equilibria (but all of them involve going </a:t>
            </a:r>
            <a:r>
              <a:rPr lang="en-US" altLang="en-US" dirty="0">
                <a:latin typeface="Calibri" charset="0"/>
                <a:ea typeface="ＭＳ Ｐゴシック" charset="-128"/>
              </a:rPr>
              <a:t>“</a:t>
            </a:r>
            <a:r>
              <a:rPr lang="en-US" altLang="ja-JP" dirty="0">
                <a:latin typeface="Calibri" charset="0"/>
                <a:ea typeface="ＭＳ Ｐゴシック" charset="-128"/>
              </a:rPr>
              <a:t>down” at the first and second node).</a:t>
            </a:r>
          </a:p>
          <a:p>
            <a:pPr eaLnBrk="1" hangingPunct="1">
              <a:lnSpc>
                <a:spcPct val="80000"/>
              </a:lnSpc>
              <a:buFont typeface="Wingdings" charset="2"/>
              <a:buNone/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5367" y="1803400"/>
            <a:ext cx="7950200" cy="1701800"/>
          </a:xfrm>
          <a:prstGeom prst="rect">
            <a:avLst/>
          </a:prstGeom>
        </p:spPr>
      </p:pic>
      <p:sp>
        <p:nvSpPr>
          <p:cNvPr id="1290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12</a:t>
            </a:r>
          </a:p>
        </p:txBody>
      </p:sp>
      <p:cxnSp>
        <p:nvCxnSpPr>
          <p:cNvPr id="97" name="Straight Connector 96"/>
          <p:cNvCxnSpPr>
            <a:cxnSpLocks noChangeShapeType="1"/>
          </p:cNvCxnSpPr>
          <p:nvPr/>
        </p:nvCxnSpPr>
        <p:spPr bwMode="auto">
          <a:xfrm rot="5400000">
            <a:off x="7125494" y="2704306"/>
            <a:ext cx="381000" cy="15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" name="Straight Connector 97"/>
          <p:cNvCxnSpPr>
            <a:cxnSpLocks noChangeShapeType="1"/>
          </p:cNvCxnSpPr>
          <p:nvPr/>
        </p:nvCxnSpPr>
        <p:spPr bwMode="auto">
          <a:xfrm rot="5400000">
            <a:off x="6406357" y="2715419"/>
            <a:ext cx="381000" cy="1587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1" name="Straight Connector 100"/>
          <p:cNvCxnSpPr>
            <a:cxnSpLocks noChangeShapeType="1"/>
          </p:cNvCxnSpPr>
          <p:nvPr/>
        </p:nvCxnSpPr>
        <p:spPr bwMode="auto">
          <a:xfrm rot="5400000">
            <a:off x="5676107" y="2704306"/>
            <a:ext cx="381000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" name="Straight Connector 101"/>
          <p:cNvCxnSpPr>
            <a:cxnSpLocks noChangeShapeType="1"/>
          </p:cNvCxnSpPr>
          <p:nvPr/>
        </p:nvCxnSpPr>
        <p:spPr bwMode="auto">
          <a:xfrm rot="5400000">
            <a:off x="4956969" y="2715419"/>
            <a:ext cx="381000" cy="1588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3" name="Straight Connector 102"/>
          <p:cNvCxnSpPr>
            <a:cxnSpLocks noChangeShapeType="1"/>
          </p:cNvCxnSpPr>
          <p:nvPr/>
        </p:nvCxnSpPr>
        <p:spPr bwMode="auto">
          <a:xfrm rot="5400000">
            <a:off x="4228307" y="2704306"/>
            <a:ext cx="381000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4" name="Straight Connector 103"/>
          <p:cNvCxnSpPr>
            <a:cxnSpLocks noChangeShapeType="1"/>
          </p:cNvCxnSpPr>
          <p:nvPr/>
        </p:nvCxnSpPr>
        <p:spPr bwMode="auto">
          <a:xfrm rot="5400000">
            <a:off x="3509169" y="2715419"/>
            <a:ext cx="381000" cy="1588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5" name="Straight Connector 104"/>
          <p:cNvCxnSpPr>
            <a:cxnSpLocks noChangeShapeType="1"/>
          </p:cNvCxnSpPr>
          <p:nvPr/>
        </p:nvCxnSpPr>
        <p:spPr bwMode="auto">
          <a:xfrm rot="5400000">
            <a:off x="2780507" y="2704306"/>
            <a:ext cx="381000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6" name="Straight Connector 105"/>
          <p:cNvCxnSpPr>
            <a:cxnSpLocks noChangeShapeType="1"/>
          </p:cNvCxnSpPr>
          <p:nvPr/>
        </p:nvCxnSpPr>
        <p:spPr bwMode="auto">
          <a:xfrm rot="5400000">
            <a:off x="2061369" y="2715419"/>
            <a:ext cx="381000" cy="1588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7" name="Straight Connector 106"/>
          <p:cNvCxnSpPr>
            <a:cxnSpLocks noChangeShapeType="1"/>
          </p:cNvCxnSpPr>
          <p:nvPr/>
        </p:nvCxnSpPr>
        <p:spPr bwMode="auto">
          <a:xfrm rot="5400000">
            <a:off x="1332707" y="2704306"/>
            <a:ext cx="381000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8" name="Straight Connector 107"/>
          <p:cNvCxnSpPr>
            <a:cxnSpLocks noChangeShapeType="1"/>
          </p:cNvCxnSpPr>
          <p:nvPr/>
        </p:nvCxnSpPr>
        <p:spPr bwMode="auto">
          <a:xfrm rot="5400000">
            <a:off x="613569" y="2715419"/>
            <a:ext cx="381000" cy="1588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8" name="Rectangle 57"/>
          <p:cNvSpPr>
            <a:spLocks noChangeArrowheads="1"/>
          </p:cNvSpPr>
          <p:nvPr/>
        </p:nvSpPr>
        <p:spPr bwMode="auto">
          <a:xfrm>
            <a:off x="563313" y="4174066"/>
            <a:ext cx="6781800" cy="395482"/>
          </a:xfrm>
          <a:prstGeom prst="rect">
            <a:avLst/>
          </a:prstGeom>
          <a:noFill/>
          <a:ln w="38100">
            <a:solidFill>
              <a:srgbClr val="00B05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7703686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12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838200"/>
            <a:ext cx="8991600" cy="28956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endParaRPr lang="en-US" dirty="0">
              <a:ea typeface="+mn-ea"/>
              <a:cs typeface="+mn-cs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Char char="§"/>
              <a:defRPr/>
            </a:pPr>
            <a:r>
              <a:rPr lang="en-US" b="1" dirty="0">
                <a:ea typeface="+mn-ea"/>
                <a:cs typeface="+mn-cs"/>
              </a:rPr>
              <a:t>Data</a:t>
            </a:r>
          </a:p>
          <a:p>
            <a:pPr marL="971550" lvl="1" indent="-514350" eaLnBrk="1" hangingPunct="1">
              <a:lnSpc>
                <a:spcPct val="80000"/>
              </a:lnSpc>
              <a:buFont typeface="+mj-lt"/>
              <a:buAutoNum type="alphaLcParenR" startAt="2"/>
              <a:defRPr/>
            </a:pPr>
            <a:r>
              <a:rPr lang="en-US" dirty="0"/>
              <a:t>Analyze the data set of experiment 12. How do participants behave? Do you observe different behavior over time, over the 3 rounds of the game? </a:t>
            </a:r>
          </a:p>
          <a:p>
            <a:pPr marL="971550" lvl="1" indent="-514350" eaLnBrk="1" hangingPunct="1">
              <a:lnSpc>
                <a:spcPct val="80000"/>
              </a:lnSpc>
              <a:buFont typeface="+mj-lt"/>
              <a:buAutoNum type="alphaLcParenR" startAt="2"/>
              <a:defRPr/>
            </a:pPr>
            <a:r>
              <a:rPr lang="en-US" dirty="0"/>
              <a:t>How would you explain the behavior of participants?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05495169"/>
      </p:ext>
    </p:extLst>
  </p:cSld>
  <p:clrMapOvr>
    <a:masterClrMapping/>
  </p:clrMapOvr>
  <p:transition spd="med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5CEBC5FC-B76A-A741-A9B7-0361CF781E5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2478527"/>
            <a:ext cx="7924788" cy="4608073"/>
          </a:xfrm>
          <a:prstGeom prst="rect">
            <a:avLst/>
          </a:prstGeom>
        </p:spPr>
      </p:pic>
      <p:pic>
        <p:nvPicPr>
          <p:cNvPr id="114" name="Picture 1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5720" y="944880"/>
            <a:ext cx="7950200" cy="1701800"/>
          </a:xfrm>
          <a:prstGeom prst="rect">
            <a:avLst/>
          </a:prstGeom>
        </p:spPr>
      </p:pic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12</a:t>
            </a:r>
          </a:p>
        </p:txBody>
      </p:sp>
      <p:cxnSp>
        <p:nvCxnSpPr>
          <p:cNvPr id="133124" name="Straight Connector 96"/>
          <p:cNvCxnSpPr>
            <a:cxnSpLocks noChangeShapeType="1"/>
          </p:cNvCxnSpPr>
          <p:nvPr/>
        </p:nvCxnSpPr>
        <p:spPr bwMode="auto">
          <a:xfrm rot="5400000">
            <a:off x="7823994" y="1807369"/>
            <a:ext cx="381000" cy="15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25" name="Straight Connector 97"/>
          <p:cNvCxnSpPr>
            <a:cxnSpLocks noChangeShapeType="1"/>
          </p:cNvCxnSpPr>
          <p:nvPr/>
        </p:nvCxnSpPr>
        <p:spPr bwMode="auto">
          <a:xfrm rot="5400000">
            <a:off x="7104857" y="1818481"/>
            <a:ext cx="381000" cy="1587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26" name="Straight Connector 100"/>
          <p:cNvCxnSpPr>
            <a:cxnSpLocks noChangeShapeType="1"/>
          </p:cNvCxnSpPr>
          <p:nvPr/>
        </p:nvCxnSpPr>
        <p:spPr bwMode="auto">
          <a:xfrm rot="5400000">
            <a:off x="6374607" y="1807369"/>
            <a:ext cx="381000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27" name="Straight Connector 101"/>
          <p:cNvCxnSpPr>
            <a:cxnSpLocks noChangeShapeType="1"/>
          </p:cNvCxnSpPr>
          <p:nvPr/>
        </p:nvCxnSpPr>
        <p:spPr bwMode="auto">
          <a:xfrm rot="5400000">
            <a:off x="5655469" y="1818481"/>
            <a:ext cx="381000" cy="1588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28" name="Straight Connector 102"/>
          <p:cNvCxnSpPr>
            <a:cxnSpLocks noChangeShapeType="1"/>
          </p:cNvCxnSpPr>
          <p:nvPr/>
        </p:nvCxnSpPr>
        <p:spPr bwMode="auto">
          <a:xfrm rot="5400000">
            <a:off x="4926807" y="1807369"/>
            <a:ext cx="381000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29" name="Straight Connector 103"/>
          <p:cNvCxnSpPr>
            <a:cxnSpLocks noChangeShapeType="1"/>
          </p:cNvCxnSpPr>
          <p:nvPr/>
        </p:nvCxnSpPr>
        <p:spPr bwMode="auto">
          <a:xfrm rot="5400000">
            <a:off x="4207669" y="1818481"/>
            <a:ext cx="381000" cy="1588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30" name="Straight Connector 104"/>
          <p:cNvCxnSpPr>
            <a:cxnSpLocks noChangeShapeType="1"/>
          </p:cNvCxnSpPr>
          <p:nvPr/>
        </p:nvCxnSpPr>
        <p:spPr bwMode="auto">
          <a:xfrm rot="5400000">
            <a:off x="3479007" y="1807369"/>
            <a:ext cx="381000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31" name="Straight Connector 105"/>
          <p:cNvCxnSpPr>
            <a:cxnSpLocks noChangeShapeType="1"/>
          </p:cNvCxnSpPr>
          <p:nvPr/>
        </p:nvCxnSpPr>
        <p:spPr bwMode="auto">
          <a:xfrm rot="5400000">
            <a:off x="2759869" y="1818481"/>
            <a:ext cx="381000" cy="1588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32" name="Straight Connector 106"/>
          <p:cNvCxnSpPr>
            <a:cxnSpLocks noChangeShapeType="1"/>
          </p:cNvCxnSpPr>
          <p:nvPr/>
        </p:nvCxnSpPr>
        <p:spPr bwMode="auto">
          <a:xfrm rot="5400000">
            <a:off x="2031207" y="1807369"/>
            <a:ext cx="381000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33" name="Straight Connector 107"/>
          <p:cNvCxnSpPr>
            <a:cxnSpLocks noChangeShapeType="1"/>
          </p:cNvCxnSpPr>
          <p:nvPr/>
        </p:nvCxnSpPr>
        <p:spPr bwMode="auto">
          <a:xfrm rot="5400000">
            <a:off x="1312069" y="1818481"/>
            <a:ext cx="381000" cy="1588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939800" y="3566900"/>
            <a:ext cx="7594600" cy="109209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960782" y="4598305"/>
            <a:ext cx="8077200" cy="1070322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838200" y="2500299"/>
            <a:ext cx="7783765" cy="106660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133138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609600"/>
            <a:ext cx="8991600" cy="381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When do participants choose down?</a:t>
            </a: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918029" y="5690399"/>
            <a:ext cx="8077200" cy="98798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7279208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 animBg="1"/>
      <p:bldP spid="64" grpId="0" animBg="1"/>
      <p:bldP spid="67" grpId="0" animBg="1"/>
      <p:bldP spid="6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DD8D48FE-E2BA-6845-BAF9-038146DB2FA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581" b="4961"/>
          <a:stretch/>
        </p:blipFill>
        <p:spPr>
          <a:xfrm>
            <a:off x="685800" y="5638800"/>
            <a:ext cx="7924788" cy="1219200"/>
          </a:xfrm>
          <a:prstGeom prst="rect">
            <a:avLst/>
          </a:prstGeom>
        </p:spPr>
      </p:pic>
      <p:pic>
        <p:nvPicPr>
          <p:cNvPr id="114" name="Picture 1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5720" y="944880"/>
            <a:ext cx="7950200" cy="1701800"/>
          </a:xfrm>
          <a:prstGeom prst="rect">
            <a:avLst/>
          </a:prstGeom>
        </p:spPr>
      </p:pic>
      <p:sp>
        <p:nvSpPr>
          <p:cNvPr id="133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-762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Experiment 12</a:t>
            </a:r>
          </a:p>
        </p:txBody>
      </p:sp>
      <p:cxnSp>
        <p:nvCxnSpPr>
          <p:cNvPr id="133124" name="Straight Connector 96"/>
          <p:cNvCxnSpPr>
            <a:cxnSpLocks noChangeShapeType="1"/>
          </p:cNvCxnSpPr>
          <p:nvPr/>
        </p:nvCxnSpPr>
        <p:spPr bwMode="auto">
          <a:xfrm rot="5400000">
            <a:off x="7823994" y="1807369"/>
            <a:ext cx="381000" cy="15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25" name="Straight Connector 97"/>
          <p:cNvCxnSpPr>
            <a:cxnSpLocks noChangeShapeType="1"/>
          </p:cNvCxnSpPr>
          <p:nvPr/>
        </p:nvCxnSpPr>
        <p:spPr bwMode="auto">
          <a:xfrm rot="5400000">
            <a:off x="7104857" y="1818481"/>
            <a:ext cx="381000" cy="1587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26" name="Straight Connector 100"/>
          <p:cNvCxnSpPr>
            <a:cxnSpLocks noChangeShapeType="1"/>
          </p:cNvCxnSpPr>
          <p:nvPr/>
        </p:nvCxnSpPr>
        <p:spPr bwMode="auto">
          <a:xfrm rot="5400000">
            <a:off x="6374607" y="1807369"/>
            <a:ext cx="381000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27" name="Straight Connector 101"/>
          <p:cNvCxnSpPr>
            <a:cxnSpLocks noChangeShapeType="1"/>
          </p:cNvCxnSpPr>
          <p:nvPr/>
        </p:nvCxnSpPr>
        <p:spPr bwMode="auto">
          <a:xfrm rot="5400000">
            <a:off x="5655469" y="1818481"/>
            <a:ext cx="381000" cy="1588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28" name="Straight Connector 102"/>
          <p:cNvCxnSpPr>
            <a:cxnSpLocks noChangeShapeType="1"/>
          </p:cNvCxnSpPr>
          <p:nvPr/>
        </p:nvCxnSpPr>
        <p:spPr bwMode="auto">
          <a:xfrm rot="5400000">
            <a:off x="4926807" y="1807369"/>
            <a:ext cx="381000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29" name="Straight Connector 103"/>
          <p:cNvCxnSpPr>
            <a:cxnSpLocks noChangeShapeType="1"/>
          </p:cNvCxnSpPr>
          <p:nvPr/>
        </p:nvCxnSpPr>
        <p:spPr bwMode="auto">
          <a:xfrm rot="5400000">
            <a:off x="4207669" y="1818481"/>
            <a:ext cx="381000" cy="1588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30" name="Straight Connector 104"/>
          <p:cNvCxnSpPr>
            <a:cxnSpLocks noChangeShapeType="1"/>
          </p:cNvCxnSpPr>
          <p:nvPr/>
        </p:nvCxnSpPr>
        <p:spPr bwMode="auto">
          <a:xfrm rot="5400000">
            <a:off x="3479007" y="1807369"/>
            <a:ext cx="381000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31" name="Straight Connector 105"/>
          <p:cNvCxnSpPr>
            <a:cxnSpLocks noChangeShapeType="1"/>
          </p:cNvCxnSpPr>
          <p:nvPr/>
        </p:nvCxnSpPr>
        <p:spPr bwMode="auto">
          <a:xfrm rot="5400000">
            <a:off x="2759869" y="1818481"/>
            <a:ext cx="381000" cy="1588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32" name="Straight Connector 106"/>
          <p:cNvCxnSpPr>
            <a:cxnSpLocks noChangeShapeType="1"/>
          </p:cNvCxnSpPr>
          <p:nvPr/>
        </p:nvCxnSpPr>
        <p:spPr bwMode="auto">
          <a:xfrm rot="5400000">
            <a:off x="2031207" y="1807369"/>
            <a:ext cx="381000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3133" name="Straight Connector 107"/>
          <p:cNvCxnSpPr>
            <a:cxnSpLocks noChangeShapeType="1"/>
          </p:cNvCxnSpPr>
          <p:nvPr/>
        </p:nvCxnSpPr>
        <p:spPr bwMode="auto">
          <a:xfrm rot="5400000">
            <a:off x="1312069" y="1818481"/>
            <a:ext cx="381000" cy="1588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3138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609600"/>
            <a:ext cx="8991600" cy="3810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>
                <a:latin typeface="Calibri" charset="0"/>
                <a:ea typeface="ＭＳ Ｐゴシック" charset="-128"/>
              </a:rPr>
              <a:t>When do participants choose down?</a:t>
            </a:r>
          </a:p>
        </p:txBody>
      </p:sp>
      <p:graphicFrame>
        <p:nvGraphicFramePr>
          <p:cNvPr id="68" name="Table 6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1770529"/>
              </p:ext>
            </p:extLst>
          </p:nvPr>
        </p:nvGraphicFramePr>
        <p:xfrm>
          <a:off x="1287120" y="2971800"/>
          <a:ext cx="7289800" cy="771525"/>
        </p:xfrm>
        <a:graphic>
          <a:graphicData uri="http://schemas.openxmlformats.org/drawingml/2006/table">
            <a:tbl>
              <a:tblPr/>
              <a:tblGrid>
                <a:gridCol w="6873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8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40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40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40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40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406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540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5406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500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571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83%</a:t>
                      </a: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94%</a:t>
                      </a: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s-I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100%</a:t>
                      </a: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s-I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94%</a:t>
                      </a: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74%</a:t>
                      </a: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57%</a:t>
                      </a: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29%</a:t>
                      </a: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20%</a:t>
                      </a: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0%</a:t>
                      </a:r>
                    </a:p>
                  </a:txBody>
                  <a:tcPr marL="6106" marR="6106" marT="607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-</a:t>
                      </a:r>
                    </a:p>
                  </a:txBody>
                  <a:tcPr marL="6106" marR="6106" marT="607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71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5.7</a:t>
                      </a: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11.5</a:t>
                      </a: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16.0</a:t>
                      </a: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18.8</a:t>
                      </a: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106" marR="6106" marT="607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106" marR="6106" marT="607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71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8.5</a:t>
                      </a: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13.6</a:t>
                      </a: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b-NO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15.4</a:t>
                      </a: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AT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16.0</a:t>
                      </a:r>
                      <a:endParaRPr kumimoji="0" lang="x-none" altLang="x-non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12700" marR="12700" marT="1270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106" marR="6106" marT="607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6106" marR="6106" marT="607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9" name="Table 6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702761"/>
              </p:ext>
            </p:extLst>
          </p:nvPr>
        </p:nvGraphicFramePr>
        <p:xfrm>
          <a:off x="0" y="2987391"/>
          <a:ext cx="1447800" cy="749676"/>
        </p:xfrm>
        <a:graphic>
          <a:graphicData uri="http://schemas.openxmlformats.org/drawingml/2006/table">
            <a:tbl>
              <a:tblPr/>
              <a:tblGrid>
                <a:gridCol w="1206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976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Cont. prob.</a:t>
                      </a:r>
                    </a:p>
                  </a:txBody>
                  <a:tcPr marL="0" marR="0" marT="6052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x-none" altLang="x-none" sz="16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Calibri" charset="0"/>
                        <a:ea typeface="ＭＳ Ｐゴシック" charset="-128"/>
                      </a:endParaRPr>
                    </a:p>
                  </a:txBody>
                  <a:tcPr marL="0" marR="0" marT="6052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767"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Exp $ if </a:t>
                      </a: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  <a:sym typeface="Wingdings" charset="2"/>
                        </a:rPr>
                        <a:t> </a:t>
                      </a:r>
                      <a:r>
                        <a:rPr kumimoji="0" lang="en-US" altLang="x-none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here &amp; ↓next</a:t>
                      </a:r>
                    </a:p>
                  </a:txBody>
                  <a:tcPr marL="0" marR="0" marT="6052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A</a:t>
                      </a:r>
                    </a:p>
                  </a:txBody>
                  <a:tcPr marL="0" marR="0" marT="6052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976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rgbClr val="01326D"/>
                        </a:buClr>
                        <a:buFont typeface="Wingdings" charset="2"/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2400">
                          <a:solidFill>
                            <a:schemeClr val="tx1"/>
                          </a:solidFill>
                          <a:latin typeface="Calibri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x-none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-128"/>
                        </a:rPr>
                        <a:t>B</a:t>
                      </a:r>
                    </a:p>
                  </a:txBody>
                  <a:tcPr marL="0" marR="0" marT="6052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5556" y="3276600"/>
            <a:ext cx="8783638" cy="457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71" name="Rectangle 3"/>
          <p:cNvSpPr txBox="1">
            <a:spLocks noChangeArrowheads="1"/>
          </p:cNvSpPr>
          <p:nvPr/>
        </p:nvSpPr>
        <p:spPr bwMode="auto">
          <a:xfrm>
            <a:off x="152400" y="4092216"/>
            <a:ext cx="8991600" cy="1470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pitchFamily="34" charset="0"/>
                <a:ea typeface="MS PGothic" panose="020B0600070205080204" pitchFamily="34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x-none" kern="0" dirty="0">
                <a:latin typeface="Calibri" charset="0"/>
                <a:ea typeface="ＭＳ Ｐゴシック" charset="-128"/>
              </a:rPr>
              <a:t>Given observed behavior,</a:t>
            </a:r>
            <a:br>
              <a:rPr lang="en-US" altLang="x-none" kern="0" dirty="0">
                <a:latin typeface="Calibri" charset="0"/>
                <a:ea typeface="ＭＳ Ｐゴシック" charset="-128"/>
              </a:rPr>
            </a:br>
            <a:r>
              <a:rPr lang="en-US" altLang="x-none" kern="0" dirty="0">
                <a:latin typeface="Calibri" charset="0"/>
                <a:ea typeface="ＭＳ Ｐゴシック" charset="-128"/>
              </a:rPr>
              <a:t>Player B in Step 6 is the first who would make more money from going down than from going right and planning to go down at the next possibility.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148471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7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AU" altLang="x-none" dirty="0">
                <a:latin typeface="Calibri" charset="0"/>
                <a:ea typeface="ＭＳ Ｐゴシック" charset="-128"/>
              </a:rPr>
              <a:t>How far can you think?</a:t>
            </a:r>
          </a:p>
          <a:p>
            <a:pPr eaLnBrk="1" hangingPunct="1">
              <a:lnSpc>
                <a:spcPct val="80000"/>
              </a:lnSpc>
            </a:pPr>
            <a:r>
              <a:rPr lang="en-AU" altLang="x-none" dirty="0">
                <a:latin typeface="Calibri" charset="0"/>
                <a:ea typeface="ＭＳ Ｐゴシック" charset="-128"/>
              </a:rPr>
              <a:t>Cognitive psychology:</a:t>
            </a:r>
          </a:p>
          <a:p>
            <a:pPr lvl="1" eaLnBrk="1" hangingPunct="1">
              <a:lnSpc>
                <a:spcPct val="80000"/>
              </a:lnSpc>
            </a:pPr>
            <a:r>
              <a:rPr lang="en-AU" altLang="x-none" dirty="0">
                <a:latin typeface="Calibri" charset="0"/>
                <a:ea typeface="ＭＳ Ｐゴシック" charset="-128"/>
              </a:rPr>
              <a:t>short term memory capacity limit of 7±2 </a:t>
            </a:r>
            <a:r>
              <a:rPr lang="en-AU" altLang="en-US" dirty="0">
                <a:latin typeface="Calibri" charset="0"/>
                <a:ea typeface="ＭＳ Ｐゴシック" charset="-128"/>
              </a:rPr>
              <a:t>“</a:t>
            </a:r>
            <a:r>
              <a:rPr lang="en-AU" altLang="x-none" dirty="0">
                <a:latin typeface="Calibri" charset="0"/>
                <a:ea typeface="ＭＳ Ｐゴシック" charset="-128"/>
              </a:rPr>
              <a:t>chunks</a:t>
            </a:r>
            <a:r>
              <a:rPr lang="en-AU" altLang="en-US" dirty="0">
                <a:latin typeface="Calibri" charset="0"/>
                <a:ea typeface="ＭＳ Ｐゴシック" charset="-128"/>
              </a:rPr>
              <a:t>”</a:t>
            </a:r>
            <a:endParaRPr lang="en-AU" altLang="x-none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r>
              <a:rPr lang="en-AU" altLang="x-none" b="1" dirty="0">
                <a:latin typeface="Calibri" charset="0"/>
                <a:ea typeface="ＭＳ Ｐゴシック" charset="-128"/>
              </a:rPr>
              <a:t>Embedding</a:t>
            </a:r>
            <a:r>
              <a:rPr lang="en-AU" altLang="x-none" dirty="0">
                <a:latin typeface="Calibri" charset="0"/>
                <a:ea typeface="ＭＳ Ｐゴシック" charset="-128"/>
              </a:rPr>
              <a:t> creates </a:t>
            </a:r>
            <a:r>
              <a:rPr lang="en-AU" altLang="x-none" b="1" dirty="0">
                <a:latin typeface="Calibri" charset="0"/>
                <a:ea typeface="ＭＳ Ｐゴシック" charset="-128"/>
              </a:rPr>
              <a:t>cognitive problems</a:t>
            </a:r>
            <a:br>
              <a:rPr lang="en-AU" altLang="x-none" b="1" dirty="0">
                <a:latin typeface="Calibri" charset="0"/>
                <a:ea typeface="ＭＳ Ｐゴシック" charset="-128"/>
              </a:rPr>
            </a:br>
            <a:endParaRPr lang="en-AU" altLang="x-none" b="1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AU" altLang="x-none" b="1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AU" altLang="x-none" sz="1800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r>
              <a:rPr lang="en-AU" altLang="x-none" b="1" dirty="0">
                <a:latin typeface="Calibri" charset="0"/>
                <a:ea typeface="ＭＳ Ｐゴシック" charset="-128"/>
              </a:rPr>
              <a:t>k-level thinking models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</a:pPr>
            <a:r>
              <a:rPr lang="en-AU" altLang="x-none" dirty="0">
                <a:latin typeface="Calibri" charset="0"/>
                <a:ea typeface="ＭＳ Ｐゴシック" charset="-128"/>
              </a:rPr>
              <a:t>Players have different levels of rationality, which can be expressed by a level </a:t>
            </a:r>
            <a:r>
              <a:rPr lang="en-AU" altLang="x-none" i="1" dirty="0">
                <a:latin typeface="Calibri" charset="0"/>
                <a:ea typeface="ＭＳ Ｐゴシック" charset="-128"/>
              </a:rPr>
              <a:t>k</a:t>
            </a:r>
            <a:r>
              <a:rPr lang="en-AU" altLang="x-none" dirty="0">
                <a:latin typeface="Calibri" charset="0"/>
                <a:ea typeface="ＭＳ Ｐゴシック" charset="-128"/>
              </a:rPr>
              <a:t>.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</a:pPr>
            <a:r>
              <a:rPr lang="en-AU" altLang="x-none" dirty="0">
                <a:latin typeface="Calibri" charset="0"/>
                <a:ea typeface="ＭＳ Ｐゴシック" charset="-128"/>
              </a:rPr>
              <a:t>Level-0 players play some simple strategy which is not dependent on other players</a:t>
            </a:r>
            <a:r>
              <a:rPr lang="en-AU" altLang="en-US" dirty="0">
                <a:latin typeface="Calibri" charset="0"/>
                <a:ea typeface="ＭＳ Ｐゴシック" charset="-128"/>
              </a:rPr>
              <a:t>’</a:t>
            </a:r>
            <a:r>
              <a:rPr lang="en-AU" altLang="x-none" dirty="0">
                <a:latin typeface="Calibri" charset="0"/>
                <a:ea typeface="ＭＳ Ｐゴシック" charset="-128"/>
              </a:rPr>
              <a:t> </a:t>
            </a:r>
            <a:r>
              <a:rPr lang="en-AU" altLang="x-none" dirty="0" err="1">
                <a:latin typeface="Calibri" charset="0"/>
                <a:ea typeface="ＭＳ Ｐゴシック" charset="-128"/>
              </a:rPr>
              <a:t>behavior</a:t>
            </a:r>
            <a:r>
              <a:rPr lang="en-AU" altLang="x-none" dirty="0">
                <a:latin typeface="Calibri" charset="0"/>
                <a:ea typeface="ＭＳ Ｐゴシック" charset="-128"/>
              </a:rPr>
              <a:t>. Examples: random, just cooperate, ...</a:t>
            </a:r>
          </a:p>
          <a:p>
            <a:pPr lvl="1" eaLnBrk="1" hangingPunct="1">
              <a:lnSpc>
                <a:spcPct val="80000"/>
              </a:lnSpc>
              <a:spcBef>
                <a:spcPct val="0"/>
              </a:spcBef>
            </a:pPr>
            <a:r>
              <a:rPr lang="en-AU" altLang="x-none" dirty="0">
                <a:latin typeface="Calibri" charset="0"/>
                <a:ea typeface="ＭＳ Ｐゴシック" charset="-128"/>
              </a:rPr>
              <a:t>Level-</a:t>
            </a:r>
            <a:r>
              <a:rPr lang="en-AU" altLang="x-none" i="1" dirty="0">
                <a:latin typeface="Calibri" charset="0"/>
                <a:ea typeface="ＭＳ Ｐゴシック" charset="-128"/>
              </a:rPr>
              <a:t>k</a:t>
            </a:r>
            <a:r>
              <a:rPr lang="en-AU" altLang="x-none" dirty="0">
                <a:latin typeface="Calibri" charset="0"/>
                <a:ea typeface="ＭＳ Ｐゴシック" charset="-128"/>
              </a:rPr>
              <a:t>&gt;0-players play a best response to the distribution of players of levels 0 to </a:t>
            </a:r>
            <a:r>
              <a:rPr lang="en-AU" altLang="x-none" i="1" dirty="0">
                <a:latin typeface="Calibri" charset="0"/>
                <a:ea typeface="ＭＳ Ｐゴシック" charset="-128"/>
              </a:rPr>
              <a:t>k</a:t>
            </a:r>
            <a:r>
              <a:rPr lang="en-AU" altLang="x-none" dirty="0">
                <a:latin typeface="Calibri" charset="0"/>
                <a:ea typeface="ＭＳ Ｐゴシック" charset="-128"/>
              </a:rPr>
              <a:t>-1.</a:t>
            </a:r>
          </a:p>
          <a:p>
            <a:pPr eaLnBrk="1" hangingPunct="1">
              <a:lnSpc>
                <a:spcPct val="80000"/>
              </a:lnSpc>
            </a:pPr>
            <a:endParaRPr lang="de-DE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 useBgFill="1">
        <p:nvSpPr>
          <p:cNvPr id="19" name="Rectangle 3"/>
          <p:cNvSpPr txBox="1">
            <a:spLocks noChangeArrowheads="1"/>
          </p:cNvSpPr>
          <p:nvPr/>
        </p:nvSpPr>
        <p:spPr bwMode="auto">
          <a:xfrm>
            <a:off x="152400" y="2667000"/>
            <a:ext cx="8991600" cy="11430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de-DE" altLang="x-none" dirty="0"/>
              <a:t>	</a:t>
            </a:r>
            <a:r>
              <a:rPr lang="de-DE" altLang="x-none" dirty="0" err="1"/>
              <a:t>Four</a:t>
            </a:r>
            <a:r>
              <a:rPr lang="de-DE" altLang="x-none" dirty="0"/>
              <a:t> </a:t>
            </a:r>
            <a:r>
              <a:rPr lang="de-DE" altLang="x-none" dirty="0" err="1"/>
              <a:t>levels</a:t>
            </a:r>
            <a:r>
              <a:rPr lang="de-DE" altLang="x-none" dirty="0"/>
              <a:t>: </a:t>
            </a:r>
            <a:r>
              <a:rPr lang="en-US" altLang="en-US" dirty="0"/>
              <a:t>“</a:t>
            </a:r>
            <a:r>
              <a:rPr lang="en-US" altLang="ja-JP" i="1" dirty="0"/>
              <a:t>The movie </a:t>
            </a:r>
            <a:r>
              <a:rPr lang="en-US" altLang="ja-JP" i="1" dirty="0">
                <a:solidFill>
                  <a:srgbClr val="FFFFFF"/>
                </a:solidFill>
              </a:rPr>
              <a:t>that the script that the novel that the producer whom she thanked discovered became was made into</a:t>
            </a:r>
            <a:r>
              <a:rPr lang="en-US" altLang="ja-JP" i="1" dirty="0">
                <a:solidFill>
                  <a:srgbClr val="000099"/>
                </a:solidFill>
              </a:rPr>
              <a:t> </a:t>
            </a:r>
            <a:r>
              <a:rPr lang="en-US" altLang="ja-JP" i="1" dirty="0"/>
              <a:t>was applauded by the critics.</a:t>
            </a:r>
            <a:r>
              <a:rPr lang="en-US" altLang="ja-JP" dirty="0"/>
              <a:t>”</a:t>
            </a:r>
          </a:p>
          <a:p>
            <a:pPr eaLnBrk="1" hangingPunct="1">
              <a:lnSpc>
                <a:spcPct val="80000"/>
              </a:lnSpc>
            </a:pPr>
            <a:endParaRPr lang="en-US" altLang="x-none" dirty="0"/>
          </a:p>
        </p:txBody>
      </p:sp>
      <p:sp useBgFill="1">
        <p:nvSpPr>
          <p:cNvPr id="20" name="Rectangle 3"/>
          <p:cNvSpPr txBox="1">
            <a:spLocks noChangeArrowheads="1"/>
          </p:cNvSpPr>
          <p:nvPr/>
        </p:nvSpPr>
        <p:spPr bwMode="auto">
          <a:xfrm>
            <a:off x="152400" y="2667000"/>
            <a:ext cx="8991600" cy="1143000"/>
          </a:xfrm>
          <a:prstGeom prst="rect">
            <a:avLst/>
          </a:prstGeom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de-DE" altLang="x-none" dirty="0"/>
              <a:t>	</a:t>
            </a:r>
            <a:r>
              <a:rPr lang="de-DE" altLang="x-none" dirty="0" err="1"/>
              <a:t>Four</a:t>
            </a:r>
            <a:r>
              <a:rPr lang="de-DE" altLang="x-none" dirty="0"/>
              <a:t> </a:t>
            </a:r>
            <a:r>
              <a:rPr lang="de-DE" altLang="x-none" dirty="0" err="1"/>
              <a:t>levels</a:t>
            </a:r>
            <a:r>
              <a:rPr lang="de-DE" altLang="x-none" dirty="0"/>
              <a:t>: </a:t>
            </a:r>
            <a:r>
              <a:rPr lang="en-US" altLang="en-US" dirty="0"/>
              <a:t>“</a:t>
            </a:r>
            <a:r>
              <a:rPr lang="en-US" altLang="ja-JP" i="1" dirty="0"/>
              <a:t>The movie </a:t>
            </a:r>
            <a:r>
              <a:rPr lang="en-US" altLang="ja-JP" i="1" dirty="0">
                <a:solidFill>
                  <a:srgbClr val="000099"/>
                </a:solidFill>
              </a:rPr>
              <a:t>that the script </a:t>
            </a:r>
            <a:r>
              <a:rPr lang="en-US" altLang="ja-JP" i="1" dirty="0">
                <a:solidFill>
                  <a:srgbClr val="FFFFFF"/>
                </a:solidFill>
              </a:rPr>
              <a:t>that the novel that the producer whom she thanked discovered became </a:t>
            </a:r>
            <a:r>
              <a:rPr lang="en-US" altLang="ja-JP" i="1" dirty="0">
                <a:solidFill>
                  <a:srgbClr val="000099"/>
                </a:solidFill>
              </a:rPr>
              <a:t>was made into </a:t>
            </a:r>
            <a:r>
              <a:rPr lang="en-US" altLang="ja-JP" i="1" dirty="0"/>
              <a:t>was applauded by the critics.</a:t>
            </a:r>
            <a:r>
              <a:rPr lang="en-US" altLang="ja-JP" dirty="0"/>
              <a:t>”</a:t>
            </a:r>
          </a:p>
        </p:txBody>
      </p:sp>
      <p:sp>
        <p:nvSpPr>
          <p:cNvPr id="21" name="Rectangle 3"/>
          <p:cNvSpPr txBox="1">
            <a:spLocks noChangeArrowheads="1"/>
          </p:cNvSpPr>
          <p:nvPr/>
        </p:nvSpPr>
        <p:spPr bwMode="auto">
          <a:xfrm>
            <a:off x="152400" y="2667000"/>
            <a:ext cx="8991600" cy="1143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de-DE" altLang="x-none" dirty="0"/>
              <a:t>	</a:t>
            </a:r>
            <a:r>
              <a:rPr lang="de-DE" altLang="x-none" dirty="0" err="1"/>
              <a:t>Four</a:t>
            </a:r>
            <a:r>
              <a:rPr lang="de-DE" altLang="x-none" dirty="0"/>
              <a:t> </a:t>
            </a:r>
            <a:r>
              <a:rPr lang="de-DE" altLang="x-none" dirty="0" err="1"/>
              <a:t>levels</a:t>
            </a:r>
            <a:r>
              <a:rPr lang="de-DE" altLang="x-none" dirty="0"/>
              <a:t>: </a:t>
            </a:r>
            <a:r>
              <a:rPr lang="en-US" altLang="en-US" dirty="0"/>
              <a:t>“</a:t>
            </a:r>
            <a:r>
              <a:rPr lang="en-US" altLang="ja-JP" i="1" dirty="0"/>
              <a:t>The movie </a:t>
            </a:r>
            <a:r>
              <a:rPr lang="en-US" altLang="ja-JP" i="1" dirty="0">
                <a:solidFill>
                  <a:srgbClr val="000099"/>
                </a:solidFill>
              </a:rPr>
              <a:t>that the script </a:t>
            </a:r>
            <a:r>
              <a:rPr lang="en-US" altLang="ja-JP" i="1" dirty="0">
                <a:solidFill>
                  <a:srgbClr val="FF0000"/>
                </a:solidFill>
              </a:rPr>
              <a:t>that the novel </a:t>
            </a:r>
            <a:r>
              <a:rPr lang="en-US" altLang="ja-JP" i="1" dirty="0">
                <a:solidFill>
                  <a:srgbClr val="FFFFFF"/>
                </a:solidFill>
              </a:rPr>
              <a:t>that the producer whom she thanked discovered </a:t>
            </a:r>
            <a:r>
              <a:rPr lang="en-US" altLang="ja-JP" i="1" dirty="0">
                <a:solidFill>
                  <a:srgbClr val="FF0000"/>
                </a:solidFill>
              </a:rPr>
              <a:t>became</a:t>
            </a:r>
            <a:r>
              <a:rPr lang="en-US" altLang="ja-JP" i="1" dirty="0"/>
              <a:t> </a:t>
            </a:r>
            <a:r>
              <a:rPr lang="en-US" altLang="ja-JP" i="1" dirty="0">
                <a:solidFill>
                  <a:srgbClr val="000099"/>
                </a:solidFill>
              </a:rPr>
              <a:t>was made into </a:t>
            </a:r>
            <a:r>
              <a:rPr lang="en-US" altLang="ja-JP" i="1" dirty="0"/>
              <a:t>was applauded by the critics.</a:t>
            </a:r>
            <a:r>
              <a:rPr lang="en-US" altLang="en-US" dirty="0"/>
              <a:t>”</a:t>
            </a:r>
            <a:endParaRPr lang="en-US" altLang="x-none" dirty="0"/>
          </a:p>
        </p:txBody>
      </p:sp>
      <p:sp>
        <p:nvSpPr>
          <p:cNvPr id="22" name="Rectangle 3"/>
          <p:cNvSpPr txBox="1">
            <a:spLocks noChangeArrowheads="1"/>
          </p:cNvSpPr>
          <p:nvPr/>
        </p:nvSpPr>
        <p:spPr bwMode="auto">
          <a:xfrm>
            <a:off x="152400" y="2667000"/>
            <a:ext cx="8991600" cy="1143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de-DE" altLang="x-none" dirty="0"/>
              <a:t>	</a:t>
            </a:r>
            <a:r>
              <a:rPr lang="de-DE" altLang="x-none" dirty="0" err="1"/>
              <a:t>Four</a:t>
            </a:r>
            <a:r>
              <a:rPr lang="de-DE" altLang="x-none" dirty="0"/>
              <a:t> </a:t>
            </a:r>
            <a:r>
              <a:rPr lang="de-DE" altLang="x-none" dirty="0" err="1"/>
              <a:t>levels</a:t>
            </a:r>
            <a:r>
              <a:rPr lang="de-DE" altLang="x-none" dirty="0"/>
              <a:t>: </a:t>
            </a:r>
            <a:r>
              <a:rPr lang="en-US" altLang="en-US" dirty="0"/>
              <a:t>“</a:t>
            </a:r>
            <a:r>
              <a:rPr lang="en-US" altLang="ja-JP" i="1" dirty="0"/>
              <a:t>The movie </a:t>
            </a:r>
            <a:r>
              <a:rPr lang="en-US" altLang="ja-JP" i="1" dirty="0">
                <a:solidFill>
                  <a:srgbClr val="000099"/>
                </a:solidFill>
              </a:rPr>
              <a:t>that the script </a:t>
            </a:r>
            <a:r>
              <a:rPr lang="en-US" altLang="ja-JP" i="1" dirty="0">
                <a:solidFill>
                  <a:srgbClr val="FF0000"/>
                </a:solidFill>
              </a:rPr>
              <a:t>that the novel </a:t>
            </a:r>
            <a:r>
              <a:rPr lang="en-US" altLang="ja-JP" i="1" dirty="0">
                <a:solidFill>
                  <a:srgbClr val="CC6600"/>
                </a:solidFill>
              </a:rPr>
              <a:t>that the producer </a:t>
            </a:r>
            <a:r>
              <a:rPr lang="en-US" altLang="ja-JP" i="1" dirty="0">
                <a:solidFill>
                  <a:srgbClr val="FFFFFF"/>
                </a:solidFill>
              </a:rPr>
              <a:t>whom she thanked </a:t>
            </a:r>
            <a:r>
              <a:rPr lang="en-US" altLang="ja-JP" i="1" dirty="0">
                <a:solidFill>
                  <a:srgbClr val="CC6600"/>
                </a:solidFill>
              </a:rPr>
              <a:t>discovered </a:t>
            </a:r>
            <a:r>
              <a:rPr lang="en-US" altLang="ja-JP" i="1" dirty="0">
                <a:solidFill>
                  <a:srgbClr val="FF0000"/>
                </a:solidFill>
              </a:rPr>
              <a:t>became</a:t>
            </a:r>
            <a:r>
              <a:rPr lang="en-US" altLang="ja-JP" i="1" dirty="0"/>
              <a:t> </a:t>
            </a:r>
            <a:r>
              <a:rPr lang="en-US" altLang="ja-JP" i="1" dirty="0">
                <a:solidFill>
                  <a:srgbClr val="000099"/>
                </a:solidFill>
              </a:rPr>
              <a:t>was made into </a:t>
            </a:r>
            <a:r>
              <a:rPr lang="en-US" altLang="ja-JP" i="1" dirty="0"/>
              <a:t>was applauded by the critics.</a:t>
            </a:r>
            <a:r>
              <a:rPr lang="en-US" altLang="en-US" dirty="0"/>
              <a:t>”</a:t>
            </a:r>
            <a:endParaRPr lang="de-DE" altLang="x-none" dirty="0"/>
          </a:p>
        </p:txBody>
      </p:sp>
      <p:sp>
        <p:nvSpPr>
          <p:cNvPr id="23" name="Rectangle 3"/>
          <p:cNvSpPr txBox="1">
            <a:spLocks noChangeArrowheads="1"/>
          </p:cNvSpPr>
          <p:nvPr/>
        </p:nvSpPr>
        <p:spPr bwMode="auto">
          <a:xfrm>
            <a:off x="152400" y="2667000"/>
            <a:ext cx="8991600" cy="1143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de-DE" altLang="x-none" dirty="0"/>
              <a:t>	</a:t>
            </a:r>
            <a:r>
              <a:rPr lang="en-AU" altLang="x-none" dirty="0"/>
              <a:t>Four levels: </a:t>
            </a:r>
            <a:r>
              <a:rPr lang="en-AU" altLang="en-US" dirty="0"/>
              <a:t>“</a:t>
            </a:r>
            <a:r>
              <a:rPr lang="en-AU" altLang="ja-JP" i="1" dirty="0"/>
              <a:t>The movie </a:t>
            </a:r>
            <a:r>
              <a:rPr lang="en-AU" altLang="ja-JP" i="1" dirty="0">
                <a:solidFill>
                  <a:srgbClr val="000099"/>
                </a:solidFill>
              </a:rPr>
              <a:t>that the script </a:t>
            </a:r>
            <a:r>
              <a:rPr lang="en-AU" altLang="ja-JP" i="1" dirty="0">
                <a:solidFill>
                  <a:srgbClr val="FF0000"/>
                </a:solidFill>
              </a:rPr>
              <a:t>that the novel </a:t>
            </a:r>
            <a:r>
              <a:rPr lang="en-AU" altLang="ja-JP" i="1" dirty="0">
                <a:solidFill>
                  <a:srgbClr val="CC6600"/>
                </a:solidFill>
              </a:rPr>
              <a:t>that the producer </a:t>
            </a:r>
            <a:r>
              <a:rPr lang="en-AU" altLang="ja-JP" i="1" dirty="0">
                <a:solidFill>
                  <a:srgbClr val="009900"/>
                </a:solidFill>
              </a:rPr>
              <a:t>whom she thanked </a:t>
            </a:r>
            <a:r>
              <a:rPr lang="en-AU" altLang="ja-JP" i="1" dirty="0">
                <a:solidFill>
                  <a:srgbClr val="CC6600"/>
                </a:solidFill>
              </a:rPr>
              <a:t>discovered </a:t>
            </a:r>
            <a:r>
              <a:rPr lang="en-AU" altLang="ja-JP" i="1" dirty="0">
                <a:solidFill>
                  <a:srgbClr val="FF0000"/>
                </a:solidFill>
              </a:rPr>
              <a:t>became</a:t>
            </a:r>
            <a:r>
              <a:rPr lang="en-AU" altLang="ja-JP" i="1" dirty="0"/>
              <a:t> </a:t>
            </a:r>
            <a:r>
              <a:rPr lang="en-AU" altLang="ja-JP" i="1" dirty="0">
                <a:solidFill>
                  <a:srgbClr val="000099"/>
                </a:solidFill>
              </a:rPr>
              <a:t>was made into </a:t>
            </a:r>
            <a:r>
              <a:rPr lang="en-AU" altLang="ja-JP" i="1" dirty="0"/>
              <a:t>was applauded by the critics.</a:t>
            </a:r>
            <a:r>
              <a:rPr lang="en-AU" altLang="en-US" dirty="0"/>
              <a:t>”</a:t>
            </a:r>
            <a:endParaRPr lang="en-AU" altLang="x-none" dirty="0"/>
          </a:p>
        </p:txBody>
      </p:sp>
      <p:sp>
        <p:nvSpPr>
          <p:cNvPr id="13517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8991600" cy="762000"/>
          </a:xfrm>
        </p:spPr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Limited depth of reasoning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105765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build="p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39">
            <a:extLst>
              <a:ext uri="{FF2B5EF4-FFF2-40B4-BE49-F238E27FC236}">
                <a16:creationId xmlns:a16="http://schemas.microsoft.com/office/drawing/2014/main" id="{22C26F89-41D7-4F4A-B065-8C1AB21ED099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8581" b="4961"/>
          <a:stretch/>
        </p:blipFill>
        <p:spPr>
          <a:xfrm>
            <a:off x="10886" y="3494316"/>
            <a:ext cx="7924788" cy="1219200"/>
          </a:xfrm>
          <a:prstGeom prst="rect">
            <a:avLst/>
          </a:prstGeom>
        </p:spPr>
      </p:pic>
      <p:pic>
        <p:nvPicPr>
          <p:cNvPr id="167" name="Picture 16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607" y="1498600"/>
            <a:ext cx="7950200" cy="1701800"/>
          </a:xfrm>
          <a:prstGeom prst="rect">
            <a:avLst/>
          </a:prstGeom>
        </p:spPr>
      </p:pic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x-none">
                <a:latin typeface="Calibri" charset="0"/>
                <a:ea typeface="ＭＳ Ｐゴシック" charset="-128"/>
              </a:rPr>
              <a:t>Limited depth of reasoning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4621326"/>
            <a:ext cx="8991600" cy="2160474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solidFill>
                  <a:srgbClr val="000099"/>
                </a:solidFill>
                <a:latin typeface="Calibri" charset="0"/>
                <a:ea typeface="ＭＳ Ｐゴシック" charset="-128"/>
              </a:rPr>
              <a:t>Level 0: go down at last move, i.e. 9/10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solidFill>
                  <a:srgbClr val="7030A0"/>
                </a:solidFill>
                <a:latin typeface="Calibri" charset="0"/>
                <a:ea typeface="ＭＳ Ｐゴシック" charset="-128"/>
              </a:rPr>
              <a:t>Level 1: best response (BR) against level 0: go down at 7/8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solidFill>
                  <a:srgbClr val="FF1515"/>
                </a:solidFill>
                <a:latin typeface="Calibri" charset="0"/>
                <a:ea typeface="ＭＳ Ｐゴシック" charset="-128"/>
              </a:rPr>
              <a:t>Level 2: BR against 0 and 1: mix of down at 7/8 or 5/6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solidFill>
                  <a:srgbClr val="CC6600"/>
                </a:solidFill>
                <a:latin typeface="Calibri" charset="0"/>
                <a:ea typeface="ＭＳ Ｐゴシック" charset="-128"/>
              </a:rPr>
              <a:t>Level 3: BR against 0, 1, 2: mix of down at 7/8, 5/6, 3/4</a:t>
            </a:r>
          </a:p>
          <a:p>
            <a:pPr eaLnBrk="1" hangingPunct="1">
              <a:lnSpc>
                <a:spcPct val="80000"/>
              </a:lnSpc>
            </a:pPr>
            <a:r>
              <a:rPr lang="en-US" altLang="x-none" sz="2400" dirty="0">
                <a:solidFill>
                  <a:srgbClr val="009900"/>
                </a:solidFill>
                <a:latin typeface="Calibri" charset="0"/>
                <a:ea typeface="ＭＳ Ｐゴシック" charset="-128"/>
              </a:rPr>
              <a:t>Level 4: BR to 0, 1, 2, 3: mix of down at 7/8, 5/6, 3/4, 1/2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</a:pPr>
            <a:r>
              <a:rPr lang="en-US" altLang="x-none" sz="2400" dirty="0">
                <a:latin typeface="Calibri" charset="0"/>
                <a:ea typeface="ＭＳ Ｐゴシック" charset="-128"/>
              </a:rPr>
              <a:t>… more levels …</a:t>
            </a:r>
          </a:p>
        </p:txBody>
      </p:sp>
      <p:cxnSp>
        <p:nvCxnSpPr>
          <p:cNvPr id="137221" name="Straight Connector 96"/>
          <p:cNvCxnSpPr>
            <a:cxnSpLocks noChangeShapeType="1"/>
          </p:cNvCxnSpPr>
          <p:nvPr/>
        </p:nvCxnSpPr>
        <p:spPr bwMode="auto">
          <a:xfrm rot="5400000">
            <a:off x="7125494" y="2366169"/>
            <a:ext cx="381000" cy="158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7222" name="Straight Connector 97"/>
          <p:cNvCxnSpPr>
            <a:cxnSpLocks noChangeShapeType="1"/>
          </p:cNvCxnSpPr>
          <p:nvPr/>
        </p:nvCxnSpPr>
        <p:spPr bwMode="auto">
          <a:xfrm rot="5400000">
            <a:off x="6406357" y="2377281"/>
            <a:ext cx="381000" cy="1587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7223" name="Straight Connector 100"/>
          <p:cNvCxnSpPr>
            <a:cxnSpLocks noChangeShapeType="1"/>
          </p:cNvCxnSpPr>
          <p:nvPr/>
        </p:nvCxnSpPr>
        <p:spPr bwMode="auto">
          <a:xfrm rot="5400000">
            <a:off x="5676107" y="2366169"/>
            <a:ext cx="381000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7224" name="Straight Connector 101"/>
          <p:cNvCxnSpPr>
            <a:cxnSpLocks noChangeShapeType="1"/>
          </p:cNvCxnSpPr>
          <p:nvPr/>
        </p:nvCxnSpPr>
        <p:spPr bwMode="auto">
          <a:xfrm rot="5400000">
            <a:off x="4956969" y="2377281"/>
            <a:ext cx="381000" cy="1588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7225" name="Straight Connector 102"/>
          <p:cNvCxnSpPr>
            <a:cxnSpLocks noChangeShapeType="1"/>
          </p:cNvCxnSpPr>
          <p:nvPr/>
        </p:nvCxnSpPr>
        <p:spPr bwMode="auto">
          <a:xfrm rot="5400000">
            <a:off x="4228307" y="2366169"/>
            <a:ext cx="381000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7226" name="Straight Connector 103"/>
          <p:cNvCxnSpPr>
            <a:cxnSpLocks noChangeShapeType="1"/>
          </p:cNvCxnSpPr>
          <p:nvPr/>
        </p:nvCxnSpPr>
        <p:spPr bwMode="auto">
          <a:xfrm rot="5400000">
            <a:off x="3509169" y="2377281"/>
            <a:ext cx="381000" cy="1588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7227" name="Straight Connector 104"/>
          <p:cNvCxnSpPr>
            <a:cxnSpLocks noChangeShapeType="1"/>
          </p:cNvCxnSpPr>
          <p:nvPr/>
        </p:nvCxnSpPr>
        <p:spPr bwMode="auto">
          <a:xfrm rot="5400000">
            <a:off x="2780507" y="2366169"/>
            <a:ext cx="381000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7228" name="Straight Connector 105"/>
          <p:cNvCxnSpPr>
            <a:cxnSpLocks noChangeShapeType="1"/>
          </p:cNvCxnSpPr>
          <p:nvPr/>
        </p:nvCxnSpPr>
        <p:spPr bwMode="auto">
          <a:xfrm rot="5400000">
            <a:off x="2061369" y="2377281"/>
            <a:ext cx="381000" cy="1588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7229" name="Straight Connector 106"/>
          <p:cNvCxnSpPr>
            <a:cxnSpLocks noChangeShapeType="1"/>
          </p:cNvCxnSpPr>
          <p:nvPr/>
        </p:nvCxnSpPr>
        <p:spPr bwMode="auto">
          <a:xfrm rot="5400000">
            <a:off x="1332707" y="2366169"/>
            <a:ext cx="381000" cy="1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37230" name="Straight Connector 107"/>
          <p:cNvCxnSpPr>
            <a:cxnSpLocks noChangeShapeType="1"/>
          </p:cNvCxnSpPr>
          <p:nvPr/>
        </p:nvCxnSpPr>
        <p:spPr bwMode="auto">
          <a:xfrm rot="5400000">
            <a:off x="613569" y="2377281"/>
            <a:ext cx="381000" cy="1588"/>
          </a:xfrm>
          <a:prstGeom prst="line">
            <a:avLst/>
          </a:prstGeom>
          <a:noFill/>
          <a:ln w="38100">
            <a:solidFill>
              <a:srgbClr val="3333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58" name="Rectangle 3"/>
          <p:cNvSpPr txBox="1">
            <a:spLocks noChangeArrowheads="1"/>
          </p:cNvSpPr>
          <p:nvPr/>
        </p:nvSpPr>
        <p:spPr bwMode="auto">
          <a:xfrm>
            <a:off x="152400" y="1066800"/>
            <a:ext cx="8991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1326D"/>
              </a:buClr>
              <a:buFont typeface="Wingdings" pitchFamily="2" charset="2"/>
              <a:buChar char="§"/>
              <a:defRPr/>
            </a:pPr>
            <a:r>
              <a:rPr lang="en-US" sz="2800" kern="0" dirty="0">
                <a:latin typeface="Calibri" pitchFamily="34" charset="0"/>
                <a:ea typeface="+mn-ea"/>
              </a:rPr>
              <a:t>Example</a:t>
            </a:r>
          </a:p>
        </p:txBody>
      </p:sp>
      <p:sp>
        <p:nvSpPr>
          <p:cNvPr id="59" name="Rectangle 58"/>
          <p:cNvSpPr>
            <a:spLocks noChangeArrowheads="1"/>
          </p:cNvSpPr>
          <p:nvPr/>
        </p:nvSpPr>
        <p:spPr bwMode="auto">
          <a:xfrm>
            <a:off x="7467600" y="3124200"/>
            <a:ext cx="76200" cy="5334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60" name="Rectangle 59"/>
          <p:cNvSpPr>
            <a:spLocks noChangeArrowheads="1"/>
          </p:cNvSpPr>
          <p:nvPr/>
        </p:nvSpPr>
        <p:spPr bwMode="auto">
          <a:xfrm>
            <a:off x="6781800" y="3124200"/>
            <a:ext cx="76200" cy="533400"/>
          </a:xfrm>
          <a:prstGeom prst="rect">
            <a:avLst/>
          </a:prstGeom>
          <a:solidFill>
            <a:srgbClr val="000099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61" name="Rectangle 60"/>
          <p:cNvSpPr>
            <a:spLocks noChangeArrowheads="1"/>
          </p:cNvSpPr>
          <p:nvPr/>
        </p:nvSpPr>
        <p:spPr bwMode="auto">
          <a:xfrm>
            <a:off x="6019800" y="3124200"/>
            <a:ext cx="76200" cy="533400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62" name="Rectangle 61"/>
          <p:cNvSpPr>
            <a:spLocks noChangeArrowheads="1"/>
          </p:cNvSpPr>
          <p:nvPr/>
        </p:nvSpPr>
        <p:spPr bwMode="auto">
          <a:xfrm>
            <a:off x="5334000" y="3124200"/>
            <a:ext cx="76200" cy="533400"/>
          </a:xfrm>
          <a:prstGeom prst="rect">
            <a:avLst/>
          </a:prstGeom>
          <a:solidFill>
            <a:srgbClr val="7030A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63" name="Rectangle 62"/>
          <p:cNvSpPr>
            <a:spLocks noChangeArrowheads="1"/>
          </p:cNvSpPr>
          <p:nvPr/>
        </p:nvSpPr>
        <p:spPr bwMode="auto">
          <a:xfrm>
            <a:off x="5943600" y="3124200"/>
            <a:ext cx="76200" cy="5334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64" name="Rectangle 63"/>
          <p:cNvSpPr>
            <a:spLocks noChangeArrowheads="1"/>
          </p:cNvSpPr>
          <p:nvPr/>
        </p:nvSpPr>
        <p:spPr bwMode="auto">
          <a:xfrm>
            <a:off x="5257800" y="3124200"/>
            <a:ext cx="76200" cy="5334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65" name="Rectangle 64"/>
          <p:cNvSpPr>
            <a:spLocks noChangeArrowheads="1"/>
          </p:cNvSpPr>
          <p:nvPr/>
        </p:nvSpPr>
        <p:spPr bwMode="auto">
          <a:xfrm>
            <a:off x="4572000" y="3124200"/>
            <a:ext cx="76200" cy="5334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66" name="Rectangle 65"/>
          <p:cNvSpPr>
            <a:spLocks noChangeArrowheads="1"/>
          </p:cNvSpPr>
          <p:nvPr/>
        </p:nvSpPr>
        <p:spPr bwMode="auto">
          <a:xfrm>
            <a:off x="3886200" y="3124200"/>
            <a:ext cx="76200" cy="5334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67" name="Rectangle 66"/>
          <p:cNvSpPr>
            <a:spLocks noChangeArrowheads="1"/>
          </p:cNvSpPr>
          <p:nvPr/>
        </p:nvSpPr>
        <p:spPr bwMode="auto">
          <a:xfrm>
            <a:off x="5867400" y="3124200"/>
            <a:ext cx="76200" cy="533400"/>
          </a:xfrm>
          <a:prstGeom prst="rect">
            <a:avLst/>
          </a:prstGeom>
          <a:solidFill>
            <a:srgbClr val="CC66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68" name="Rectangle 67"/>
          <p:cNvSpPr>
            <a:spLocks noChangeArrowheads="1"/>
          </p:cNvSpPr>
          <p:nvPr/>
        </p:nvSpPr>
        <p:spPr bwMode="auto">
          <a:xfrm>
            <a:off x="5181600" y="3124200"/>
            <a:ext cx="76200" cy="533400"/>
          </a:xfrm>
          <a:prstGeom prst="rect">
            <a:avLst/>
          </a:prstGeom>
          <a:solidFill>
            <a:srgbClr val="CC66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69" name="Rectangle 68"/>
          <p:cNvSpPr>
            <a:spLocks noChangeArrowheads="1"/>
          </p:cNvSpPr>
          <p:nvPr/>
        </p:nvSpPr>
        <p:spPr bwMode="auto">
          <a:xfrm>
            <a:off x="4495800" y="3124200"/>
            <a:ext cx="76200" cy="533400"/>
          </a:xfrm>
          <a:prstGeom prst="rect">
            <a:avLst/>
          </a:prstGeom>
          <a:solidFill>
            <a:srgbClr val="CC66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70" name="Rectangle 69"/>
          <p:cNvSpPr>
            <a:spLocks noChangeArrowheads="1"/>
          </p:cNvSpPr>
          <p:nvPr/>
        </p:nvSpPr>
        <p:spPr bwMode="auto">
          <a:xfrm>
            <a:off x="3810000" y="3124200"/>
            <a:ext cx="76200" cy="533400"/>
          </a:xfrm>
          <a:prstGeom prst="rect">
            <a:avLst/>
          </a:prstGeom>
          <a:solidFill>
            <a:srgbClr val="CC66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71" name="Rectangle 70"/>
          <p:cNvSpPr>
            <a:spLocks noChangeArrowheads="1"/>
          </p:cNvSpPr>
          <p:nvPr/>
        </p:nvSpPr>
        <p:spPr bwMode="auto">
          <a:xfrm>
            <a:off x="3124200" y="3124200"/>
            <a:ext cx="76200" cy="533400"/>
          </a:xfrm>
          <a:prstGeom prst="rect">
            <a:avLst/>
          </a:prstGeom>
          <a:solidFill>
            <a:srgbClr val="CC66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72" name="Rectangle 71"/>
          <p:cNvSpPr>
            <a:spLocks noChangeArrowheads="1"/>
          </p:cNvSpPr>
          <p:nvPr/>
        </p:nvSpPr>
        <p:spPr bwMode="auto">
          <a:xfrm>
            <a:off x="2362200" y="3124200"/>
            <a:ext cx="76200" cy="533400"/>
          </a:xfrm>
          <a:prstGeom prst="rect">
            <a:avLst/>
          </a:prstGeom>
          <a:solidFill>
            <a:srgbClr val="CC66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73" name="Rectangle 72"/>
          <p:cNvSpPr>
            <a:spLocks noChangeArrowheads="1"/>
          </p:cNvSpPr>
          <p:nvPr/>
        </p:nvSpPr>
        <p:spPr bwMode="auto">
          <a:xfrm>
            <a:off x="5791200" y="3124200"/>
            <a:ext cx="76200" cy="533400"/>
          </a:xfrm>
          <a:prstGeom prst="rect">
            <a:avLst/>
          </a:prstGeom>
          <a:solidFill>
            <a:srgbClr val="0099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74" name="Rectangle 73"/>
          <p:cNvSpPr>
            <a:spLocks noChangeArrowheads="1"/>
          </p:cNvSpPr>
          <p:nvPr/>
        </p:nvSpPr>
        <p:spPr bwMode="auto">
          <a:xfrm>
            <a:off x="5105400" y="3124200"/>
            <a:ext cx="76200" cy="533400"/>
          </a:xfrm>
          <a:prstGeom prst="rect">
            <a:avLst/>
          </a:prstGeom>
          <a:solidFill>
            <a:srgbClr val="0099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75" name="Rectangle 74"/>
          <p:cNvSpPr>
            <a:spLocks noChangeArrowheads="1"/>
          </p:cNvSpPr>
          <p:nvPr/>
        </p:nvSpPr>
        <p:spPr bwMode="auto">
          <a:xfrm>
            <a:off x="4419600" y="3124200"/>
            <a:ext cx="76200" cy="533400"/>
          </a:xfrm>
          <a:prstGeom prst="rect">
            <a:avLst/>
          </a:prstGeom>
          <a:solidFill>
            <a:srgbClr val="0099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76" name="Rectangle 75"/>
          <p:cNvSpPr>
            <a:spLocks noChangeArrowheads="1"/>
          </p:cNvSpPr>
          <p:nvPr/>
        </p:nvSpPr>
        <p:spPr bwMode="auto">
          <a:xfrm>
            <a:off x="3733800" y="3124200"/>
            <a:ext cx="76200" cy="533400"/>
          </a:xfrm>
          <a:prstGeom prst="rect">
            <a:avLst/>
          </a:prstGeom>
          <a:solidFill>
            <a:srgbClr val="0099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77" name="Rectangle 76"/>
          <p:cNvSpPr>
            <a:spLocks noChangeArrowheads="1"/>
          </p:cNvSpPr>
          <p:nvPr/>
        </p:nvSpPr>
        <p:spPr bwMode="auto">
          <a:xfrm>
            <a:off x="3048000" y="3124200"/>
            <a:ext cx="76200" cy="533400"/>
          </a:xfrm>
          <a:prstGeom prst="rect">
            <a:avLst/>
          </a:prstGeom>
          <a:solidFill>
            <a:srgbClr val="0099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78" name="Rectangle 77"/>
          <p:cNvSpPr>
            <a:spLocks noChangeArrowheads="1"/>
          </p:cNvSpPr>
          <p:nvPr/>
        </p:nvSpPr>
        <p:spPr bwMode="auto">
          <a:xfrm>
            <a:off x="2286000" y="3124200"/>
            <a:ext cx="76200" cy="533400"/>
          </a:xfrm>
          <a:prstGeom prst="rect">
            <a:avLst/>
          </a:prstGeom>
          <a:solidFill>
            <a:srgbClr val="0099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79" name="Rectangle 78"/>
          <p:cNvSpPr>
            <a:spLocks noChangeArrowheads="1"/>
          </p:cNvSpPr>
          <p:nvPr/>
        </p:nvSpPr>
        <p:spPr bwMode="auto">
          <a:xfrm>
            <a:off x="1676400" y="3124200"/>
            <a:ext cx="76200" cy="533400"/>
          </a:xfrm>
          <a:prstGeom prst="rect">
            <a:avLst/>
          </a:prstGeom>
          <a:solidFill>
            <a:srgbClr val="0099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80" name="Rectangle 79"/>
          <p:cNvSpPr>
            <a:spLocks noChangeArrowheads="1"/>
          </p:cNvSpPr>
          <p:nvPr/>
        </p:nvSpPr>
        <p:spPr bwMode="auto">
          <a:xfrm>
            <a:off x="914400" y="3124200"/>
            <a:ext cx="76200" cy="533400"/>
          </a:xfrm>
          <a:prstGeom prst="rect">
            <a:avLst/>
          </a:prstGeom>
          <a:solidFill>
            <a:srgbClr val="0099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01326D"/>
              </a:buClr>
              <a:buFont typeface="Wingdings" charset="2"/>
              <a:buChar char="§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800">
                <a:solidFill>
                  <a:schemeClr val="tx1"/>
                </a:solidFill>
                <a:latin typeface="Calibri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endParaRPr lang="x-none" altLang="x-none" sz="2400">
              <a:latin typeface="Times New Roman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2368963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 animBg="1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990600"/>
            <a:ext cx="8991600" cy="5410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What are the issues with this level-k reasoning approach?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All depends on choice of level-0 behavior. </a:t>
            </a:r>
            <a:r>
              <a:rPr lang="en-US" altLang="x-none" i="1" dirty="0">
                <a:latin typeface="Calibri" charset="0"/>
                <a:ea typeface="ＭＳ Ｐゴシック" charset="-128"/>
              </a:rPr>
              <a:t>(Is it random? Is it an „intuitive</a:t>
            </a:r>
            <a:r>
              <a:rPr lang="en-US" altLang="en-US" i="1" dirty="0">
                <a:latin typeface="Calibri" charset="0"/>
                <a:ea typeface="ＭＳ Ｐゴシック" charset="-128"/>
              </a:rPr>
              <a:t>“</a:t>
            </a:r>
            <a:r>
              <a:rPr lang="en-US" altLang="x-none" i="1" dirty="0">
                <a:latin typeface="Calibri" charset="0"/>
                <a:ea typeface="ＭＳ Ｐゴシック" charset="-128"/>
              </a:rPr>
              <a:t> choice? What does „intuition</a:t>
            </a:r>
            <a:r>
              <a:rPr lang="en-US" altLang="en-US" i="1" dirty="0">
                <a:latin typeface="Calibri" charset="0"/>
                <a:ea typeface="ＭＳ Ｐゴシック" charset="-128"/>
              </a:rPr>
              <a:t>“</a:t>
            </a:r>
            <a:r>
              <a:rPr lang="en-US" altLang="x-none" i="1" dirty="0">
                <a:latin typeface="Calibri" charset="0"/>
                <a:ea typeface="ＭＳ Ｐゴシック" charset="-128"/>
              </a:rPr>
              <a:t> mean?)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Frequency of levels can be econometrically estimated (maximum likelihood estimation), but should be constant across games.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It</a:t>
            </a:r>
            <a:r>
              <a:rPr lang="en-US" altLang="en-US" dirty="0">
                <a:latin typeface="Calibri" charset="0"/>
                <a:ea typeface="ＭＳ Ｐゴシック" charset="-128"/>
              </a:rPr>
              <a:t>‘</a:t>
            </a:r>
            <a:r>
              <a:rPr lang="en-US" altLang="x-none" dirty="0">
                <a:latin typeface="Calibri" charset="0"/>
                <a:ea typeface="ＭＳ Ｐゴシック" charset="-128"/>
              </a:rPr>
              <a:t>s not an equilibrium concept. </a:t>
            </a:r>
            <a:r>
              <a:rPr lang="en-US" altLang="x-none" i="1" dirty="0">
                <a:latin typeface="Calibri" charset="0"/>
                <a:ea typeface="ＭＳ Ｐゴシック" charset="-128"/>
              </a:rPr>
              <a:t>(It</a:t>
            </a:r>
            <a:r>
              <a:rPr lang="en-US" altLang="en-US" i="1" dirty="0">
                <a:latin typeface="Calibri" charset="0"/>
                <a:ea typeface="ＭＳ Ｐゴシック" charset="-128"/>
              </a:rPr>
              <a:t>‘</a:t>
            </a:r>
            <a:r>
              <a:rPr lang="en-US" altLang="x-none" i="1" dirty="0">
                <a:latin typeface="Calibri" charset="0"/>
                <a:ea typeface="ＭＳ Ｐゴシック" charset="-128"/>
              </a:rPr>
              <a:t>s always better to have a higher level.)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x-none" dirty="0">
                <a:latin typeface="Calibri" charset="0"/>
                <a:ea typeface="ＭＳ Ｐゴシック" charset="-128"/>
              </a:rPr>
              <a:t>The applicability of the model is limited to simple games. </a:t>
            </a:r>
            <a:r>
              <a:rPr lang="en-US" altLang="x-none" i="1" dirty="0">
                <a:latin typeface="Calibri" charset="0"/>
                <a:ea typeface="ＭＳ Ｐゴシック" charset="-128"/>
              </a:rPr>
              <a:t>(In particular, we cannot use any other tools of game theory to analyze (more complex) games under the assumption of level-k behavior.)</a:t>
            </a: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lvl="1"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  <a:p>
            <a:pPr eaLnBrk="1" hangingPunct="1">
              <a:lnSpc>
                <a:spcPct val="80000"/>
              </a:lnSpc>
            </a:pPr>
            <a:endParaRPr lang="en-US" altLang="x-none" dirty="0">
              <a:latin typeface="Calibri" charset="0"/>
              <a:ea typeface="ＭＳ Ｐゴシック" charset="-128"/>
            </a:endParaRPr>
          </a:p>
        </p:txBody>
      </p:sp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8991600" cy="762000"/>
          </a:xfrm>
        </p:spPr>
        <p:txBody>
          <a:bodyPr/>
          <a:lstStyle/>
          <a:p>
            <a:pPr eaLnBrk="1" hangingPunct="1"/>
            <a:r>
              <a:rPr lang="en-US" altLang="x-none" dirty="0">
                <a:latin typeface="Calibri" charset="0"/>
                <a:ea typeface="ＭＳ Ｐゴシック" charset="-128"/>
              </a:rPr>
              <a:t>Limited depth of reasoning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957AA7-5687-EC4A-89D1-412D039ACD0F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2926501"/>
      </p:ext>
    </p:extLst>
  </p:cSld>
  <p:clrMapOvr>
    <a:masterClrMapping/>
  </p:clrMapOvr>
  <p:transition spd="med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unsw">
  <a:themeElements>
    <a:clrScheme name="">
      <a:dk1>
        <a:srgbClr val="000000"/>
      </a:dk1>
      <a:lt1>
        <a:srgbClr val="CCCC99"/>
      </a:lt1>
      <a:dk2>
        <a:srgbClr val="780000"/>
      </a:dk2>
      <a:lt2>
        <a:srgbClr val="000000"/>
      </a:lt2>
      <a:accent1>
        <a:srgbClr val="336699"/>
      </a:accent1>
      <a:accent2>
        <a:srgbClr val="996600"/>
      </a:accent2>
      <a:accent3>
        <a:srgbClr val="E2E2CA"/>
      </a:accent3>
      <a:accent4>
        <a:srgbClr val="000000"/>
      </a:accent4>
      <a:accent5>
        <a:srgbClr val="ADB8CA"/>
      </a:accent5>
      <a:accent6>
        <a:srgbClr val="8A5C00"/>
      </a:accent6>
      <a:hlink>
        <a:srgbClr val="9B1633"/>
      </a:hlink>
      <a:folHlink>
        <a:srgbClr val="666666"/>
      </a:folHlink>
    </a:clrScheme>
    <a:fontScheme name="HBS_my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HBS_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BS_m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BS_m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unsw</Template>
  <TotalTime>6833</TotalTime>
  <Words>380</Words>
  <Application>Microsoft Macintosh PowerPoint</Application>
  <PresentationFormat>On-screen Show (4:3)</PresentationFormat>
  <Paragraphs>100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ＭＳ Ｐゴシック</vt:lpstr>
      <vt:lpstr>ＭＳ Ｐゴシック</vt:lpstr>
      <vt:lpstr>Arial</vt:lpstr>
      <vt:lpstr>Calibri</vt:lpstr>
      <vt:lpstr>Times New Roman</vt:lpstr>
      <vt:lpstr>Wingdings</vt:lpstr>
      <vt:lpstr>unsw</vt:lpstr>
      <vt:lpstr>Experiment 12</vt:lpstr>
      <vt:lpstr>Experiment 12</vt:lpstr>
      <vt:lpstr>Experiment 12</vt:lpstr>
      <vt:lpstr>Experiment 12</vt:lpstr>
      <vt:lpstr>Experiment 12</vt:lpstr>
      <vt:lpstr>Limited depth of reasoning</vt:lpstr>
      <vt:lpstr>Limited depth of reasoning</vt:lpstr>
      <vt:lpstr>Limited depth of reasoning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Stephanides, Marianne</dc:creator>
  <cp:lastModifiedBy>Ben Greiner</cp:lastModifiedBy>
  <cp:revision>2234</cp:revision>
  <cp:lastPrinted>2012-12-18T14:53:29Z</cp:lastPrinted>
  <dcterms:created xsi:type="dcterms:W3CDTF">1601-01-01T00:00:00Z</dcterms:created>
  <dcterms:modified xsi:type="dcterms:W3CDTF">2018-09-05T22:38:37Z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